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388" r:id="rId2"/>
    <p:sldId id="401" r:id="rId3"/>
    <p:sldId id="449" r:id="rId4"/>
    <p:sldId id="450" r:id="rId5"/>
    <p:sldId id="403" r:id="rId6"/>
    <p:sldId id="451" r:id="rId7"/>
    <p:sldId id="389" r:id="rId8"/>
    <p:sldId id="404" r:id="rId9"/>
    <p:sldId id="406" r:id="rId10"/>
    <p:sldId id="407" r:id="rId11"/>
    <p:sldId id="338" r:id="rId12"/>
    <p:sldId id="344" r:id="rId13"/>
    <p:sldId id="340" r:id="rId14"/>
    <p:sldId id="341" r:id="rId15"/>
    <p:sldId id="479" r:id="rId16"/>
    <p:sldId id="348" r:id="rId17"/>
    <p:sldId id="480" r:id="rId18"/>
    <p:sldId id="391" r:id="rId19"/>
    <p:sldId id="482" r:id="rId20"/>
    <p:sldId id="484" r:id="rId21"/>
    <p:sldId id="513" r:id="rId22"/>
    <p:sldId id="452" r:id="rId23"/>
    <p:sldId id="454" r:id="rId24"/>
    <p:sldId id="485" r:id="rId25"/>
    <p:sldId id="457" r:id="rId26"/>
    <p:sldId id="458" r:id="rId27"/>
    <p:sldId id="459" r:id="rId28"/>
    <p:sldId id="428" r:id="rId29"/>
    <p:sldId id="460" r:id="rId30"/>
    <p:sldId id="461" r:id="rId31"/>
    <p:sldId id="271" r:id="rId32"/>
    <p:sldId id="408" r:id="rId33"/>
    <p:sldId id="486" r:id="rId34"/>
    <p:sldId id="487" r:id="rId35"/>
    <p:sldId id="354" r:id="rId36"/>
    <p:sldId id="488" r:id="rId37"/>
    <p:sldId id="499" r:id="rId38"/>
    <p:sldId id="500" r:id="rId39"/>
    <p:sldId id="489" r:id="rId40"/>
    <p:sldId id="492" r:id="rId41"/>
    <p:sldId id="493" r:id="rId42"/>
    <p:sldId id="415" r:id="rId43"/>
    <p:sldId id="503" r:id="rId44"/>
    <p:sldId id="468" r:id="rId45"/>
    <p:sldId id="469" r:id="rId46"/>
    <p:sldId id="472" r:id="rId47"/>
    <p:sldId id="473" r:id="rId48"/>
    <p:sldId id="504" r:id="rId49"/>
    <p:sldId id="505" r:id="rId50"/>
    <p:sldId id="506" r:id="rId51"/>
    <p:sldId id="507" r:id="rId52"/>
    <p:sldId id="295" r:id="rId53"/>
    <p:sldId id="509" r:id="rId54"/>
    <p:sldId id="510" r:id="rId55"/>
    <p:sldId id="446" r:id="rId56"/>
    <p:sldId id="373" r:id="rId57"/>
    <p:sldId id="374" r:id="rId58"/>
    <p:sldId id="375" r:id="rId59"/>
    <p:sldId id="514" r:id="rId60"/>
    <p:sldId id="478" r:id="rId61"/>
    <p:sldId id="477" r:id="rId62"/>
    <p:sldId id="474" r:id="rId63"/>
    <p:sldId id="476" r:id="rId64"/>
    <p:sldId id="380" r:id="rId65"/>
    <p:sldId id="429" r:id="rId66"/>
    <p:sldId id="511" r:id="rId67"/>
    <p:sldId id="512" r:id="rId68"/>
    <p:sldId id="431" r:id="rId69"/>
    <p:sldId id="447" r:id="rId70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2FCC6"/>
    <a:srgbClr val="FFCCFF"/>
    <a:srgbClr val="FFCC66"/>
    <a:srgbClr val="CCFF66"/>
    <a:srgbClr val="EAF5CD"/>
    <a:srgbClr val="FADB84"/>
    <a:srgbClr val="F3FC82"/>
    <a:srgbClr val="FF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472944-F8F7-47FF-A018-93BAF570028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552F1DAA-BDD4-49F5-888F-ADB190AD090F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o-RO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Rutozidă - capilaroprotectoare</a:t>
          </a:r>
          <a:endParaRPr lang="ro-RO" sz="2400" b="0" dirty="0"/>
        </a:p>
      </dgm:t>
    </dgm:pt>
    <dgm:pt modelId="{2BB2DAC7-6072-4CDE-A339-96B94BC53B48}" type="parTrans" cxnId="{5FB88399-66E7-406D-864E-9DFBF191CC53}">
      <dgm:prSet/>
      <dgm:spPr/>
      <dgm:t>
        <a:bodyPr/>
        <a:lstStyle/>
        <a:p>
          <a:endParaRPr lang="ro-RO"/>
        </a:p>
      </dgm:t>
    </dgm:pt>
    <dgm:pt modelId="{A78CABD8-B5D3-473F-B733-670FF50C6885}" type="sibTrans" cxnId="{5FB88399-66E7-406D-864E-9DFBF191CC53}">
      <dgm:prSet/>
      <dgm:spPr/>
      <dgm:t>
        <a:bodyPr/>
        <a:lstStyle/>
        <a:p>
          <a:endParaRPr lang="ro-RO"/>
        </a:p>
      </dgm:t>
    </dgm:pt>
    <dgm:pt modelId="{952682CA-EBB1-43A3-B2C1-6ACD677AF6C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o-RO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Fagopirină – </a:t>
          </a:r>
          <a:r>
            <a:rPr lang="ro-RO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Fotosensibilizare</a:t>
          </a:r>
          <a:r>
            <a:rPr kumimoji="0" lang="ro-RO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ro-RO" sz="2400" dirty="0"/>
        </a:p>
      </dgm:t>
    </dgm:pt>
    <dgm:pt modelId="{312F2AC3-BEC2-4A54-AF54-0F678D4D8717}" type="parTrans" cxnId="{3BBD4398-025E-4B5C-AC95-B18D35A8DBA1}">
      <dgm:prSet/>
      <dgm:spPr/>
      <dgm:t>
        <a:bodyPr/>
        <a:lstStyle/>
        <a:p>
          <a:endParaRPr lang="ro-RO"/>
        </a:p>
      </dgm:t>
    </dgm:pt>
    <dgm:pt modelId="{1D8FD973-6808-452A-92F4-816E4CBDCB1C}" type="sibTrans" cxnId="{3BBD4398-025E-4B5C-AC95-B18D35A8DBA1}">
      <dgm:prSet/>
      <dgm:spPr/>
      <dgm:t>
        <a:bodyPr/>
        <a:lstStyle/>
        <a:p>
          <a:endParaRPr lang="ro-RO"/>
        </a:p>
      </dgm:t>
    </dgm:pt>
    <dgm:pt modelId="{E162C6B3-8087-440C-88ED-148F6325CD68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o-RO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Materie primă pentru extracţia industrială a rutozidei</a:t>
          </a:r>
          <a:endParaRPr lang="ro-RO" sz="2400" dirty="0"/>
        </a:p>
      </dgm:t>
    </dgm:pt>
    <dgm:pt modelId="{B86EE7C7-48F7-421E-B79F-E430B9B8A4A8}" type="parTrans" cxnId="{9DA8805B-280C-4979-9ED8-5F8EBDF24257}">
      <dgm:prSet/>
      <dgm:spPr/>
      <dgm:t>
        <a:bodyPr/>
        <a:lstStyle/>
        <a:p>
          <a:endParaRPr lang="ro-RO"/>
        </a:p>
      </dgm:t>
    </dgm:pt>
    <dgm:pt modelId="{A3DBE82D-5F7C-4B92-B957-9277E0751301}" type="sibTrans" cxnId="{9DA8805B-280C-4979-9ED8-5F8EBDF24257}">
      <dgm:prSet/>
      <dgm:spPr/>
      <dgm:t>
        <a:bodyPr/>
        <a:lstStyle/>
        <a:p>
          <a:endParaRPr lang="ro-RO"/>
        </a:p>
      </dgm:t>
    </dgm:pt>
    <dgm:pt modelId="{E8E986F2-766D-4A8F-B815-5E612109E965}" type="pres">
      <dgm:prSet presAssocID="{DF472944-F8F7-47FF-A018-93BAF570028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1C877A-638A-4314-84D2-44454A583522}" type="pres">
      <dgm:prSet presAssocID="{552F1DAA-BDD4-49F5-888F-ADB190AD090F}" presName="parentLin" presStyleCnt="0"/>
      <dgm:spPr/>
    </dgm:pt>
    <dgm:pt modelId="{C1B73407-AB92-4D06-90FD-954690E7C451}" type="pres">
      <dgm:prSet presAssocID="{552F1DAA-BDD4-49F5-888F-ADB190AD090F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8A5FACF0-09CA-4E6B-B17B-9448D208709F}" type="pres">
      <dgm:prSet presAssocID="{552F1DAA-BDD4-49F5-888F-ADB190AD090F}" presName="parentText" presStyleLbl="node1" presStyleIdx="0" presStyleCnt="3" custScaleX="108461" custLinFactNeighborY="-1472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3C748-4E33-4790-B3DB-782186F010DA}" type="pres">
      <dgm:prSet presAssocID="{552F1DAA-BDD4-49F5-888F-ADB190AD090F}" presName="negativeSpace" presStyleCnt="0"/>
      <dgm:spPr/>
    </dgm:pt>
    <dgm:pt modelId="{E253BBBF-890C-4624-81C5-820B45DEB437}" type="pres">
      <dgm:prSet presAssocID="{552F1DAA-BDD4-49F5-888F-ADB190AD090F}" presName="childText" presStyleLbl="conFgAcc1" presStyleIdx="0" presStyleCnt="3">
        <dgm:presLayoutVars>
          <dgm:bulletEnabled val="1"/>
        </dgm:presLayoutVars>
      </dgm:prSet>
      <dgm:spPr/>
    </dgm:pt>
    <dgm:pt modelId="{290C9419-B9E7-484C-8CB3-75FD3250EB07}" type="pres">
      <dgm:prSet presAssocID="{A78CABD8-B5D3-473F-B733-670FF50C6885}" presName="spaceBetweenRectangles" presStyleCnt="0"/>
      <dgm:spPr/>
    </dgm:pt>
    <dgm:pt modelId="{1FC83C42-7653-4646-90E3-9E4049B7E239}" type="pres">
      <dgm:prSet presAssocID="{952682CA-EBB1-43A3-B2C1-6ACD677AF6CB}" presName="parentLin" presStyleCnt="0"/>
      <dgm:spPr/>
    </dgm:pt>
    <dgm:pt modelId="{A2CD61F7-5572-439B-A343-CEA43653210A}" type="pres">
      <dgm:prSet presAssocID="{952682CA-EBB1-43A3-B2C1-6ACD677AF6C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42C5120A-6AF1-4A2E-A04C-DB6643AA5A65}" type="pres">
      <dgm:prSet presAssocID="{952682CA-EBB1-43A3-B2C1-6ACD677AF6CB}" presName="parentText" presStyleLbl="node1" presStyleIdx="1" presStyleCnt="3" custScaleX="12196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FDA87E-071B-452E-8BD1-8CCADA99E0B8}" type="pres">
      <dgm:prSet presAssocID="{952682CA-EBB1-43A3-B2C1-6ACD677AF6CB}" presName="negativeSpace" presStyleCnt="0"/>
      <dgm:spPr/>
    </dgm:pt>
    <dgm:pt modelId="{262C2E28-E655-41AB-89E7-3C3014DD791F}" type="pres">
      <dgm:prSet presAssocID="{952682CA-EBB1-43A3-B2C1-6ACD677AF6CB}" presName="childText" presStyleLbl="conFgAcc1" presStyleIdx="1" presStyleCnt="3">
        <dgm:presLayoutVars>
          <dgm:bulletEnabled val="1"/>
        </dgm:presLayoutVars>
      </dgm:prSet>
      <dgm:spPr/>
    </dgm:pt>
    <dgm:pt modelId="{73E50EA1-FB5B-4EBD-9973-EB230129293B}" type="pres">
      <dgm:prSet presAssocID="{1D8FD973-6808-452A-92F4-816E4CBDCB1C}" presName="spaceBetweenRectangles" presStyleCnt="0"/>
      <dgm:spPr/>
    </dgm:pt>
    <dgm:pt modelId="{66D9FABE-56CB-4C2D-B357-E9E324A728EA}" type="pres">
      <dgm:prSet presAssocID="{E162C6B3-8087-440C-88ED-148F6325CD68}" presName="parentLin" presStyleCnt="0"/>
      <dgm:spPr/>
    </dgm:pt>
    <dgm:pt modelId="{DC152B59-B247-4C09-BA5C-2A274BA1F9EA}" type="pres">
      <dgm:prSet presAssocID="{E162C6B3-8087-440C-88ED-148F6325CD6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C45A9089-5182-4FC7-AC98-F3F73FC114E4}" type="pres">
      <dgm:prSet presAssocID="{E162C6B3-8087-440C-88ED-148F6325CD68}" presName="parentText" presStyleLbl="node1" presStyleIdx="2" presStyleCnt="3" custScaleX="13208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BC6964-7C3A-4A0D-AB61-CC894D6B2575}" type="pres">
      <dgm:prSet presAssocID="{E162C6B3-8087-440C-88ED-148F6325CD68}" presName="negativeSpace" presStyleCnt="0"/>
      <dgm:spPr/>
    </dgm:pt>
    <dgm:pt modelId="{EDAC8106-C717-4E65-B122-F8DA81FC7225}" type="pres">
      <dgm:prSet presAssocID="{E162C6B3-8087-440C-88ED-148F6325CD6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BBD4398-025E-4B5C-AC95-B18D35A8DBA1}" srcId="{DF472944-F8F7-47FF-A018-93BAF5700285}" destId="{952682CA-EBB1-43A3-B2C1-6ACD677AF6CB}" srcOrd="1" destOrd="0" parTransId="{312F2AC3-BEC2-4A54-AF54-0F678D4D8717}" sibTransId="{1D8FD973-6808-452A-92F4-816E4CBDCB1C}"/>
    <dgm:cxn modelId="{AD08B151-E641-4D86-AAF2-936232793AC4}" type="presOf" srcId="{DF472944-F8F7-47FF-A018-93BAF5700285}" destId="{E8E986F2-766D-4A8F-B815-5E612109E965}" srcOrd="0" destOrd="0" presId="urn:microsoft.com/office/officeart/2005/8/layout/list1"/>
    <dgm:cxn modelId="{9D4C1287-0F37-4634-AAFF-78E405F3C3B5}" type="presOf" srcId="{552F1DAA-BDD4-49F5-888F-ADB190AD090F}" destId="{C1B73407-AB92-4D06-90FD-954690E7C451}" srcOrd="0" destOrd="0" presId="urn:microsoft.com/office/officeart/2005/8/layout/list1"/>
    <dgm:cxn modelId="{86D170F7-70D6-4CCE-96ED-88A6AED8DD10}" type="presOf" srcId="{E162C6B3-8087-440C-88ED-148F6325CD68}" destId="{DC152B59-B247-4C09-BA5C-2A274BA1F9EA}" srcOrd="0" destOrd="0" presId="urn:microsoft.com/office/officeart/2005/8/layout/list1"/>
    <dgm:cxn modelId="{3639458F-0118-452D-B231-652ECCB3DCDC}" type="presOf" srcId="{552F1DAA-BDD4-49F5-888F-ADB190AD090F}" destId="{8A5FACF0-09CA-4E6B-B17B-9448D208709F}" srcOrd="1" destOrd="0" presId="urn:microsoft.com/office/officeart/2005/8/layout/list1"/>
    <dgm:cxn modelId="{FBE8DF33-8423-436F-A89F-31CBC2F959E7}" type="presOf" srcId="{E162C6B3-8087-440C-88ED-148F6325CD68}" destId="{C45A9089-5182-4FC7-AC98-F3F73FC114E4}" srcOrd="1" destOrd="0" presId="urn:microsoft.com/office/officeart/2005/8/layout/list1"/>
    <dgm:cxn modelId="{9DA8805B-280C-4979-9ED8-5F8EBDF24257}" srcId="{DF472944-F8F7-47FF-A018-93BAF5700285}" destId="{E162C6B3-8087-440C-88ED-148F6325CD68}" srcOrd="2" destOrd="0" parTransId="{B86EE7C7-48F7-421E-B79F-E430B9B8A4A8}" sibTransId="{A3DBE82D-5F7C-4B92-B957-9277E0751301}"/>
    <dgm:cxn modelId="{5FB88399-66E7-406D-864E-9DFBF191CC53}" srcId="{DF472944-F8F7-47FF-A018-93BAF5700285}" destId="{552F1DAA-BDD4-49F5-888F-ADB190AD090F}" srcOrd="0" destOrd="0" parTransId="{2BB2DAC7-6072-4CDE-A339-96B94BC53B48}" sibTransId="{A78CABD8-B5D3-473F-B733-670FF50C6885}"/>
    <dgm:cxn modelId="{0E3F16FA-D965-4F84-9A11-A3E2DA728D39}" type="presOf" srcId="{952682CA-EBB1-43A3-B2C1-6ACD677AF6CB}" destId="{A2CD61F7-5572-439B-A343-CEA43653210A}" srcOrd="0" destOrd="0" presId="urn:microsoft.com/office/officeart/2005/8/layout/list1"/>
    <dgm:cxn modelId="{5FB0BA31-9713-4E89-B678-B6704B2F3725}" type="presOf" srcId="{952682CA-EBB1-43A3-B2C1-6ACD677AF6CB}" destId="{42C5120A-6AF1-4A2E-A04C-DB6643AA5A65}" srcOrd="1" destOrd="0" presId="urn:microsoft.com/office/officeart/2005/8/layout/list1"/>
    <dgm:cxn modelId="{ACA00C8E-2F8C-4F58-A03D-82F748C8CA4E}" type="presParOf" srcId="{E8E986F2-766D-4A8F-B815-5E612109E965}" destId="{381C877A-638A-4314-84D2-44454A583522}" srcOrd="0" destOrd="0" presId="urn:microsoft.com/office/officeart/2005/8/layout/list1"/>
    <dgm:cxn modelId="{D3BC3828-4CE8-4C52-A760-1A9D69ED718A}" type="presParOf" srcId="{381C877A-638A-4314-84D2-44454A583522}" destId="{C1B73407-AB92-4D06-90FD-954690E7C451}" srcOrd="0" destOrd="0" presId="urn:microsoft.com/office/officeart/2005/8/layout/list1"/>
    <dgm:cxn modelId="{0570A12A-7786-40B2-9795-F7AC7F73E95E}" type="presParOf" srcId="{381C877A-638A-4314-84D2-44454A583522}" destId="{8A5FACF0-09CA-4E6B-B17B-9448D208709F}" srcOrd="1" destOrd="0" presId="urn:microsoft.com/office/officeart/2005/8/layout/list1"/>
    <dgm:cxn modelId="{BECFA14C-5064-4141-8350-FE95288A0370}" type="presParOf" srcId="{E8E986F2-766D-4A8F-B815-5E612109E965}" destId="{F543C748-4E33-4790-B3DB-782186F010DA}" srcOrd="1" destOrd="0" presId="urn:microsoft.com/office/officeart/2005/8/layout/list1"/>
    <dgm:cxn modelId="{DF371E73-C407-445F-A956-1259F133CFE5}" type="presParOf" srcId="{E8E986F2-766D-4A8F-B815-5E612109E965}" destId="{E253BBBF-890C-4624-81C5-820B45DEB437}" srcOrd="2" destOrd="0" presId="urn:microsoft.com/office/officeart/2005/8/layout/list1"/>
    <dgm:cxn modelId="{2ACBC4C2-95D4-43AD-B5E0-9D3C9E4C640B}" type="presParOf" srcId="{E8E986F2-766D-4A8F-B815-5E612109E965}" destId="{290C9419-B9E7-484C-8CB3-75FD3250EB07}" srcOrd="3" destOrd="0" presId="urn:microsoft.com/office/officeart/2005/8/layout/list1"/>
    <dgm:cxn modelId="{A8051C4C-DFCE-4ED0-9C0B-546FF53EEE29}" type="presParOf" srcId="{E8E986F2-766D-4A8F-B815-5E612109E965}" destId="{1FC83C42-7653-4646-90E3-9E4049B7E239}" srcOrd="4" destOrd="0" presId="urn:microsoft.com/office/officeart/2005/8/layout/list1"/>
    <dgm:cxn modelId="{F7A6B693-0F27-439B-B070-DFBF40F1E720}" type="presParOf" srcId="{1FC83C42-7653-4646-90E3-9E4049B7E239}" destId="{A2CD61F7-5572-439B-A343-CEA43653210A}" srcOrd="0" destOrd="0" presId="urn:microsoft.com/office/officeart/2005/8/layout/list1"/>
    <dgm:cxn modelId="{3C4533EE-A673-4981-B966-D1F6444B7133}" type="presParOf" srcId="{1FC83C42-7653-4646-90E3-9E4049B7E239}" destId="{42C5120A-6AF1-4A2E-A04C-DB6643AA5A65}" srcOrd="1" destOrd="0" presId="urn:microsoft.com/office/officeart/2005/8/layout/list1"/>
    <dgm:cxn modelId="{33CC584F-05BD-425B-8A52-B55634F52574}" type="presParOf" srcId="{E8E986F2-766D-4A8F-B815-5E612109E965}" destId="{33FDA87E-071B-452E-8BD1-8CCADA99E0B8}" srcOrd="5" destOrd="0" presId="urn:microsoft.com/office/officeart/2005/8/layout/list1"/>
    <dgm:cxn modelId="{066312D0-ED67-4EBD-B077-0DD1ED5CA16D}" type="presParOf" srcId="{E8E986F2-766D-4A8F-B815-5E612109E965}" destId="{262C2E28-E655-41AB-89E7-3C3014DD791F}" srcOrd="6" destOrd="0" presId="urn:microsoft.com/office/officeart/2005/8/layout/list1"/>
    <dgm:cxn modelId="{ADFD0463-435A-40D4-872F-03D056561100}" type="presParOf" srcId="{E8E986F2-766D-4A8F-B815-5E612109E965}" destId="{73E50EA1-FB5B-4EBD-9973-EB230129293B}" srcOrd="7" destOrd="0" presId="urn:microsoft.com/office/officeart/2005/8/layout/list1"/>
    <dgm:cxn modelId="{E9878C81-A1C4-4637-A31C-0AF70549778C}" type="presParOf" srcId="{E8E986F2-766D-4A8F-B815-5E612109E965}" destId="{66D9FABE-56CB-4C2D-B357-E9E324A728EA}" srcOrd="8" destOrd="0" presId="urn:microsoft.com/office/officeart/2005/8/layout/list1"/>
    <dgm:cxn modelId="{E8204081-0728-441D-8AC1-FDDE72F79C67}" type="presParOf" srcId="{66D9FABE-56CB-4C2D-B357-E9E324A728EA}" destId="{DC152B59-B247-4C09-BA5C-2A274BA1F9EA}" srcOrd="0" destOrd="0" presId="urn:microsoft.com/office/officeart/2005/8/layout/list1"/>
    <dgm:cxn modelId="{2AD40F3A-DC5A-471C-A0A8-6F0B85DFE05D}" type="presParOf" srcId="{66D9FABE-56CB-4C2D-B357-E9E324A728EA}" destId="{C45A9089-5182-4FC7-AC98-F3F73FC114E4}" srcOrd="1" destOrd="0" presId="urn:microsoft.com/office/officeart/2005/8/layout/list1"/>
    <dgm:cxn modelId="{476B7230-EE93-4D4F-B504-E37019BB7DE9}" type="presParOf" srcId="{E8E986F2-766D-4A8F-B815-5E612109E965}" destId="{84BC6964-7C3A-4A0D-AB61-CC894D6B2575}" srcOrd="9" destOrd="0" presId="urn:microsoft.com/office/officeart/2005/8/layout/list1"/>
    <dgm:cxn modelId="{B7D16280-2BE6-465C-BEA3-FD0AF5C806CA}" type="presParOf" srcId="{E8E986F2-766D-4A8F-B815-5E612109E965}" destId="{EDAC8106-C717-4E65-B122-F8DA81FC7225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DDB8D5-7D0D-4C82-A623-9DB6A682F74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0A8D52-A968-4F05-867A-F7A47F50BA7E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000" b="1" dirty="0">
              <a:latin typeface="Times New Roman" pitchFamily="18" charset="0"/>
              <a:cs typeface="Times New Roman" pitchFamily="18" charset="0"/>
            </a:rPr>
            <a:t>Acţiune terapeutică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5074793C-999F-49A5-BED4-45B775AB743E}" type="parTrans" cxnId="{6E67D10D-E322-4236-A74D-22DA91ED94BE}">
      <dgm:prSet/>
      <dgm:spPr/>
      <dgm:t>
        <a:bodyPr/>
        <a:lstStyle/>
        <a:p>
          <a:endParaRPr lang="en-US"/>
        </a:p>
      </dgm:t>
    </dgm:pt>
    <dgm:pt modelId="{FAA538C1-D37F-49DE-AD7F-B41136E84E8D}" type="sibTrans" cxnId="{6E67D10D-E322-4236-A74D-22DA91ED94BE}">
      <dgm:prSet/>
      <dgm:spPr/>
      <dgm:t>
        <a:bodyPr/>
        <a:lstStyle/>
        <a:p>
          <a:endParaRPr lang="en-US"/>
        </a:p>
      </dgm:t>
    </dgm:pt>
    <dgm:pt modelId="{FACFFF66-0B49-44E2-934C-AA3FAC7D939A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o-RO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capilaroprotectoare, antioxidantă şi vitaminizantă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0A9C3B11-F741-4968-824D-527FF2C6A4C1}" type="parTrans" cxnId="{1900168E-5700-4E11-BF7D-52D701F9A6E8}">
      <dgm:prSet/>
      <dgm:spPr/>
      <dgm:t>
        <a:bodyPr/>
        <a:lstStyle/>
        <a:p>
          <a:endParaRPr lang="en-US"/>
        </a:p>
      </dgm:t>
    </dgm:pt>
    <dgm:pt modelId="{C37557B2-A09E-4F35-9EA2-1A22EB68F941}" type="sibTrans" cxnId="{1900168E-5700-4E11-BF7D-52D701F9A6E8}">
      <dgm:prSet/>
      <dgm:spPr/>
      <dgm:t>
        <a:bodyPr/>
        <a:lstStyle/>
        <a:p>
          <a:endParaRPr lang="en-US"/>
        </a:p>
      </dgm:t>
    </dgm:pt>
    <dgm:pt modelId="{4D336446-8654-49EE-96D6-5A456D953E26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000" b="1" dirty="0">
              <a:latin typeface="Times New Roman" pitchFamily="18" charset="0"/>
              <a:cs typeface="Times New Roman" pitchFamily="18" charset="0"/>
            </a:rPr>
            <a:t>Întrebuinţări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CA8DADFB-2368-4B8E-B9B1-786E73C679E1}" type="parTrans" cxnId="{9776C0EB-BE30-48E8-9B4B-FEE04D72E540}">
      <dgm:prSet/>
      <dgm:spPr/>
      <dgm:t>
        <a:bodyPr/>
        <a:lstStyle/>
        <a:p>
          <a:endParaRPr lang="en-US"/>
        </a:p>
      </dgm:t>
    </dgm:pt>
    <dgm:pt modelId="{0D6BBC13-02A7-414C-BD52-E1C90EE500FE}" type="sibTrans" cxnId="{9776C0EB-BE30-48E8-9B4B-FEE04D72E540}">
      <dgm:prSet/>
      <dgm:spPr/>
      <dgm:t>
        <a:bodyPr/>
        <a:lstStyle/>
        <a:p>
          <a:endParaRPr lang="en-US"/>
        </a:p>
      </dgm:t>
    </dgm:pt>
    <dgm:pt modelId="{A9424E35-A494-47A6-901D-F2A589171560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0" lang="ro-RO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adjuvant în tratamentul tulburărilor de fragilitate capilară </a:t>
          </a:r>
          <a:endParaRPr lang="en-US" sz="2000" dirty="0"/>
        </a:p>
      </dgm:t>
    </dgm:pt>
    <dgm:pt modelId="{C858518B-F78A-4209-B243-7FBFB462597C}" type="parTrans" cxnId="{A625512D-61C3-4C40-80FA-796A5B6CF991}">
      <dgm:prSet/>
      <dgm:spPr/>
      <dgm:t>
        <a:bodyPr/>
        <a:lstStyle/>
        <a:p>
          <a:endParaRPr lang="en-US"/>
        </a:p>
      </dgm:t>
    </dgm:pt>
    <dgm:pt modelId="{6B4CB7CA-8F6B-4C22-92FF-38DAD3F59EC2}" type="sibTrans" cxnId="{A625512D-61C3-4C40-80FA-796A5B6CF991}">
      <dgm:prSet/>
      <dgm:spPr/>
      <dgm:t>
        <a:bodyPr/>
        <a:lstStyle/>
        <a:p>
          <a:endParaRPr lang="en-US"/>
        </a:p>
      </dgm:t>
    </dgm:pt>
    <dgm:pt modelId="{66D8F628-6EF5-41D7-9160-5DE99C590AA4}" type="pres">
      <dgm:prSet presAssocID="{D1DDB8D5-7D0D-4C82-A623-9DB6A682F7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008D0C-45D7-4129-B6CC-DAF3770658CA}" type="pres">
      <dgm:prSet presAssocID="{FE0A8D52-A968-4F05-867A-F7A47F50BA7E}" presName="linNode" presStyleCnt="0"/>
      <dgm:spPr/>
    </dgm:pt>
    <dgm:pt modelId="{9F1C053C-3EC4-4EF5-BD1C-7C9CB5BEBD70}" type="pres">
      <dgm:prSet presAssocID="{FE0A8D52-A968-4F05-867A-F7A47F50BA7E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7F935-1017-4803-8C56-09ED9BD8B609}" type="pres">
      <dgm:prSet presAssocID="{FE0A8D52-A968-4F05-867A-F7A47F50BA7E}" presName="descendantText" presStyleLbl="alignAccFollowNode1" presStyleIdx="0" presStyleCnt="2" custAng="0" custScaleX="1199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74F025-C8CA-4EBE-9CE4-675CF8997A6F}" type="pres">
      <dgm:prSet presAssocID="{FAA538C1-D37F-49DE-AD7F-B41136E84E8D}" presName="sp" presStyleCnt="0"/>
      <dgm:spPr/>
    </dgm:pt>
    <dgm:pt modelId="{6389C996-283B-45DC-BC31-9B9ACF64E1C6}" type="pres">
      <dgm:prSet presAssocID="{4D336446-8654-49EE-96D6-5A456D953E26}" presName="linNode" presStyleCnt="0"/>
      <dgm:spPr/>
    </dgm:pt>
    <dgm:pt modelId="{2760D7BA-3AD4-4323-82A2-4BAF4F2305B3}" type="pres">
      <dgm:prSet presAssocID="{4D336446-8654-49EE-96D6-5A456D953E26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B5567B-E627-4BED-848E-9DC9C78329AA}" type="pres">
      <dgm:prSet presAssocID="{4D336446-8654-49EE-96D6-5A456D953E26}" presName="descendantText" presStyleLbl="alignAccFollowNode1" presStyleIdx="1" presStyleCnt="2" custScaleX="87116" custScaleY="91063" custLinFactNeighborX="2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54C634-CF63-44E2-9476-ED6FEB03D90E}" type="presOf" srcId="{FE0A8D52-A968-4F05-867A-F7A47F50BA7E}" destId="{9F1C053C-3EC4-4EF5-BD1C-7C9CB5BEBD70}" srcOrd="0" destOrd="0" presId="urn:microsoft.com/office/officeart/2005/8/layout/vList5"/>
    <dgm:cxn modelId="{6E67D10D-E322-4236-A74D-22DA91ED94BE}" srcId="{D1DDB8D5-7D0D-4C82-A623-9DB6A682F74B}" destId="{FE0A8D52-A968-4F05-867A-F7A47F50BA7E}" srcOrd="0" destOrd="0" parTransId="{5074793C-999F-49A5-BED4-45B775AB743E}" sibTransId="{FAA538C1-D37F-49DE-AD7F-B41136E84E8D}"/>
    <dgm:cxn modelId="{C7F5CA3B-D72F-4A38-9A05-2F2056C2E70B}" type="presOf" srcId="{A9424E35-A494-47A6-901D-F2A589171560}" destId="{D7B5567B-E627-4BED-848E-9DC9C78329AA}" srcOrd="0" destOrd="0" presId="urn:microsoft.com/office/officeart/2005/8/layout/vList5"/>
    <dgm:cxn modelId="{1900168E-5700-4E11-BF7D-52D701F9A6E8}" srcId="{FE0A8D52-A968-4F05-867A-F7A47F50BA7E}" destId="{FACFFF66-0B49-44E2-934C-AA3FAC7D939A}" srcOrd="0" destOrd="0" parTransId="{0A9C3B11-F741-4968-824D-527FF2C6A4C1}" sibTransId="{C37557B2-A09E-4F35-9EA2-1A22EB68F941}"/>
    <dgm:cxn modelId="{4C3CD685-5B6F-4B29-8553-8364B713166A}" type="presOf" srcId="{D1DDB8D5-7D0D-4C82-A623-9DB6A682F74B}" destId="{66D8F628-6EF5-41D7-9160-5DE99C590AA4}" srcOrd="0" destOrd="0" presId="urn:microsoft.com/office/officeart/2005/8/layout/vList5"/>
    <dgm:cxn modelId="{E9DA9B93-E329-4C63-A711-F7D8432D7765}" type="presOf" srcId="{FACFFF66-0B49-44E2-934C-AA3FAC7D939A}" destId="{E7B7F935-1017-4803-8C56-09ED9BD8B609}" srcOrd="0" destOrd="0" presId="urn:microsoft.com/office/officeart/2005/8/layout/vList5"/>
    <dgm:cxn modelId="{9776C0EB-BE30-48E8-9B4B-FEE04D72E540}" srcId="{D1DDB8D5-7D0D-4C82-A623-9DB6A682F74B}" destId="{4D336446-8654-49EE-96D6-5A456D953E26}" srcOrd="1" destOrd="0" parTransId="{CA8DADFB-2368-4B8E-B9B1-786E73C679E1}" sibTransId="{0D6BBC13-02A7-414C-BD52-E1C90EE500FE}"/>
    <dgm:cxn modelId="{89CA4A06-F53F-46EA-BC3E-40FA42736F81}" type="presOf" srcId="{4D336446-8654-49EE-96D6-5A456D953E26}" destId="{2760D7BA-3AD4-4323-82A2-4BAF4F2305B3}" srcOrd="0" destOrd="0" presId="urn:microsoft.com/office/officeart/2005/8/layout/vList5"/>
    <dgm:cxn modelId="{A625512D-61C3-4C40-80FA-796A5B6CF991}" srcId="{4D336446-8654-49EE-96D6-5A456D953E26}" destId="{A9424E35-A494-47A6-901D-F2A589171560}" srcOrd="0" destOrd="0" parTransId="{C858518B-F78A-4209-B243-7FBFB462597C}" sibTransId="{6B4CB7CA-8F6B-4C22-92FF-38DAD3F59EC2}"/>
    <dgm:cxn modelId="{6A03E255-37DD-44FD-8EB8-AC786C04CCF2}" type="presParOf" srcId="{66D8F628-6EF5-41D7-9160-5DE99C590AA4}" destId="{D8008D0C-45D7-4129-B6CC-DAF3770658CA}" srcOrd="0" destOrd="0" presId="urn:microsoft.com/office/officeart/2005/8/layout/vList5"/>
    <dgm:cxn modelId="{046C23B4-A8A8-49E4-9B40-A673784FF0BD}" type="presParOf" srcId="{D8008D0C-45D7-4129-B6CC-DAF3770658CA}" destId="{9F1C053C-3EC4-4EF5-BD1C-7C9CB5BEBD70}" srcOrd="0" destOrd="0" presId="urn:microsoft.com/office/officeart/2005/8/layout/vList5"/>
    <dgm:cxn modelId="{0E2E4E80-745D-431C-A070-0DA5162A6C67}" type="presParOf" srcId="{D8008D0C-45D7-4129-B6CC-DAF3770658CA}" destId="{E7B7F935-1017-4803-8C56-09ED9BD8B609}" srcOrd="1" destOrd="0" presId="urn:microsoft.com/office/officeart/2005/8/layout/vList5"/>
    <dgm:cxn modelId="{381FA410-C61C-46B1-8D59-DE8E9EDE841B}" type="presParOf" srcId="{66D8F628-6EF5-41D7-9160-5DE99C590AA4}" destId="{C174F025-C8CA-4EBE-9CE4-675CF8997A6F}" srcOrd="1" destOrd="0" presId="urn:microsoft.com/office/officeart/2005/8/layout/vList5"/>
    <dgm:cxn modelId="{71B833C5-07A7-4B88-9FA0-67EA92B0616D}" type="presParOf" srcId="{66D8F628-6EF5-41D7-9160-5DE99C590AA4}" destId="{6389C996-283B-45DC-BC31-9B9ACF64E1C6}" srcOrd="2" destOrd="0" presId="urn:microsoft.com/office/officeart/2005/8/layout/vList5"/>
    <dgm:cxn modelId="{BA321CFE-67B9-4831-AB38-7EE34D0C2B08}" type="presParOf" srcId="{6389C996-283B-45DC-BC31-9B9ACF64E1C6}" destId="{2760D7BA-3AD4-4323-82A2-4BAF4F2305B3}" srcOrd="0" destOrd="0" presId="urn:microsoft.com/office/officeart/2005/8/layout/vList5"/>
    <dgm:cxn modelId="{46212D11-CA58-4EA0-97E3-61EC47B60DE8}" type="presParOf" srcId="{6389C996-283B-45DC-BC31-9B9ACF64E1C6}" destId="{D7B5567B-E627-4BED-848E-9DC9C78329AA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A24ACF-393C-4F52-8152-3DE2F3A257B7}" type="doc">
      <dgm:prSet loTypeId="urn:microsoft.com/office/officeart/2005/8/layout/arrow2" loCatId="process" qsTypeId="urn:microsoft.com/office/officeart/2005/8/quickstyle/simple1" qsCatId="simple" csTypeId="urn:microsoft.com/office/officeart/2005/8/colors/colorful3" csCatId="colorful" phldr="1"/>
      <dgm:spPr/>
    </dgm:pt>
    <dgm:pt modelId="{C2E35991-0A18-44FD-BC18-907D3B9E6538}">
      <dgm:prSet phldrT="[Text]" custT="1"/>
      <dgm:spPr/>
      <dgm:t>
        <a:bodyPr/>
        <a:lstStyle/>
        <a:p>
          <a:endParaRPr lang="ro-RO" sz="2000" b="1" dirty="0">
            <a:latin typeface="Times New Roman" pitchFamily="18" charset="0"/>
            <a:cs typeface="Times New Roman" pitchFamily="18" charset="0"/>
          </a:endParaRPr>
        </a:p>
        <a:p>
          <a:endParaRPr lang="ro-RO" sz="2000" b="1" dirty="0">
            <a:latin typeface="Times New Roman" pitchFamily="18" charset="0"/>
            <a:cs typeface="Times New Roman" pitchFamily="18" charset="0"/>
          </a:endParaRPr>
        </a:p>
      </dgm:t>
    </dgm:pt>
    <dgm:pt modelId="{DFD138C0-AF97-481D-BC8F-2248EA0FC039}" type="parTrans" cxnId="{746208E9-7B34-478F-8531-165C95E847A6}">
      <dgm:prSet/>
      <dgm:spPr/>
      <dgm:t>
        <a:bodyPr/>
        <a:lstStyle/>
        <a:p>
          <a:endParaRPr lang="en-US"/>
        </a:p>
      </dgm:t>
    </dgm:pt>
    <dgm:pt modelId="{1AC2034F-6B54-4B60-BEB6-F1716A531D43}" type="sibTrans" cxnId="{746208E9-7B34-478F-8531-165C95E847A6}">
      <dgm:prSet/>
      <dgm:spPr/>
      <dgm:t>
        <a:bodyPr/>
        <a:lstStyle/>
        <a:p>
          <a:endParaRPr lang="en-US"/>
        </a:p>
      </dgm:t>
    </dgm:pt>
    <dgm:pt modelId="{9E36092B-C9B4-4D47-8277-4EE70356E926}">
      <dgm:prSet phldrT="[Text]" custT="1"/>
      <dgm:spPr/>
      <dgm:t>
        <a:bodyPr/>
        <a:lstStyle/>
        <a:p>
          <a:r>
            <a:rPr lang="ro-RO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hepatoprotectoare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52DC1D7F-0620-4971-98E6-14E9AAFEE063}" type="parTrans" cxnId="{CD4036B6-EF38-4040-8380-79728A2DF2E3}">
      <dgm:prSet/>
      <dgm:spPr/>
      <dgm:t>
        <a:bodyPr/>
        <a:lstStyle/>
        <a:p>
          <a:endParaRPr lang="en-US"/>
        </a:p>
      </dgm:t>
    </dgm:pt>
    <dgm:pt modelId="{FDD81A2A-FF0C-4757-BD2C-720E8D3EC2C7}" type="sibTrans" cxnId="{CD4036B6-EF38-4040-8380-79728A2DF2E3}">
      <dgm:prSet/>
      <dgm:spPr/>
      <dgm:t>
        <a:bodyPr/>
        <a:lstStyle/>
        <a:p>
          <a:endParaRPr lang="en-US"/>
        </a:p>
      </dgm:t>
    </dgm:pt>
    <dgm:pt modelId="{1383687D-036D-4885-B459-20CEF7A10170}">
      <dgm:prSet/>
      <dgm:spPr/>
      <dgm:t>
        <a:bodyPr/>
        <a:lstStyle/>
        <a:p>
          <a:endParaRPr lang="en-US" dirty="0"/>
        </a:p>
      </dgm:t>
    </dgm:pt>
    <dgm:pt modelId="{9C5443F6-5E14-4E10-B15F-D5D51D9EC4CD}" type="parTrans" cxnId="{FF42DBBD-DC1B-4CC6-9010-F762FDC206D5}">
      <dgm:prSet/>
      <dgm:spPr/>
      <dgm:t>
        <a:bodyPr/>
        <a:lstStyle/>
        <a:p>
          <a:endParaRPr lang="en-US"/>
        </a:p>
      </dgm:t>
    </dgm:pt>
    <dgm:pt modelId="{5C326A92-A540-48F7-8A25-AC80256D42B1}" type="sibTrans" cxnId="{FF42DBBD-DC1B-4CC6-9010-F762FDC206D5}">
      <dgm:prSet/>
      <dgm:spPr/>
      <dgm:t>
        <a:bodyPr/>
        <a:lstStyle/>
        <a:p>
          <a:endParaRPr lang="en-US"/>
        </a:p>
      </dgm:t>
    </dgm:pt>
    <dgm:pt modelId="{C25D696D-C49C-497E-B625-6B18DD98B20D}">
      <dgm:prSet/>
      <dgm:spPr/>
      <dgm:t>
        <a:bodyPr/>
        <a:lstStyle/>
        <a:p>
          <a:endParaRPr lang="en-US" dirty="0"/>
        </a:p>
      </dgm:t>
    </dgm:pt>
    <dgm:pt modelId="{D115DE79-1CAB-46A3-8901-6BD3B2CED4AE}" type="parTrans" cxnId="{63C734DD-05E0-479D-BFCC-41C57E8B8964}">
      <dgm:prSet/>
      <dgm:spPr/>
      <dgm:t>
        <a:bodyPr/>
        <a:lstStyle/>
        <a:p>
          <a:endParaRPr lang="en-US"/>
        </a:p>
      </dgm:t>
    </dgm:pt>
    <dgm:pt modelId="{C4E4C89C-4CE5-4FD0-8B11-26AF981EE5B8}" type="sibTrans" cxnId="{63C734DD-05E0-479D-BFCC-41C57E8B8964}">
      <dgm:prSet/>
      <dgm:spPr/>
      <dgm:t>
        <a:bodyPr/>
        <a:lstStyle/>
        <a:p>
          <a:endParaRPr lang="en-US"/>
        </a:p>
      </dgm:t>
    </dgm:pt>
    <dgm:pt modelId="{D11C2EB4-19DE-487E-8685-6E1F4BF2BADD}">
      <dgm:prSet phldrT="[Text]" custT="1"/>
      <dgm:spPr/>
      <dgm:t>
        <a:bodyPr/>
        <a:lstStyle/>
        <a:p>
          <a:pPr algn="ctr"/>
          <a:r>
            <a:rPr lang="ro-RO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antihepatotoxică</a:t>
          </a:r>
          <a:r>
            <a:rPr lang="ro-RO" sz="200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  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1971FC09-929D-4FCA-9547-DB3F5847E063}" type="sibTrans" cxnId="{5AD33117-F029-45DB-8B46-2FD7811F211E}">
      <dgm:prSet/>
      <dgm:spPr/>
      <dgm:t>
        <a:bodyPr/>
        <a:lstStyle/>
        <a:p>
          <a:endParaRPr lang="en-US"/>
        </a:p>
      </dgm:t>
    </dgm:pt>
    <dgm:pt modelId="{82D9941C-B786-4BA7-BBA5-42F376081E76}" type="parTrans" cxnId="{5AD33117-F029-45DB-8B46-2FD7811F211E}">
      <dgm:prSet/>
      <dgm:spPr/>
      <dgm:t>
        <a:bodyPr/>
        <a:lstStyle/>
        <a:p>
          <a:endParaRPr lang="en-US"/>
        </a:p>
      </dgm:t>
    </dgm:pt>
    <dgm:pt modelId="{ED78C0B9-FA94-4BFD-9ABF-0327905804A8}" type="pres">
      <dgm:prSet presAssocID="{A0A24ACF-393C-4F52-8152-3DE2F3A257B7}" presName="arrowDiagram" presStyleCnt="0">
        <dgm:presLayoutVars>
          <dgm:chMax val="5"/>
          <dgm:dir/>
          <dgm:resizeHandles val="exact"/>
        </dgm:presLayoutVars>
      </dgm:prSet>
      <dgm:spPr/>
    </dgm:pt>
    <dgm:pt modelId="{8BDFD487-B8AD-401A-8967-1D04C07A7B23}" type="pres">
      <dgm:prSet presAssocID="{A0A24ACF-393C-4F52-8152-3DE2F3A257B7}" presName="arrow" presStyleLbl="bgShp" presStyleIdx="0" presStyleCnt="1"/>
      <dgm:spPr>
        <a:solidFill>
          <a:srgbClr val="D2FCC6"/>
        </a:solidFill>
      </dgm:spPr>
    </dgm:pt>
    <dgm:pt modelId="{1EAB4F95-059D-4786-A35E-A56338CB18C4}" type="pres">
      <dgm:prSet presAssocID="{A0A24ACF-393C-4F52-8152-3DE2F3A257B7}" presName="arrowDiagram5" presStyleCnt="0"/>
      <dgm:spPr/>
    </dgm:pt>
    <dgm:pt modelId="{429265B4-9331-47DD-B9B7-2B3BBC0B815C}" type="pres">
      <dgm:prSet presAssocID="{C25D696D-C49C-497E-B625-6B18DD98B20D}" presName="bullet5a" presStyleLbl="node1" presStyleIdx="0" presStyleCnt="5"/>
      <dgm:spPr/>
    </dgm:pt>
    <dgm:pt modelId="{5E007F5A-5831-4C72-885C-314A3F3D04D7}" type="pres">
      <dgm:prSet presAssocID="{C25D696D-C49C-497E-B625-6B18DD98B20D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BDD11C-CC56-451C-BEDA-9EE3F709E948}" type="pres">
      <dgm:prSet presAssocID="{C2E35991-0A18-44FD-BC18-907D3B9E6538}" presName="bullet5b" presStyleLbl="node1" presStyleIdx="1" presStyleCnt="5"/>
      <dgm:spPr/>
    </dgm:pt>
    <dgm:pt modelId="{9C1494DB-4936-4B0B-9BD7-CAEF09F32EE9}" type="pres">
      <dgm:prSet presAssocID="{C2E35991-0A18-44FD-BC18-907D3B9E6538}" presName="textBox5b" presStyleLbl="revTx" presStyleIdx="1" presStyleCnt="5" custScaleX="351472" custLinFactNeighborX="-60466" custLinFactNeighborY="458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609B8C-4BEF-4AC6-AF76-4A57C4EA85E0}" type="pres">
      <dgm:prSet presAssocID="{9E36092B-C9B4-4D47-8277-4EE70356E926}" presName="bullet5c" presStyleLbl="node1" presStyleIdx="2" presStyleCnt="5"/>
      <dgm:spPr/>
    </dgm:pt>
    <dgm:pt modelId="{48396F75-5F55-4AA2-B744-618B33D1EC05}" type="pres">
      <dgm:prSet presAssocID="{9E36092B-C9B4-4D47-8277-4EE70356E926}" presName="textBox5c" presStyleLbl="revTx" presStyleIdx="2" presStyleCnt="5" custScaleX="290348" custScaleY="28303" custLinFactNeighborX="26215" custLinFactNeighborY="-162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96A314-B094-4926-9F42-C85085C32878}" type="pres">
      <dgm:prSet presAssocID="{D11C2EB4-19DE-487E-8685-6E1F4BF2BADD}" presName="bullet5d" presStyleLbl="node1" presStyleIdx="3" presStyleCnt="5"/>
      <dgm:spPr/>
    </dgm:pt>
    <dgm:pt modelId="{243C24C4-627F-40D2-A1BE-73ED24BF13F4}" type="pres">
      <dgm:prSet presAssocID="{D11C2EB4-19DE-487E-8685-6E1F4BF2BADD}" presName="textBox5d" presStyleLbl="revTx" presStyleIdx="3" presStyleCnt="5" custScaleX="257770" custScaleY="39860" custLinFactNeighborX="-8589" custLinFactNeighborY="-175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45A8EB-CC46-4607-A2AB-1A1795779A22}" type="pres">
      <dgm:prSet presAssocID="{1383687D-036D-4885-B459-20CEF7A10170}" presName="bullet5e" presStyleLbl="node1" presStyleIdx="4" presStyleCnt="5"/>
      <dgm:spPr/>
    </dgm:pt>
    <dgm:pt modelId="{CE6B19DC-3E8E-42E6-B759-08B73B669595}" type="pres">
      <dgm:prSet presAssocID="{1383687D-036D-4885-B459-20CEF7A10170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C734DD-05E0-479D-BFCC-41C57E8B8964}" srcId="{A0A24ACF-393C-4F52-8152-3DE2F3A257B7}" destId="{C25D696D-C49C-497E-B625-6B18DD98B20D}" srcOrd="0" destOrd="0" parTransId="{D115DE79-1CAB-46A3-8901-6BD3B2CED4AE}" sibTransId="{C4E4C89C-4CE5-4FD0-8B11-26AF981EE5B8}"/>
    <dgm:cxn modelId="{BF979C85-42C9-4DB3-952D-88A0F294CCBD}" type="presOf" srcId="{A0A24ACF-393C-4F52-8152-3DE2F3A257B7}" destId="{ED78C0B9-FA94-4BFD-9ABF-0327905804A8}" srcOrd="0" destOrd="0" presId="urn:microsoft.com/office/officeart/2005/8/layout/arrow2"/>
    <dgm:cxn modelId="{5AD33117-F029-45DB-8B46-2FD7811F211E}" srcId="{A0A24ACF-393C-4F52-8152-3DE2F3A257B7}" destId="{D11C2EB4-19DE-487E-8685-6E1F4BF2BADD}" srcOrd="3" destOrd="0" parTransId="{82D9941C-B786-4BA7-BBA5-42F376081E76}" sibTransId="{1971FC09-929D-4FCA-9547-DB3F5847E063}"/>
    <dgm:cxn modelId="{60B78088-6F3E-4750-82CB-558C50C2A551}" type="presOf" srcId="{C25D696D-C49C-497E-B625-6B18DD98B20D}" destId="{5E007F5A-5831-4C72-885C-314A3F3D04D7}" srcOrd="0" destOrd="0" presId="urn:microsoft.com/office/officeart/2005/8/layout/arrow2"/>
    <dgm:cxn modelId="{A3358B19-0D11-40B1-9F85-A23779B54241}" type="presOf" srcId="{C2E35991-0A18-44FD-BC18-907D3B9E6538}" destId="{9C1494DB-4936-4B0B-9BD7-CAEF09F32EE9}" srcOrd="0" destOrd="0" presId="urn:microsoft.com/office/officeart/2005/8/layout/arrow2"/>
    <dgm:cxn modelId="{902C60E4-D243-42DD-8F54-EF9A58E516E9}" type="presOf" srcId="{9E36092B-C9B4-4D47-8277-4EE70356E926}" destId="{48396F75-5F55-4AA2-B744-618B33D1EC05}" srcOrd="0" destOrd="0" presId="urn:microsoft.com/office/officeart/2005/8/layout/arrow2"/>
    <dgm:cxn modelId="{FF42DBBD-DC1B-4CC6-9010-F762FDC206D5}" srcId="{A0A24ACF-393C-4F52-8152-3DE2F3A257B7}" destId="{1383687D-036D-4885-B459-20CEF7A10170}" srcOrd="4" destOrd="0" parTransId="{9C5443F6-5E14-4E10-B15F-D5D51D9EC4CD}" sibTransId="{5C326A92-A540-48F7-8A25-AC80256D42B1}"/>
    <dgm:cxn modelId="{CD4036B6-EF38-4040-8380-79728A2DF2E3}" srcId="{A0A24ACF-393C-4F52-8152-3DE2F3A257B7}" destId="{9E36092B-C9B4-4D47-8277-4EE70356E926}" srcOrd="2" destOrd="0" parTransId="{52DC1D7F-0620-4971-98E6-14E9AAFEE063}" sibTransId="{FDD81A2A-FF0C-4757-BD2C-720E8D3EC2C7}"/>
    <dgm:cxn modelId="{A0D5D501-F143-4EE1-A601-9EA65A16CEB9}" type="presOf" srcId="{D11C2EB4-19DE-487E-8685-6E1F4BF2BADD}" destId="{243C24C4-627F-40D2-A1BE-73ED24BF13F4}" srcOrd="0" destOrd="0" presId="urn:microsoft.com/office/officeart/2005/8/layout/arrow2"/>
    <dgm:cxn modelId="{746208E9-7B34-478F-8531-165C95E847A6}" srcId="{A0A24ACF-393C-4F52-8152-3DE2F3A257B7}" destId="{C2E35991-0A18-44FD-BC18-907D3B9E6538}" srcOrd="1" destOrd="0" parTransId="{DFD138C0-AF97-481D-BC8F-2248EA0FC039}" sibTransId="{1AC2034F-6B54-4B60-BEB6-F1716A531D43}"/>
    <dgm:cxn modelId="{7979CBD2-6F77-4B02-9807-B358C200B0C5}" type="presOf" srcId="{1383687D-036D-4885-B459-20CEF7A10170}" destId="{CE6B19DC-3E8E-42E6-B759-08B73B669595}" srcOrd="0" destOrd="0" presId="urn:microsoft.com/office/officeart/2005/8/layout/arrow2"/>
    <dgm:cxn modelId="{7E66C4F2-D5A0-45B7-A921-C691EF6C1C7A}" type="presParOf" srcId="{ED78C0B9-FA94-4BFD-9ABF-0327905804A8}" destId="{8BDFD487-B8AD-401A-8967-1D04C07A7B23}" srcOrd="0" destOrd="0" presId="urn:microsoft.com/office/officeart/2005/8/layout/arrow2"/>
    <dgm:cxn modelId="{D534D18C-A460-4C17-89F4-7278A08EED31}" type="presParOf" srcId="{ED78C0B9-FA94-4BFD-9ABF-0327905804A8}" destId="{1EAB4F95-059D-4786-A35E-A56338CB18C4}" srcOrd="1" destOrd="0" presId="urn:microsoft.com/office/officeart/2005/8/layout/arrow2"/>
    <dgm:cxn modelId="{DA471FDC-95F8-446B-A971-8A3513AF48E1}" type="presParOf" srcId="{1EAB4F95-059D-4786-A35E-A56338CB18C4}" destId="{429265B4-9331-47DD-B9B7-2B3BBC0B815C}" srcOrd="0" destOrd="0" presId="urn:microsoft.com/office/officeart/2005/8/layout/arrow2"/>
    <dgm:cxn modelId="{FD8148C9-A6AD-4BCC-8956-F8B608C3966C}" type="presParOf" srcId="{1EAB4F95-059D-4786-A35E-A56338CB18C4}" destId="{5E007F5A-5831-4C72-885C-314A3F3D04D7}" srcOrd="1" destOrd="0" presId="urn:microsoft.com/office/officeart/2005/8/layout/arrow2"/>
    <dgm:cxn modelId="{DDCA1BB8-68D5-405A-A7EB-91B099926916}" type="presParOf" srcId="{1EAB4F95-059D-4786-A35E-A56338CB18C4}" destId="{ACBDD11C-CC56-451C-BEDA-9EE3F709E948}" srcOrd="2" destOrd="0" presId="urn:microsoft.com/office/officeart/2005/8/layout/arrow2"/>
    <dgm:cxn modelId="{A953FC75-2E7A-4D44-92AD-F17370364B88}" type="presParOf" srcId="{1EAB4F95-059D-4786-A35E-A56338CB18C4}" destId="{9C1494DB-4936-4B0B-9BD7-CAEF09F32EE9}" srcOrd="3" destOrd="0" presId="urn:microsoft.com/office/officeart/2005/8/layout/arrow2"/>
    <dgm:cxn modelId="{1515FE0B-C5B8-4B9B-9859-04C1F6AA4BD8}" type="presParOf" srcId="{1EAB4F95-059D-4786-A35E-A56338CB18C4}" destId="{20609B8C-4BEF-4AC6-AF76-4A57C4EA85E0}" srcOrd="4" destOrd="0" presId="urn:microsoft.com/office/officeart/2005/8/layout/arrow2"/>
    <dgm:cxn modelId="{8680D5FD-BECD-405B-98C2-E79D742DFDD4}" type="presParOf" srcId="{1EAB4F95-059D-4786-A35E-A56338CB18C4}" destId="{48396F75-5F55-4AA2-B744-618B33D1EC05}" srcOrd="5" destOrd="0" presId="urn:microsoft.com/office/officeart/2005/8/layout/arrow2"/>
    <dgm:cxn modelId="{AD61E426-4775-48BD-A7D1-B2F5B7DA92EF}" type="presParOf" srcId="{1EAB4F95-059D-4786-A35E-A56338CB18C4}" destId="{B896A314-B094-4926-9F42-C85085C32878}" srcOrd="6" destOrd="0" presId="urn:microsoft.com/office/officeart/2005/8/layout/arrow2"/>
    <dgm:cxn modelId="{95C094C0-2965-483B-AF8D-7934B1A2629E}" type="presParOf" srcId="{1EAB4F95-059D-4786-A35E-A56338CB18C4}" destId="{243C24C4-627F-40D2-A1BE-73ED24BF13F4}" srcOrd="7" destOrd="0" presId="urn:microsoft.com/office/officeart/2005/8/layout/arrow2"/>
    <dgm:cxn modelId="{8BDAD030-59E2-4336-A385-C44DAA2C90AE}" type="presParOf" srcId="{1EAB4F95-059D-4786-A35E-A56338CB18C4}" destId="{1045A8EB-CC46-4607-A2AB-1A1795779A22}" srcOrd="8" destOrd="0" presId="urn:microsoft.com/office/officeart/2005/8/layout/arrow2"/>
    <dgm:cxn modelId="{B31B19CE-DEDE-4B36-AA13-13508D579334}" type="presParOf" srcId="{1EAB4F95-059D-4786-A35E-A56338CB18C4}" destId="{CE6B19DC-3E8E-42E6-B759-08B73B669595}" srcOrd="9" destOrd="0" presId="urn:microsoft.com/office/officeart/2005/8/layout/arrow2"/>
  </dgm:cxnLst>
  <dgm:bg>
    <a:noFill/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C0BA05-0886-484D-B51E-D8CB6FF8A753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o-RO"/>
        </a:p>
      </dgm:t>
    </dgm:pt>
    <dgm:pt modelId="{6A4B04E1-2707-450B-99F4-8C19C8DCB143}">
      <dgm:prSet phldrT="[Text]" custT="1"/>
      <dgm:spPr/>
      <dgm:t>
        <a:bodyPr/>
        <a:lstStyle/>
        <a:p>
          <a:r>
            <a:rPr lang="ro-RO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hemostatică (tanin, vitamina K)</a:t>
          </a:r>
        </a:p>
      </dgm:t>
    </dgm:pt>
    <dgm:pt modelId="{AB8C449B-60D2-4F7F-89B8-87E3889E4889}" type="parTrans" cxnId="{B28EE635-5498-4095-9639-4B2CB0C719B4}">
      <dgm:prSet/>
      <dgm:spPr/>
      <dgm:t>
        <a:bodyPr/>
        <a:lstStyle/>
        <a:p>
          <a:endParaRPr lang="ro-RO"/>
        </a:p>
      </dgm:t>
    </dgm:pt>
    <dgm:pt modelId="{C04669A9-6EEF-49ED-902C-D73DAAF282BA}" type="sibTrans" cxnId="{B28EE635-5498-4095-9639-4B2CB0C719B4}">
      <dgm:prSet/>
      <dgm:spPr/>
      <dgm:t>
        <a:bodyPr/>
        <a:lstStyle/>
        <a:p>
          <a:endParaRPr lang="ro-RO"/>
        </a:p>
      </dgm:t>
    </dgm:pt>
    <dgm:pt modelId="{912808E2-2598-4187-9884-05191ED637D3}">
      <dgm:prSet custT="1"/>
      <dgm:spPr/>
      <dgm:t>
        <a:bodyPr/>
        <a:lstStyle/>
        <a:p>
          <a:r>
            <a:rPr lang="ro-RO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capilaroprotectoare (flavone)</a:t>
          </a:r>
          <a:endParaRPr lang="ro-RO" sz="2000" dirty="0"/>
        </a:p>
      </dgm:t>
    </dgm:pt>
    <dgm:pt modelId="{BB4908C3-8B4A-4A28-9B9D-2E4AD42B37AF}" type="parTrans" cxnId="{A72A90EA-2010-4963-BE95-D00EF4A0BD1C}">
      <dgm:prSet/>
      <dgm:spPr/>
      <dgm:t>
        <a:bodyPr/>
        <a:lstStyle/>
        <a:p>
          <a:endParaRPr lang="en-US"/>
        </a:p>
      </dgm:t>
    </dgm:pt>
    <dgm:pt modelId="{AF6C4651-F563-4DD2-9689-E709451B7960}" type="sibTrans" cxnId="{A72A90EA-2010-4963-BE95-D00EF4A0BD1C}">
      <dgm:prSet/>
      <dgm:spPr/>
      <dgm:t>
        <a:bodyPr/>
        <a:lstStyle/>
        <a:p>
          <a:endParaRPr lang="en-US"/>
        </a:p>
      </dgm:t>
    </dgm:pt>
    <dgm:pt modelId="{881D0F4E-6152-46B0-B365-DF3347FD2437}">
      <dgm:prSet phldrT="[Text]" custT="1"/>
      <dgm:spPr/>
      <dgm:t>
        <a:bodyPr/>
        <a:lstStyle/>
        <a:p>
          <a:r>
            <a:rPr lang="ro-RO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hemoragii uterine şi gastrice</a:t>
          </a:r>
          <a:endParaRPr lang="ro-RO" sz="2000" b="1" dirty="0">
            <a:latin typeface="Times New Roman" pitchFamily="18" charset="0"/>
            <a:cs typeface="Times New Roman" pitchFamily="18" charset="0"/>
          </a:endParaRPr>
        </a:p>
      </dgm:t>
    </dgm:pt>
    <dgm:pt modelId="{EED1EBB3-6B5D-43E1-8404-777A40F18BC3}" type="sibTrans" cxnId="{F6E14570-40EA-4C44-BD26-50101B98D3A0}">
      <dgm:prSet/>
      <dgm:spPr/>
      <dgm:t>
        <a:bodyPr/>
        <a:lstStyle/>
        <a:p>
          <a:endParaRPr lang="ro-RO"/>
        </a:p>
      </dgm:t>
    </dgm:pt>
    <dgm:pt modelId="{A5059DC2-CF94-4CE7-8489-7646BB93D442}" type="parTrans" cxnId="{F6E14570-40EA-4C44-BD26-50101B98D3A0}">
      <dgm:prSet/>
      <dgm:spPr/>
      <dgm:t>
        <a:bodyPr/>
        <a:lstStyle/>
        <a:p>
          <a:endParaRPr lang="ro-RO"/>
        </a:p>
      </dgm:t>
    </dgm:pt>
    <dgm:pt modelId="{240B5EF7-E9DC-4EE4-ADCF-9EF426CDB471}">
      <dgm:prSet phldrT="[Text]"/>
      <dgm:spPr/>
      <dgm:t>
        <a:bodyPr/>
        <a:lstStyle/>
        <a:p>
          <a:endParaRPr lang="ro-RO" dirty="0"/>
        </a:p>
      </dgm:t>
    </dgm:pt>
    <dgm:pt modelId="{60295496-0AF7-4D7D-B53B-892959877005}" type="sibTrans" cxnId="{FFC91872-736D-494B-8A4A-54049FED3E03}">
      <dgm:prSet/>
      <dgm:spPr/>
      <dgm:t>
        <a:bodyPr/>
        <a:lstStyle/>
        <a:p>
          <a:endParaRPr lang="ro-RO"/>
        </a:p>
      </dgm:t>
    </dgm:pt>
    <dgm:pt modelId="{6429136B-5B3B-4C3D-8385-1212EC3F5613}" type="parTrans" cxnId="{FFC91872-736D-494B-8A4A-54049FED3E03}">
      <dgm:prSet/>
      <dgm:spPr/>
      <dgm:t>
        <a:bodyPr/>
        <a:lstStyle/>
        <a:p>
          <a:endParaRPr lang="ro-RO"/>
        </a:p>
      </dgm:t>
    </dgm:pt>
    <dgm:pt modelId="{CC24CFA4-7035-4A8D-AB36-403893D713C4}" type="pres">
      <dgm:prSet presAssocID="{6BC0BA05-0886-484D-B51E-D8CB6FF8A75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E6DF742-F370-457E-9D95-E135C946890C}" type="pres">
      <dgm:prSet presAssocID="{6A4B04E1-2707-450B-99F4-8C19C8DCB143}" presName="composite" presStyleCnt="0"/>
      <dgm:spPr/>
    </dgm:pt>
    <dgm:pt modelId="{366EE817-60EF-4380-A88B-811CF01753F0}" type="pres">
      <dgm:prSet presAssocID="{6A4B04E1-2707-450B-99F4-8C19C8DCB143}" presName="LShape" presStyleLbl="alignNode1" presStyleIdx="0" presStyleCnt="7"/>
      <dgm:spPr/>
    </dgm:pt>
    <dgm:pt modelId="{2B44617B-EC51-4DB4-941F-C15721E205CD}" type="pres">
      <dgm:prSet presAssocID="{6A4B04E1-2707-450B-99F4-8C19C8DCB143}" presName="ParentText" presStyleLbl="revTx" presStyleIdx="0" presStyleCnt="4" custAng="0" custScaleX="118416" custScaleY="137350" custLinFactNeighborX="11410" custLinFactNeighborY="161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D4A259-38E6-4E07-9FAA-CC5DDFE94DEC}" type="pres">
      <dgm:prSet presAssocID="{6A4B04E1-2707-450B-99F4-8C19C8DCB143}" presName="Triangle" presStyleLbl="alignNode1" presStyleIdx="1" presStyleCnt="7"/>
      <dgm:spPr/>
    </dgm:pt>
    <dgm:pt modelId="{18CAE7A5-9D3B-49F6-84B0-B897678A27CD}" type="pres">
      <dgm:prSet presAssocID="{C04669A9-6EEF-49ED-902C-D73DAAF282BA}" presName="sibTrans" presStyleCnt="0"/>
      <dgm:spPr/>
    </dgm:pt>
    <dgm:pt modelId="{521058A5-BA6C-4F3F-9103-708324343EEE}" type="pres">
      <dgm:prSet presAssocID="{C04669A9-6EEF-49ED-902C-D73DAAF282BA}" presName="space" presStyleCnt="0"/>
      <dgm:spPr/>
    </dgm:pt>
    <dgm:pt modelId="{8408F18C-30D6-455A-B620-58E051BD7C5C}" type="pres">
      <dgm:prSet presAssocID="{881D0F4E-6152-46B0-B365-DF3347FD2437}" presName="composite" presStyleCnt="0"/>
      <dgm:spPr/>
    </dgm:pt>
    <dgm:pt modelId="{4E7C0638-50A5-43B9-9F00-90208D59C6D2}" type="pres">
      <dgm:prSet presAssocID="{881D0F4E-6152-46B0-B365-DF3347FD2437}" presName="LShape" presStyleLbl="alignNode1" presStyleIdx="2" presStyleCnt="7" custScaleX="131913" custScaleY="141979" custLinFactNeighborX="645" custLinFactNeighborY="9731"/>
      <dgm:spPr/>
    </dgm:pt>
    <dgm:pt modelId="{09A79B97-AC39-40E9-810C-4079EF3A75B6}" type="pres">
      <dgm:prSet presAssocID="{881D0F4E-6152-46B0-B365-DF3347FD2437}" presName="ParentText" presStyleLbl="revTx" presStyleIdx="1" presStyleCnt="4" custScaleX="183348" custLinFactX="84862" custLinFactNeighborX="100000" custLinFactNeighborY="-301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5BD25D-1C81-4221-9F1E-62D24F486A2D}" type="pres">
      <dgm:prSet presAssocID="{881D0F4E-6152-46B0-B365-DF3347FD2437}" presName="Triangle" presStyleLbl="alignNode1" presStyleIdx="3" presStyleCnt="7"/>
      <dgm:spPr/>
    </dgm:pt>
    <dgm:pt modelId="{75180FCB-E3F7-49F4-A477-16AC4CE660B5}" type="pres">
      <dgm:prSet presAssocID="{EED1EBB3-6B5D-43E1-8404-777A40F18BC3}" presName="sibTrans" presStyleCnt="0"/>
      <dgm:spPr/>
    </dgm:pt>
    <dgm:pt modelId="{E521F919-974E-49F1-889D-D2269BFA1A23}" type="pres">
      <dgm:prSet presAssocID="{EED1EBB3-6B5D-43E1-8404-777A40F18BC3}" presName="space" presStyleCnt="0"/>
      <dgm:spPr/>
    </dgm:pt>
    <dgm:pt modelId="{4A39D4A7-D7C2-480A-8FA1-CC33C3ADAE6A}" type="pres">
      <dgm:prSet presAssocID="{240B5EF7-E9DC-4EE4-ADCF-9EF426CDB471}" presName="composite" presStyleCnt="0"/>
      <dgm:spPr/>
    </dgm:pt>
    <dgm:pt modelId="{FB2F48DE-7947-4369-B84E-7B85F2B71A43}" type="pres">
      <dgm:prSet presAssocID="{240B5EF7-E9DC-4EE4-ADCF-9EF426CDB471}" presName="LShape" presStyleLbl="alignNode1" presStyleIdx="4" presStyleCnt="7" custLinFactNeighborX="35322" custLinFactNeighborY="-8339"/>
      <dgm:spPr/>
    </dgm:pt>
    <dgm:pt modelId="{B4B30696-74F2-4D92-8697-C918C1989A37}" type="pres">
      <dgm:prSet presAssocID="{240B5EF7-E9DC-4EE4-ADCF-9EF426CDB471}" presName="ParentText" presStyleLbl="revTx" presStyleIdx="2" presStyleCnt="4" custLinFactNeighborX="532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A236D9-1332-416C-86FF-31D2F369173A}" type="pres">
      <dgm:prSet presAssocID="{240B5EF7-E9DC-4EE4-ADCF-9EF426CDB471}" presName="Triangle" presStyleLbl="alignNode1" presStyleIdx="5" presStyleCnt="7" custLinFactX="200000" custLinFactNeighborX="209962" custLinFactNeighborY="-34874"/>
      <dgm:spPr/>
    </dgm:pt>
    <dgm:pt modelId="{68D2AF57-B9B3-4227-BB50-B7B547E11BDA}" type="pres">
      <dgm:prSet presAssocID="{60295496-0AF7-4D7D-B53B-892959877005}" presName="sibTrans" presStyleCnt="0"/>
      <dgm:spPr/>
    </dgm:pt>
    <dgm:pt modelId="{469C20F5-5415-4E69-A73F-95370C48A5DE}" type="pres">
      <dgm:prSet presAssocID="{60295496-0AF7-4D7D-B53B-892959877005}" presName="space" presStyleCnt="0"/>
      <dgm:spPr/>
    </dgm:pt>
    <dgm:pt modelId="{FC76DF6F-E8A0-41BD-A810-8323F7A5ED7A}" type="pres">
      <dgm:prSet presAssocID="{912808E2-2598-4187-9884-05191ED637D3}" presName="composite" presStyleCnt="0"/>
      <dgm:spPr/>
    </dgm:pt>
    <dgm:pt modelId="{79D66270-DB36-44B7-8E58-6011BF1F3185}" type="pres">
      <dgm:prSet presAssocID="{912808E2-2598-4187-9884-05191ED637D3}" presName="LShape" presStyleLbl="alignNode1" presStyleIdx="6" presStyleCnt="7" custLinFactNeighborX="35252" custLinFactNeighborY="-25491"/>
      <dgm:spPr/>
    </dgm:pt>
    <dgm:pt modelId="{D830C3EF-010C-427B-831D-E64C10981285}" type="pres">
      <dgm:prSet presAssocID="{912808E2-2598-4187-9884-05191ED637D3}" presName="ParentText" presStyleLbl="revTx" presStyleIdx="3" presStyleCnt="4" custScaleX="182135" custLinFactX="-100000" custLinFactNeighborX="-141380" custLinFactNeighborY="853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4BF9691-01C5-4AD6-A03D-322ED92944F2}" type="presOf" srcId="{240B5EF7-E9DC-4EE4-ADCF-9EF426CDB471}" destId="{B4B30696-74F2-4D92-8697-C918C1989A37}" srcOrd="0" destOrd="0" presId="urn:microsoft.com/office/officeart/2009/3/layout/StepUpProcess"/>
    <dgm:cxn modelId="{B28EE635-5498-4095-9639-4B2CB0C719B4}" srcId="{6BC0BA05-0886-484D-B51E-D8CB6FF8A753}" destId="{6A4B04E1-2707-450B-99F4-8C19C8DCB143}" srcOrd="0" destOrd="0" parTransId="{AB8C449B-60D2-4F7F-89B8-87E3889E4889}" sibTransId="{C04669A9-6EEF-49ED-902C-D73DAAF282BA}"/>
    <dgm:cxn modelId="{F6E14570-40EA-4C44-BD26-50101B98D3A0}" srcId="{6BC0BA05-0886-484D-B51E-D8CB6FF8A753}" destId="{881D0F4E-6152-46B0-B365-DF3347FD2437}" srcOrd="1" destOrd="0" parTransId="{A5059DC2-CF94-4CE7-8489-7646BB93D442}" sibTransId="{EED1EBB3-6B5D-43E1-8404-777A40F18BC3}"/>
    <dgm:cxn modelId="{FFC91872-736D-494B-8A4A-54049FED3E03}" srcId="{6BC0BA05-0886-484D-B51E-D8CB6FF8A753}" destId="{240B5EF7-E9DC-4EE4-ADCF-9EF426CDB471}" srcOrd="2" destOrd="0" parTransId="{6429136B-5B3B-4C3D-8385-1212EC3F5613}" sibTransId="{60295496-0AF7-4D7D-B53B-892959877005}"/>
    <dgm:cxn modelId="{A72A90EA-2010-4963-BE95-D00EF4A0BD1C}" srcId="{6BC0BA05-0886-484D-B51E-D8CB6FF8A753}" destId="{912808E2-2598-4187-9884-05191ED637D3}" srcOrd="3" destOrd="0" parTransId="{BB4908C3-8B4A-4A28-9B9D-2E4AD42B37AF}" sibTransId="{AF6C4651-F563-4DD2-9689-E709451B7960}"/>
    <dgm:cxn modelId="{2A77075C-9537-4C12-A509-F4118D3B0F99}" type="presOf" srcId="{881D0F4E-6152-46B0-B365-DF3347FD2437}" destId="{09A79B97-AC39-40E9-810C-4079EF3A75B6}" srcOrd="0" destOrd="0" presId="urn:microsoft.com/office/officeart/2009/3/layout/StepUpProcess"/>
    <dgm:cxn modelId="{C046E4DB-8D96-454D-A1C2-57FB2765449F}" type="presOf" srcId="{6BC0BA05-0886-484D-B51E-D8CB6FF8A753}" destId="{CC24CFA4-7035-4A8D-AB36-403893D713C4}" srcOrd="0" destOrd="0" presId="urn:microsoft.com/office/officeart/2009/3/layout/StepUpProcess"/>
    <dgm:cxn modelId="{43E8311E-22AF-4EB9-8B1C-2F106E3CC629}" type="presOf" srcId="{912808E2-2598-4187-9884-05191ED637D3}" destId="{D830C3EF-010C-427B-831D-E64C10981285}" srcOrd="0" destOrd="0" presId="urn:microsoft.com/office/officeart/2009/3/layout/StepUpProcess"/>
    <dgm:cxn modelId="{1B81F361-1E7C-4610-B80B-58A19F1E64AD}" type="presOf" srcId="{6A4B04E1-2707-450B-99F4-8C19C8DCB143}" destId="{2B44617B-EC51-4DB4-941F-C15721E205CD}" srcOrd="0" destOrd="0" presId="urn:microsoft.com/office/officeart/2009/3/layout/StepUpProcess"/>
    <dgm:cxn modelId="{D89CCDE8-B281-4B00-8E9E-92234FE680BB}" type="presParOf" srcId="{CC24CFA4-7035-4A8D-AB36-403893D713C4}" destId="{EE6DF742-F370-457E-9D95-E135C946890C}" srcOrd="0" destOrd="0" presId="urn:microsoft.com/office/officeart/2009/3/layout/StepUpProcess"/>
    <dgm:cxn modelId="{F6C36318-B88D-46D1-AFEC-CEE8D76FEF6C}" type="presParOf" srcId="{EE6DF742-F370-457E-9D95-E135C946890C}" destId="{366EE817-60EF-4380-A88B-811CF01753F0}" srcOrd="0" destOrd="0" presId="urn:microsoft.com/office/officeart/2009/3/layout/StepUpProcess"/>
    <dgm:cxn modelId="{5E490941-0F6F-42D8-9A49-04C77AB22362}" type="presParOf" srcId="{EE6DF742-F370-457E-9D95-E135C946890C}" destId="{2B44617B-EC51-4DB4-941F-C15721E205CD}" srcOrd="1" destOrd="0" presId="urn:microsoft.com/office/officeart/2009/3/layout/StepUpProcess"/>
    <dgm:cxn modelId="{6B0C093D-196E-4045-AA71-EB94B95A5F48}" type="presParOf" srcId="{EE6DF742-F370-457E-9D95-E135C946890C}" destId="{C0D4A259-38E6-4E07-9FAA-CC5DDFE94DEC}" srcOrd="2" destOrd="0" presId="urn:microsoft.com/office/officeart/2009/3/layout/StepUpProcess"/>
    <dgm:cxn modelId="{9F98C887-F6E6-4B19-A94B-3F0737F81806}" type="presParOf" srcId="{CC24CFA4-7035-4A8D-AB36-403893D713C4}" destId="{18CAE7A5-9D3B-49F6-84B0-B897678A27CD}" srcOrd="1" destOrd="0" presId="urn:microsoft.com/office/officeart/2009/3/layout/StepUpProcess"/>
    <dgm:cxn modelId="{D7149D36-921E-49C7-94C0-5A73498BF753}" type="presParOf" srcId="{18CAE7A5-9D3B-49F6-84B0-B897678A27CD}" destId="{521058A5-BA6C-4F3F-9103-708324343EEE}" srcOrd="0" destOrd="0" presId="urn:microsoft.com/office/officeart/2009/3/layout/StepUpProcess"/>
    <dgm:cxn modelId="{009B5582-C3E8-4C41-9F46-41B0D8C47BD1}" type="presParOf" srcId="{CC24CFA4-7035-4A8D-AB36-403893D713C4}" destId="{8408F18C-30D6-455A-B620-58E051BD7C5C}" srcOrd="2" destOrd="0" presId="urn:microsoft.com/office/officeart/2009/3/layout/StepUpProcess"/>
    <dgm:cxn modelId="{FA401C4E-6EED-4634-AC06-969734343AAB}" type="presParOf" srcId="{8408F18C-30D6-455A-B620-58E051BD7C5C}" destId="{4E7C0638-50A5-43B9-9F00-90208D59C6D2}" srcOrd="0" destOrd="0" presId="urn:microsoft.com/office/officeart/2009/3/layout/StepUpProcess"/>
    <dgm:cxn modelId="{C3590D0A-23CD-425C-B5BF-A29ED3244ABB}" type="presParOf" srcId="{8408F18C-30D6-455A-B620-58E051BD7C5C}" destId="{09A79B97-AC39-40E9-810C-4079EF3A75B6}" srcOrd="1" destOrd="0" presId="urn:microsoft.com/office/officeart/2009/3/layout/StepUpProcess"/>
    <dgm:cxn modelId="{897A550B-610E-4B8C-ACE2-208CB699B0BA}" type="presParOf" srcId="{8408F18C-30D6-455A-B620-58E051BD7C5C}" destId="{7B5BD25D-1C81-4221-9F1E-62D24F486A2D}" srcOrd="2" destOrd="0" presId="urn:microsoft.com/office/officeart/2009/3/layout/StepUpProcess"/>
    <dgm:cxn modelId="{4D4782E2-3E8B-443D-A3B9-3AE1603E17AF}" type="presParOf" srcId="{CC24CFA4-7035-4A8D-AB36-403893D713C4}" destId="{75180FCB-E3F7-49F4-A477-16AC4CE660B5}" srcOrd="3" destOrd="0" presId="urn:microsoft.com/office/officeart/2009/3/layout/StepUpProcess"/>
    <dgm:cxn modelId="{21CD146E-A520-4898-A963-4901155659A3}" type="presParOf" srcId="{75180FCB-E3F7-49F4-A477-16AC4CE660B5}" destId="{E521F919-974E-49F1-889D-D2269BFA1A23}" srcOrd="0" destOrd="0" presId="urn:microsoft.com/office/officeart/2009/3/layout/StepUpProcess"/>
    <dgm:cxn modelId="{30F40472-44E2-4DC9-AF08-6B614771CBC5}" type="presParOf" srcId="{CC24CFA4-7035-4A8D-AB36-403893D713C4}" destId="{4A39D4A7-D7C2-480A-8FA1-CC33C3ADAE6A}" srcOrd="4" destOrd="0" presId="urn:microsoft.com/office/officeart/2009/3/layout/StepUpProcess"/>
    <dgm:cxn modelId="{CA883D38-2D71-47A3-964D-8DC4FA1C272C}" type="presParOf" srcId="{4A39D4A7-D7C2-480A-8FA1-CC33C3ADAE6A}" destId="{FB2F48DE-7947-4369-B84E-7B85F2B71A43}" srcOrd="0" destOrd="0" presId="urn:microsoft.com/office/officeart/2009/3/layout/StepUpProcess"/>
    <dgm:cxn modelId="{63FDAF27-B588-4844-AEDF-58F657C57DEC}" type="presParOf" srcId="{4A39D4A7-D7C2-480A-8FA1-CC33C3ADAE6A}" destId="{B4B30696-74F2-4D92-8697-C918C1989A37}" srcOrd="1" destOrd="0" presId="urn:microsoft.com/office/officeart/2009/3/layout/StepUpProcess"/>
    <dgm:cxn modelId="{E7D75391-5DA1-497E-80FE-C80F3F9AB1F2}" type="presParOf" srcId="{4A39D4A7-D7C2-480A-8FA1-CC33C3ADAE6A}" destId="{62A236D9-1332-416C-86FF-31D2F369173A}" srcOrd="2" destOrd="0" presId="urn:microsoft.com/office/officeart/2009/3/layout/StepUpProcess"/>
    <dgm:cxn modelId="{0A8C5175-34AA-480E-B0DA-C3FC3990ABB6}" type="presParOf" srcId="{CC24CFA4-7035-4A8D-AB36-403893D713C4}" destId="{68D2AF57-B9B3-4227-BB50-B7B547E11BDA}" srcOrd="5" destOrd="0" presId="urn:microsoft.com/office/officeart/2009/3/layout/StepUpProcess"/>
    <dgm:cxn modelId="{3F1CB58E-AD83-45B3-BA7A-03BD4B83B79F}" type="presParOf" srcId="{68D2AF57-B9B3-4227-BB50-B7B547E11BDA}" destId="{469C20F5-5415-4E69-A73F-95370C48A5DE}" srcOrd="0" destOrd="0" presId="urn:microsoft.com/office/officeart/2009/3/layout/StepUpProcess"/>
    <dgm:cxn modelId="{CD8575FE-08FC-47B4-A05F-264916F81D8D}" type="presParOf" srcId="{CC24CFA4-7035-4A8D-AB36-403893D713C4}" destId="{FC76DF6F-E8A0-41BD-A810-8323F7A5ED7A}" srcOrd="6" destOrd="0" presId="urn:microsoft.com/office/officeart/2009/3/layout/StepUpProcess"/>
    <dgm:cxn modelId="{B24FCFAD-5A3E-4A03-9D9C-BAD7D05EEAAC}" type="presParOf" srcId="{FC76DF6F-E8A0-41BD-A810-8323F7A5ED7A}" destId="{79D66270-DB36-44B7-8E58-6011BF1F3185}" srcOrd="0" destOrd="0" presId="urn:microsoft.com/office/officeart/2009/3/layout/StepUpProcess"/>
    <dgm:cxn modelId="{91949ED2-227F-4925-8E2E-0ABA818B7F8F}" type="presParOf" srcId="{FC76DF6F-E8A0-41BD-A810-8323F7A5ED7A}" destId="{D830C3EF-010C-427B-831D-E64C10981285}" srcOrd="1" destOrd="0" presId="urn:microsoft.com/office/officeart/2009/3/layout/StepUpProcess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image" Target="../media/image107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image" Target="../media/image110.emf"/><Relationship Id="rId4" Type="http://schemas.openxmlformats.org/officeDocument/2006/relationships/image" Target="../media/image11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emf"/><Relationship Id="rId1" Type="http://schemas.openxmlformats.org/officeDocument/2006/relationships/image" Target="../media/image16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35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10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2A283-3BE9-4073-BD04-5F4C65CE84FB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ED331-2F8D-4781-9E80-62178FE868DF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3423192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o-RO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o-R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o-RO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o-R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o-RO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o-R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o-RO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2.gif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gif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2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8.bin"/><Relationship Id="rId4" Type="http://schemas.openxmlformats.org/officeDocument/2006/relationships/oleObject" Target="../embeddings/oleObject17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20.bin"/><Relationship Id="rId4" Type="http://schemas.openxmlformats.org/officeDocument/2006/relationships/oleObject" Target="../embeddings/oleObject19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4.bin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15.jpeg"/><Relationship Id="rId4" Type="http://schemas.openxmlformats.org/officeDocument/2006/relationships/oleObject" Target="../embeddings/oleObject25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gif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gif"/><Relationship Id="rId3" Type="http://schemas.openxmlformats.org/officeDocument/2006/relationships/image" Target="../media/image122.jpeg"/><Relationship Id="rId7" Type="http://schemas.openxmlformats.org/officeDocument/2006/relationships/image" Target="../media/image126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gif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9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5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9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gif"/><Relationship Id="rId4" Type="http://schemas.openxmlformats.org/officeDocument/2006/relationships/image" Target="../media/image158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62.png"/><Relationship Id="rId4" Type="http://schemas.openxmlformats.org/officeDocument/2006/relationships/oleObject" Target="../embeddings/oleObject27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jpeg"/><Relationship Id="rId5" Type="http://schemas.openxmlformats.org/officeDocument/2006/relationships/image" Target="../media/image170.png"/><Relationship Id="rId4" Type="http://schemas.openxmlformats.org/officeDocument/2006/relationships/image" Target="../media/image169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73.jpeg"/><Relationship Id="rId7" Type="http://schemas.openxmlformats.org/officeDocument/2006/relationships/image" Target="../media/image177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87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7" Type="http://schemas.openxmlformats.org/officeDocument/2006/relationships/image" Target="../media/image194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9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jpe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gif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gif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3108" y="3467401"/>
            <a:ext cx="5474063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PRODUSE VEGETALE CU FLAVONE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876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lh3.ggpht.com/luirig/R5sMYpTdd3I/AAAAAAAAECI/ZjVM2mUfqN0/crataegus_monogyna_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6672"/>
            <a:ext cx="3792757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urved Down Arrow 5"/>
          <p:cNvSpPr/>
          <p:nvPr/>
        </p:nvSpPr>
        <p:spPr>
          <a:xfrm>
            <a:off x="4139952" y="3650937"/>
            <a:ext cx="864096" cy="1368152"/>
          </a:xfrm>
          <a:prstGeom prst="curved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12194" y="908720"/>
            <a:ext cx="2928158" cy="7200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Fracțiunea flavonoidică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46874976"/>
              </p:ext>
            </p:extLst>
          </p:nvPr>
        </p:nvGraphicFramePr>
        <p:xfrm>
          <a:off x="5292080" y="3650937"/>
          <a:ext cx="3230563" cy="1943100"/>
        </p:xfrm>
        <a:graphic>
          <a:graphicData uri="http://schemas.openxmlformats.org/presentationml/2006/ole">
            <p:oleObj spid="_x0000_s576600" r:id="rId4" imgW="2486695" imgH="1494622" progId="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45962647"/>
              </p:ext>
            </p:extLst>
          </p:nvPr>
        </p:nvGraphicFramePr>
        <p:xfrm>
          <a:off x="652819" y="3650937"/>
          <a:ext cx="3159125" cy="1965325"/>
        </p:xfrm>
        <a:graphic>
          <a:graphicData uri="http://schemas.openxmlformats.org/presentationml/2006/ole">
            <p:oleObj spid="_x0000_s576601" r:id="rId5" imgW="2486695" imgH="1549689" progId="">
              <p:embed/>
            </p:oleObj>
          </a:graphicData>
        </a:graphic>
      </p:graphicFrame>
      <p:pic>
        <p:nvPicPr>
          <p:cNvPr id="8" name="Picture 67" descr="Image result for semnul exclamari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88673"/>
            <a:ext cx="1045123" cy="1362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6866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lh3.ggpht.com/luirig/R5sMYpTdd3I/AAAAAAAAECI/ZjVM2mUfqN0/crataegus_monogyna_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764704"/>
            <a:ext cx="3792757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Rectangle 18"/>
          <p:cNvSpPr/>
          <p:nvPr/>
        </p:nvSpPr>
        <p:spPr>
          <a:xfrm>
            <a:off x="6588224" y="899428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2-3%</a:t>
            </a:r>
            <a:endParaRPr lang="ro-RO" b="1" dirty="0"/>
          </a:p>
        </p:txBody>
      </p:sp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84615892"/>
              </p:ext>
            </p:extLst>
          </p:nvPr>
        </p:nvGraphicFramePr>
        <p:xfrm>
          <a:off x="4932040" y="1844823"/>
          <a:ext cx="3456384" cy="3608871"/>
        </p:xfrm>
        <a:graphic>
          <a:graphicData uri="http://schemas.openxmlformats.org/presentationml/2006/ole">
            <p:oleObj spid="_x0000_s491720" r:id="rId4" imgW="2922650" imgH="3038372" progId="">
              <p:embed/>
            </p:oleObj>
          </a:graphicData>
        </a:graphic>
      </p:graphicFrame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396006202"/>
              </p:ext>
            </p:extLst>
          </p:nvPr>
        </p:nvGraphicFramePr>
        <p:xfrm>
          <a:off x="539552" y="4077071"/>
          <a:ext cx="3456384" cy="1949755"/>
        </p:xfrm>
        <a:graphic>
          <a:graphicData uri="http://schemas.openxmlformats.org/presentationml/2006/ole">
            <p:oleObj spid="_x0000_s491721" r:id="rId5" imgW="2485346" imgH="1410943" progId="">
              <p:embed/>
            </p:oleObj>
          </a:graphicData>
        </a:graphic>
      </p:graphicFrame>
      <p:sp>
        <p:nvSpPr>
          <p:cNvPr id="15" name="Rectangle 14"/>
          <p:cNvSpPr/>
          <p:nvPr/>
        </p:nvSpPr>
        <p:spPr>
          <a:xfrm>
            <a:off x="2939986" y="908720"/>
            <a:ext cx="2928158" cy="7200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Fracțiunea flavonoidică</a:t>
            </a:r>
          </a:p>
        </p:txBody>
      </p:sp>
      <p:pic>
        <p:nvPicPr>
          <p:cNvPr id="16" name="Picture 67" descr="Image result for semnul exclamari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446" y="2529339"/>
            <a:ext cx="1045123" cy="1362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t3.gstatic.com/images?q=tbn:ANd9GcRF7zd_qc48KzWrhg1s99vEN3ZQqeabINv2xuj7Mz9U5Ucchy_ZY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068960"/>
            <a:ext cx="3312368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287341538"/>
              </p:ext>
            </p:extLst>
          </p:nvPr>
        </p:nvGraphicFramePr>
        <p:xfrm>
          <a:off x="530805" y="313732"/>
          <a:ext cx="3341737" cy="2755228"/>
        </p:xfrm>
        <a:graphic>
          <a:graphicData uri="http://schemas.openxmlformats.org/presentationml/2006/ole">
            <p:oleObj spid="_x0000_s489665" r:id="rId4" imgW="2549322" imgH="2107371" progId="">
              <p:embed/>
            </p:oleObj>
          </a:graphicData>
        </a:graphic>
      </p:graphicFrame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487868601"/>
              </p:ext>
            </p:extLst>
          </p:nvPr>
        </p:nvGraphicFramePr>
        <p:xfrm>
          <a:off x="4932040" y="476672"/>
          <a:ext cx="3173065" cy="2383036"/>
        </p:xfrm>
        <a:graphic>
          <a:graphicData uri="http://schemas.openxmlformats.org/presentationml/2006/ole">
            <p:oleObj spid="_x0000_s489666" r:id="rId5" imgW="2549322" imgH="1915179" progId="">
              <p:embed/>
            </p:oleObj>
          </a:graphicData>
        </a:graphic>
      </p:graphicFrame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63082972"/>
              </p:ext>
            </p:extLst>
          </p:nvPr>
        </p:nvGraphicFramePr>
        <p:xfrm>
          <a:off x="4932040" y="3279154"/>
          <a:ext cx="3419078" cy="2657686"/>
        </p:xfrm>
        <a:graphic>
          <a:graphicData uri="http://schemas.openxmlformats.org/presentationml/2006/ole">
            <p:oleObj spid="_x0000_s489667" r:id="rId6" imgW="2549322" imgH="1976184" progId="">
              <p:embed/>
            </p:oleObj>
          </a:graphicData>
        </a:graphic>
      </p:graphicFrame>
      <p:sp>
        <p:nvSpPr>
          <p:cNvPr id="9" name="Rectangle 8"/>
          <p:cNvSpPr/>
          <p:nvPr/>
        </p:nvSpPr>
        <p:spPr>
          <a:xfrm>
            <a:off x="611560" y="5360776"/>
            <a:ext cx="3312368" cy="5760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Fracțiunea triterpenică</a:t>
            </a:r>
          </a:p>
        </p:txBody>
      </p:sp>
      <p:pic>
        <p:nvPicPr>
          <p:cNvPr id="10" name="Picture 67" descr="Image result for semnul exclamarii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595" y="1844421"/>
            <a:ext cx="1045123" cy="1362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620" name="Picture 4" descr="http://i237.photobucket.com/albums/ff104/lucian_ge/flowers-one/crataegus-monogyna-Jac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988840"/>
            <a:ext cx="3747628" cy="2880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467544" y="620688"/>
            <a:ext cx="3024336" cy="6480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Fracțiunea  aminică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245424098"/>
              </p:ext>
            </p:extLst>
          </p:nvPr>
        </p:nvGraphicFramePr>
        <p:xfrm>
          <a:off x="5148064" y="928281"/>
          <a:ext cx="2586212" cy="1645772"/>
        </p:xfrm>
        <a:graphic>
          <a:graphicData uri="http://schemas.openxmlformats.org/presentationml/2006/ole">
            <p:oleObj spid="_x0000_s495749" r:id="rId4" imgW="1543522" imgH="981209" progId="">
              <p:embed/>
            </p:oleObj>
          </a:graphicData>
        </a:graphic>
      </p:graphicFrame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053763182"/>
              </p:ext>
            </p:extLst>
          </p:nvPr>
        </p:nvGraphicFramePr>
        <p:xfrm>
          <a:off x="4917932" y="3429000"/>
          <a:ext cx="3179874" cy="1728192"/>
        </p:xfrm>
        <a:graphic>
          <a:graphicData uri="http://schemas.openxmlformats.org/presentationml/2006/ole">
            <p:oleObj spid="_x0000_s495750" r:id="rId5" imgW="2043452" imgH="1104568" progId="">
              <p:embed/>
            </p:oleObj>
          </a:graphicData>
        </a:graphic>
      </p:graphicFrame>
      <p:sp>
        <p:nvSpPr>
          <p:cNvPr id="8" name="Rectangle 7"/>
          <p:cNvSpPr/>
          <p:nvPr/>
        </p:nvSpPr>
        <p:spPr>
          <a:xfrm>
            <a:off x="1259632" y="5517232"/>
            <a:ext cx="684076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cumarine (esculozidă), acid cafeic, acid clorogenic, vitamina B</a:t>
            </a:r>
            <a:r>
              <a:rPr lang="ro-RO" baseline="-30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steroli</a:t>
            </a:r>
            <a:endParaRPr lang="ro-R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594" name="Picture 2" descr="http://lh3.ggpht.com/luirig/R5sMYpTdd3I/AAAAAAAAECI/ZjVM2mUfqN0/s800/crataegus_monogyna_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534" y="1116509"/>
            <a:ext cx="3754879" cy="33123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4067944" y="398481"/>
            <a:ext cx="2987824" cy="77311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990600" algn="l"/>
              </a:tabLst>
            </a:pPr>
            <a:r>
              <a:rPr lang="ro-RO" sz="24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cardiotonic</a:t>
            </a:r>
            <a:r>
              <a:rPr lang="ro-RO" sz="24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sz="24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minor</a:t>
            </a:r>
            <a:r>
              <a:rPr lang="ro-RO" sz="24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5472100" y="1772816"/>
            <a:ext cx="2808312" cy="75608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antispastic</a:t>
            </a:r>
            <a:endParaRPr lang="ro-RO" sz="24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43907" y="3167973"/>
            <a:ext cx="3168352" cy="77409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sedativ</a:t>
            </a:r>
            <a:endParaRPr lang="ro-RO" sz="24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48064" y="4358056"/>
            <a:ext cx="3456384" cy="75317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antioxidant</a:t>
            </a:r>
            <a:endParaRPr lang="ro-RO" sz="2400" b="1" dirty="0"/>
          </a:p>
        </p:txBody>
      </p:sp>
      <p:sp>
        <p:nvSpPr>
          <p:cNvPr id="20" name="Rectangle 19"/>
          <p:cNvSpPr/>
          <p:nvPr/>
        </p:nvSpPr>
        <p:spPr>
          <a:xfrm>
            <a:off x="1006295" y="4653136"/>
            <a:ext cx="3376529" cy="79208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coronarodilatator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79512" y="260648"/>
            <a:ext cx="3096344" cy="50405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FITOCOMPLEX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9511" y="397827"/>
            <a:ext cx="5694009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o-RO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Fitocomplex - m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ecanism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 ac</a:t>
            </a:r>
            <a:r>
              <a:rPr lang="ro-RO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ț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íune</a:t>
            </a:r>
            <a:endParaRPr kumimoji="0" lang="ro-RO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http://i237.photobucket.com/albums/ff104/lucian_ge/flowers-one/crataegus-monogyna-Jac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77111"/>
            <a:ext cx="2520280" cy="1937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0002" name="Picture 2" descr="Image result for ini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957" y="1883085"/>
            <a:ext cx="4202474" cy="3361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3876" y="1268760"/>
            <a:ext cx="4572000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/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flavonoide    debitul coronarian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6224" y="2148825"/>
            <a:ext cx="403244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fracţiunea aminică - antiHTA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835696" y="1180783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90396" y="3036499"/>
            <a:ext cx="3733532" cy="163121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fracţiunea triterpenică     sinteza </a:t>
            </a:r>
          </a:p>
          <a:p>
            <a:pPr lvl="0"/>
            <a:endParaRPr lang="ro-RO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 colagen solubil </a:t>
            </a:r>
          </a:p>
          <a:p>
            <a:pPr lvl="0"/>
            <a:endParaRPr lang="ro-RO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refacere e</a:t>
            </a:r>
            <a:r>
              <a:rPr lang="en-US" sz="20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ndo</a:t>
            </a: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teliu vascular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863985" y="2988011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ight Arrow 8"/>
          <p:cNvSpPr/>
          <p:nvPr/>
        </p:nvSpPr>
        <p:spPr>
          <a:xfrm>
            <a:off x="2369124" y="3826752"/>
            <a:ext cx="106923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1" name="Rectangle 10"/>
          <p:cNvSpPr/>
          <p:nvPr/>
        </p:nvSpPr>
        <p:spPr>
          <a:xfrm>
            <a:off x="541116" y="5279395"/>
            <a:ext cx="8351363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polifenolii                            antioxidanți      oxidarea LDL-colesterolului</a:t>
            </a:r>
          </a:p>
          <a:p>
            <a:pPr lvl="0" algn="ctr"/>
            <a:endParaRPr lang="ro-RO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depunerea pe peretele vascular</a:t>
            </a:r>
            <a:endParaRPr lang="en-US" sz="2000" b="1" dirty="0"/>
          </a:p>
        </p:txBody>
      </p:sp>
      <p:sp>
        <p:nvSpPr>
          <p:cNvPr id="12" name="Right Arrow 11"/>
          <p:cNvSpPr/>
          <p:nvPr/>
        </p:nvSpPr>
        <p:spPr>
          <a:xfrm>
            <a:off x="2522458" y="5391302"/>
            <a:ext cx="1008111" cy="1727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292080" y="5245065"/>
            <a:ext cx="0" cy="4838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Right Arrow 14"/>
          <p:cNvSpPr/>
          <p:nvPr/>
        </p:nvSpPr>
        <p:spPr>
          <a:xfrm>
            <a:off x="617441" y="5992415"/>
            <a:ext cx="1512168" cy="201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572036" y="5851379"/>
            <a:ext cx="0" cy="4838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4264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906" name="Picture 2" descr="http://www.florelaurentienne.com/flore/Groupes/Spermatophytes/Angiospermes/Dicotyles/050_Rosacees/images/Crataegus_sp_016_800_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5376597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1187624" y="432246"/>
            <a:ext cx="5917004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Insuficienţă cardiacă incipientă (stad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ile I şi II)</a:t>
            </a:r>
            <a:endParaRPr lang="ro-RO" sz="2400" dirty="0"/>
          </a:p>
        </p:txBody>
      </p:sp>
      <p:sp>
        <p:nvSpPr>
          <p:cNvPr id="6" name="Rectangle 5"/>
          <p:cNvSpPr/>
          <p:nvPr/>
        </p:nvSpPr>
        <p:spPr>
          <a:xfrm>
            <a:off x="5886875" y="1700808"/>
            <a:ext cx="3179075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Ateroscleroză incipi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ntă</a:t>
            </a:r>
            <a:endParaRPr lang="ro-RO" sz="2400" dirty="0"/>
          </a:p>
        </p:txBody>
      </p:sp>
      <p:sp>
        <p:nvSpPr>
          <p:cNvPr id="7" name="Rectangle 6"/>
          <p:cNvSpPr/>
          <p:nvPr/>
        </p:nvSpPr>
        <p:spPr>
          <a:xfrm>
            <a:off x="6228184" y="3083768"/>
            <a:ext cx="2291012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Infarct miocardic</a:t>
            </a:r>
            <a:endParaRPr lang="ro-RO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3968" y="1268760"/>
            <a:ext cx="3937681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Tulburări minore ale somnului</a:t>
            </a:r>
            <a:endParaRPr lang="ro-RO" sz="2400" dirty="0"/>
          </a:p>
        </p:txBody>
      </p:sp>
      <p:sp>
        <p:nvSpPr>
          <p:cNvPr id="3" name="Rectangle 2"/>
          <p:cNvSpPr/>
          <p:nvPr/>
        </p:nvSpPr>
        <p:spPr>
          <a:xfrm>
            <a:off x="4196139" y="4869160"/>
            <a:ext cx="3568606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Hiperexcitabilitate cardiacă</a:t>
            </a:r>
            <a:endParaRPr lang="ro-RO" sz="2400" dirty="0"/>
          </a:p>
        </p:txBody>
      </p:sp>
      <p:pic>
        <p:nvPicPr>
          <p:cNvPr id="641026" name="Picture 2" descr="Image result for inim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223" y="3609020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28" name="Picture 4" descr="Image result for insomnie min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96" y="558423"/>
            <a:ext cx="2823507" cy="18823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2118319" y="2439066"/>
            <a:ext cx="3312368" cy="1008112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C – flavonozide</a:t>
            </a:r>
          </a:p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Proantociani </a:t>
            </a:r>
          </a:p>
        </p:txBody>
      </p:sp>
      <p:sp>
        <p:nvSpPr>
          <p:cNvPr id="5" name="Right Arrow 4"/>
          <p:cNvSpPr/>
          <p:nvPr/>
        </p:nvSpPr>
        <p:spPr>
          <a:xfrm>
            <a:off x="4756306" y="2886662"/>
            <a:ext cx="1224136" cy="112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8" name="Oval 7"/>
          <p:cNvSpPr/>
          <p:nvPr/>
        </p:nvSpPr>
        <p:spPr>
          <a:xfrm>
            <a:off x="6084168" y="2439065"/>
            <a:ext cx="2318632" cy="1008112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sedative</a:t>
            </a:r>
          </a:p>
        </p:txBody>
      </p:sp>
    </p:spTree>
    <p:extLst>
      <p:ext uri="{BB962C8B-B14F-4D97-AF65-F5344CB8AC3E}">
        <p14:creationId xmlns="" xmlns:p14="http://schemas.microsoft.com/office/powerpoint/2010/main" val="118981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7624" y="4117301"/>
            <a:ext cx="7272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tabLst>
                <a:tab pos="990600" algn="l"/>
              </a:tabLst>
            </a:pPr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1-1,5 g produs vegetal la 150 ml apă </a:t>
            </a:r>
            <a:r>
              <a:rPr lang="ro-RO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ro-RO" sz="2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decoct, 10 min.</a:t>
            </a:r>
            <a:r>
              <a:rPr lang="ro-RO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</a:p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tabLst>
                <a:tab pos="990600" algn="l"/>
              </a:tabLst>
            </a:pPr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3-4 căni/zi timp de câteva săptămâni </a:t>
            </a:r>
          </a:p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tabLst>
                <a:tab pos="990600" algn="l"/>
              </a:tabLst>
            </a:pPr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tinctura</a:t>
            </a:r>
            <a:endParaRPr lang="ro-RO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5490" name="Picture 2" descr="http://www.infuziedesanatate.ro/wp-content/uploads/2013/10/ceai-de-paduc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89" y="492726"/>
            <a:ext cx="4248150" cy="36099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://www.daciaplant.ro/files/products/thumbs300x300/ceai_paducel_flor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868964"/>
            <a:ext cx="28575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3167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ine similar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219" t="5597" r="16476" b="35299"/>
          <a:stretch/>
        </p:blipFill>
        <p:spPr bwMode="auto">
          <a:xfrm>
            <a:off x="2647976" y="4239080"/>
            <a:ext cx="2214108" cy="19565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ini pentru pasifl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69" y="2296057"/>
            <a:ext cx="2085975" cy="21240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ini pentru melissae foli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901"/>
          <a:stretch/>
        </p:blipFill>
        <p:spPr bwMode="auto">
          <a:xfrm>
            <a:off x="530821" y="4530363"/>
            <a:ext cx="1814513" cy="17078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ini pentru hame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8064"/>
            <a:ext cx="2172839" cy="18123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ine similară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26" t="14030" r="18952"/>
          <a:stretch/>
        </p:blipFill>
        <p:spPr bwMode="auto">
          <a:xfrm>
            <a:off x="310804" y="218513"/>
            <a:ext cx="1952948" cy="20805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ini pentru levant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789" y="2296057"/>
            <a:ext cx="1838483" cy="18323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Brace 1"/>
          <p:cNvSpPr/>
          <p:nvPr/>
        </p:nvSpPr>
        <p:spPr>
          <a:xfrm>
            <a:off x="5508104" y="548680"/>
            <a:ext cx="648072" cy="5689485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" name="Oval 3"/>
          <p:cNvSpPr/>
          <p:nvPr/>
        </p:nvSpPr>
        <p:spPr>
          <a:xfrm>
            <a:off x="6372200" y="2924944"/>
            <a:ext cx="2520280" cy="936104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sedativ</a:t>
            </a:r>
          </a:p>
        </p:txBody>
      </p:sp>
    </p:spTree>
    <p:extLst>
      <p:ext uri="{BB962C8B-B14F-4D97-AF65-F5344CB8AC3E}">
        <p14:creationId xmlns="" xmlns:p14="http://schemas.microsoft.com/office/powerpoint/2010/main" val="101772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7" name="Rectangle 1"/>
          <p:cNvSpPr>
            <a:spLocks noChangeArrowheads="1"/>
          </p:cNvSpPr>
          <p:nvPr/>
        </p:nvSpPr>
        <p:spPr bwMode="auto">
          <a:xfrm>
            <a:off x="2231740" y="335715"/>
            <a:ext cx="324036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SOPHORAE FLORES</a:t>
            </a:r>
            <a:endParaRPr kumimoji="0" lang="ro-RO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83768" y="1909339"/>
            <a:ext cx="172996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15-20% rutozidă</a:t>
            </a:r>
            <a:endParaRPr lang="ro-RO" dirty="0"/>
          </a:p>
        </p:txBody>
      </p:sp>
      <p:sp>
        <p:nvSpPr>
          <p:cNvPr id="3" name="Rectangle 2"/>
          <p:cNvSpPr/>
          <p:nvPr/>
        </p:nvSpPr>
        <p:spPr>
          <a:xfrm>
            <a:off x="3458697" y="3419708"/>
            <a:ext cx="2121415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capilaroprotectoare</a:t>
            </a:r>
            <a:endParaRPr lang="ro-RO" b="1" dirty="0"/>
          </a:p>
        </p:txBody>
      </p:sp>
      <p:cxnSp>
        <p:nvCxnSpPr>
          <p:cNvPr id="5" name="Elbow Connector 4"/>
          <p:cNvCxnSpPr>
            <a:stCxn id="2" idx="2"/>
            <a:endCxn id="3" idx="1"/>
          </p:cNvCxnSpPr>
          <p:nvPr/>
        </p:nvCxnSpPr>
        <p:spPr>
          <a:xfrm rot="16200000" flipH="1">
            <a:off x="2740872" y="2886548"/>
            <a:ext cx="1325703" cy="10994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73442" name="Picture 2" descr="Image result for sophorae flor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05" y="1535553"/>
            <a:ext cx="1958353" cy="2357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44" name="Picture 4" descr="Image result for sophorae flor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923" y="51950"/>
            <a:ext cx="2480820" cy="24742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419132" y="1062045"/>
            <a:ext cx="3168352" cy="50405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SOPHORA JAPONICA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620551131"/>
              </p:ext>
            </p:extLst>
          </p:nvPr>
        </p:nvGraphicFramePr>
        <p:xfrm>
          <a:off x="5566995" y="4113171"/>
          <a:ext cx="3217885" cy="1881309"/>
        </p:xfrm>
        <a:graphic>
          <a:graphicData uri="http://schemas.openxmlformats.org/presentationml/2006/ole">
            <p:oleObj spid="_x0000_s573536" r:id="rId5" imgW="2488315" imgH="1450353" progId="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338727115"/>
              </p:ext>
            </p:extLst>
          </p:nvPr>
        </p:nvGraphicFramePr>
        <p:xfrm>
          <a:off x="395535" y="4332892"/>
          <a:ext cx="3159340" cy="1965272"/>
        </p:xfrm>
        <a:graphic>
          <a:graphicData uri="http://schemas.openxmlformats.org/presentationml/2006/ole">
            <p:oleObj spid="_x0000_s573537" r:id="rId6" imgW="2486695" imgH="1549689" progId="">
              <p:embed/>
            </p:oleObj>
          </a:graphicData>
        </a:graphic>
      </p:graphicFrame>
      <p:sp>
        <p:nvSpPr>
          <p:cNvPr id="9" name="Curved Left Arrow 8"/>
          <p:cNvSpPr/>
          <p:nvPr/>
        </p:nvSpPr>
        <p:spPr>
          <a:xfrm>
            <a:off x="3851920" y="4405754"/>
            <a:ext cx="1728192" cy="1296144"/>
          </a:xfrm>
          <a:prstGeom prst="curved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5535" y="1062045"/>
            <a:ext cx="3456385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extracţia industrială a rutozidei</a:t>
            </a:r>
            <a:endParaRPr lang="ro-RO" b="1" dirty="0"/>
          </a:p>
        </p:txBody>
      </p:sp>
      <p:sp>
        <p:nvSpPr>
          <p:cNvPr id="16" name="Rectangle 15"/>
          <p:cNvSpPr/>
          <p:nvPr/>
        </p:nvSpPr>
        <p:spPr>
          <a:xfrm>
            <a:off x="5724128" y="2403376"/>
            <a:ext cx="3251809" cy="163121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Întrebuințări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000" b="1" dirty="0">
                <a:latin typeface="+mj-lt"/>
              </a:rPr>
              <a:t> </a:t>
            </a:r>
            <a:r>
              <a:rPr lang="vi-VN" sz="2000" dirty="0">
                <a:latin typeface="+mj-lt"/>
              </a:rPr>
              <a:t>insuficienţă venoasă cronică, tromboflebită, hemoroizi, varice, fragilitate capilară, hematoame, </a:t>
            </a:r>
            <a:r>
              <a:rPr lang="ro-RO" sz="2000" dirty="0">
                <a:latin typeface="+mj-lt"/>
              </a:rPr>
              <a:t> 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epistaxis</a:t>
            </a:r>
            <a:r>
              <a:rPr lang="en-US" sz="2000" dirty="0">
                <a:latin typeface="+mj-lt"/>
              </a:rPr>
              <a:t>.</a:t>
            </a:r>
            <a:endParaRPr lang="vi-VN" sz="20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079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Imagine similar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77" y="2514465"/>
            <a:ext cx="2880320" cy="28803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ine similar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6828"/>
            <a:ext cx="2520280" cy="29379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ini pentru usturo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40" r="6761"/>
          <a:stretch/>
        </p:blipFill>
        <p:spPr bwMode="auto">
          <a:xfrm>
            <a:off x="3161666" y="400337"/>
            <a:ext cx="2742245" cy="20882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Brace 1"/>
          <p:cNvSpPr/>
          <p:nvPr/>
        </p:nvSpPr>
        <p:spPr>
          <a:xfrm>
            <a:off x="5868144" y="692696"/>
            <a:ext cx="648072" cy="46085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" name="Oval 2"/>
          <p:cNvSpPr/>
          <p:nvPr/>
        </p:nvSpPr>
        <p:spPr>
          <a:xfrm>
            <a:off x="6660232" y="2636912"/>
            <a:ext cx="2304256" cy="792088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antiHTA</a:t>
            </a:r>
          </a:p>
        </p:txBody>
      </p:sp>
      <p:pic>
        <p:nvPicPr>
          <p:cNvPr id="642050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23067"/>
            <a:ext cx="3292526" cy="19802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3712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02" name="Picture 2" descr="http://www.farmaciadeacasa.ro/media/catalog/product/cache/1/image/500x500/5e06319eda06f020e43594a9c230972d/d/i/digox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-243408"/>
            <a:ext cx="3610372" cy="3610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3074" name="Picture 2" descr="Image result for med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7"/>
            <a:ext cx="3600400" cy="36004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611560" y="4005064"/>
            <a:ext cx="8136904" cy="720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39552" y="5085184"/>
            <a:ext cx="2736304" cy="50405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Nu se asociază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995936" y="4509120"/>
            <a:ext cx="3024336" cy="648072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Antiaritmice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4118789" y="5318957"/>
            <a:ext cx="3024336" cy="648072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Antiagregant plachetare</a:t>
            </a:r>
          </a:p>
        </p:txBody>
      </p:sp>
    </p:spTree>
    <p:extLst>
      <p:ext uri="{BB962C8B-B14F-4D97-AF65-F5344CB8AC3E}">
        <p14:creationId xmlns="" xmlns:p14="http://schemas.microsoft.com/office/powerpoint/2010/main" val="412434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ini pentru paducel ceai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Imagini pentru paducel ce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00470"/>
            <a:ext cx="1286317" cy="24424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ine similar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76872"/>
            <a:ext cx="2345635" cy="312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ini pentru paducel cea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100470"/>
            <a:ext cx="1997765" cy="26636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980728"/>
            <a:ext cx="3528392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/>
              <a:t>  Ceaiuri monocomponente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217922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7563" y="333033"/>
            <a:ext cx="312017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>
                <a:latin typeface="Times New Roman" pitchFamily="18" charset="0"/>
                <a:cs typeface="Times New Roman" pitchFamily="18" charset="0"/>
              </a:rPr>
              <a:t>   Ceaiuri multicomponente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Imagini pentru ceai cardiotoni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16" t="21721" r="3395" b="11227"/>
          <a:stretch/>
        </p:blipFill>
        <p:spPr bwMode="auto">
          <a:xfrm>
            <a:off x="387691" y="980728"/>
            <a:ext cx="2445026" cy="2348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ine similar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09" t="3872" r="3819" b="7975"/>
          <a:stretch/>
        </p:blipFill>
        <p:spPr bwMode="auto">
          <a:xfrm>
            <a:off x="3707904" y="712979"/>
            <a:ext cx="2180457" cy="22528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ine similară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209" t="-663" r="15129" b="663"/>
          <a:stretch/>
        </p:blipFill>
        <p:spPr bwMode="auto">
          <a:xfrm>
            <a:off x="6444208" y="262262"/>
            <a:ext cx="1556203" cy="30666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ine similar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499" r="28793"/>
          <a:stretch/>
        </p:blipFill>
        <p:spPr bwMode="auto">
          <a:xfrm>
            <a:off x="3275856" y="3376615"/>
            <a:ext cx="1248078" cy="2544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ini pentru ceai sedati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4" y="3458410"/>
            <a:ext cx="2062370" cy="27498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ini pentru ceai sedati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116" y="3642698"/>
            <a:ext cx="928688" cy="2381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ini pentru ceai somn linisti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757" y="3485984"/>
            <a:ext cx="2441226" cy="23261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8791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ini pentru paducel ceai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 descr="http://www.plafarprodusenaturiste.ro/upload/details-images/photo/tinctura-de-paducel-dacia-plant_3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88840"/>
            <a:ext cx="1703654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Imagine similar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30" r="23114"/>
          <a:stretch/>
        </p:blipFill>
        <p:spPr bwMode="auto">
          <a:xfrm>
            <a:off x="2843808" y="1860020"/>
            <a:ext cx="1323065" cy="3209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0981" y="1001884"/>
            <a:ext cx="432048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/>
              <a:t>  Soluții hidroalcoolice, tincturi</a:t>
            </a:r>
            <a:endParaRPr lang="en-US" b="1" dirty="0"/>
          </a:p>
        </p:txBody>
      </p:sp>
      <p:pic>
        <p:nvPicPr>
          <p:cNvPr id="5" name="Picture 4" descr="Imagini pentru paduce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920" r="25536"/>
          <a:stretch/>
        </p:blipFill>
        <p:spPr bwMode="auto">
          <a:xfrm>
            <a:off x="6106987" y="1530422"/>
            <a:ext cx="1093305" cy="27299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5292080" y="674184"/>
            <a:ext cx="3384376" cy="709878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Tinctură fără alcool</a:t>
            </a:r>
          </a:p>
        </p:txBody>
      </p:sp>
    </p:spTree>
    <p:extLst>
      <p:ext uri="{BB962C8B-B14F-4D97-AF65-F5344CB8AC3E}">
        <p14:creationId xmlns="" xmlns:p14="http://schemas.microsoft.com/office/powerpoint/2010/main" val="375876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234" y="490330"/>
            <a:ext cx="450846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/>
              <a:t>  Comprimate / capsule cu pulbere</a:t>
            </a:r>
            <a:endParaRPr lang="en-US" b="1" dirty="0"/>
          </a:p>
        </p:txBody>
      </p:sp>
      <p:pic>
        <p:nvPicPr>
          <p:cNvPr id="1026" name="Picture 2" descr="Imagini pentru paduc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73" y="1073749"/>
            <a:ext cx="2545908" cy="28889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ine similar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131" r="17548"/>
          <a:stretch/>
        </p:blipFill>
        <p:spPr bwMode="auto">
          <a:xfrm>
            <a:off x="5005211" y="86168"/>
            <a:ext cx="1182757" cy="2571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ine similară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767" t="5237" r="21642" b="5617"/>
          <a:stretch/>
        </p:blipFill>
        <p:spPr bwMode="auto">
          <a:xfrm>
            <a:off x="6444075" y="438"/>
            <a:ext cx="1033670" cy="22926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ducel, 40 capsule, Favisan | Tratament tulburari neurovegetativ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637" t="22674" r="27145" b="22978"/>
          <a:stretch/>
        </p:blipFill>
        <p:spPr bwMode="auto">
          <a:xfrm>
            <a:off x="3010747" y="1299590"/>
            <a:ext cx="1351722" cy="21662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ine similară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906" y="3465810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ini pentru tensonor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64" t="8425" r="13047" b="2708"/>
          <a:stretch/>
        </p:blipFill>
        <p:spPr bwMode="auto">
          <a:xfrm>
            <a:off x="1020448" y="4149080"/>
            <a:ext cx="1990299" cy="2213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Sedocalm V x 40 tablet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03839" y="2858009"/>
            <a:ext cx="1657071" cy="2209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6" name="Picture 12" descr="Imagine similară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944" t="5278" r="15703" b="2250"/>
          <a:stretch/>
        </p:blipFill>
        <p:spPr bwMode="auto">
          <a:xfrm>
            <a:off x="7257199" y="3356992"/>
            <a:ext cx="1431398" cy="25447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itolip Plus, 120 comprimate, Hyllan&lt;br /&gt;&lt;span class=&quot;small&quot;&gt;[5949013400535]&lt;/span&gt;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92" t="8403" r="22495" b="5509"/>
          <a:stretch/>
        </p:blipFill>
        <p:spPr bwMode="auto">
          <a:xfrm>
            <a:off x="7601091" y="439"/>
            <a:ext cx="1232453" cy="2623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8049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1071546"/>
            <a:ext cx="405678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/>
              <a:t>    </a:t>
            </a:r>
            <a:r>
              <a:rPr lang="en-US" b="1" dirty="0" err="1"/>
              <a:t>Supliment</a:t>
            </a:r>
            <a:r>
              <a:rPr lang="ro-RO" b="1" dirty="0"/>
              <a:t>e cu extract</a:t>
            </a:r>
            <a:endParaRPr lang="en-US" b="1" dirty="0"/>
          </a:p>
        </p:txBody>
      </p:sp>
      <p:pic>
        <p:nvPicPr>
          <p:cNvPr id="7170" name="Picture 2" descr="Imagine similar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85" t="4035" r="25632" b="4418"/>
          <a:stretch/>
        </p:blipFill>
        <p:spPr bwMode="auto">
          <a:xfrm>
            <a:off x="251520" y="1628800"/>
            <a:ext cx="1398784" cy="35883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agostabyl 40 drajeur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36" t="18725" r="3185" b="18115"/>
          <a:stretch/>
        </p:blipFill>
        <p:spPr bwMode="auto">
          <a:xfrm>
            <a:off x="5572132" y="2285992"/>
            <a:ext cx="2663688" cy="18950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72132" y="428625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FF0000"/>
                </a:solidFill>
              </a:rPr>
              <a:t>FITOMEDICAMENT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511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5864" y="284936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Extractul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glicerinohidroalcoolic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</a:rPr>
              <a:t> din </a:t>
            </a: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mlădiţe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păducel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</a:rPr>
              <a:t>posedă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un tropism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</a:rPr>
              <a:t>electiv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cardiovascular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</a:rPr>
              <a:t>şi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</a:rPr>
              <a:t>neurovegetativ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. Are o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</a:rPr>
              <a:t>acţiune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</a:rPr>
              <a:t>eficientă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tonic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</a:rPr>
              <a:t>cardiacă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</a:rPr>
              <a:t>coronarodilatatoare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</a:rPr>
              <a:t>vasodilatatoare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</a:rPr>
              <a:t>arterială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</a:rPr>
              <a:t>periferică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</a:rPr>
              <a:t>antispastică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</a:rPr>
              <a:t>sedativă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</a:rPr>
              <a:t>antioxidantă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n-US" i="1" dirty="0"/>
          </a:p>
        </p:txBody>
      </p:sp>
      <p:pic>
        <p:nvPicPr>
          <p:cNvPr id="2050" name="Picture 2" descr="Imagine similar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55" y="286836"/>
            <a:ext cx="1785938" cy="2381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ze Extract din mladite de paducel (CRATAEGUS OXY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812" y="674826"/>
            <a:ext cx="1928813" cy="2571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47864" y="3105836"/>
            <a:ext cx="34588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>
                <a:latin typeface="Arial" panose="020B0604020202020204" pitchFamily="34" charset="0"/>
              </a:rPr>
              <a:t>Organotropism: </a:t>
            </a:r>
            <a:r>
              <a:rPr lang="pt-BR" i="1" dirty="0">
                <a:latin typeface="Arial" panose="020B0604020202020204" pitchFamily="34" charset="0"/>
              </a:rPr>
              <a:t>Sistem cardiovascular, neurocardiac, neurovegetativ.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965712" y="674825"/>
            <a:ext cx="233447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GEMMATERAPIE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314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1445751470"/>
              </p:ext>
            </p:extLst>
          </p:nvPr>
        </p:nvGraphicFramePr>
        <p:xfrm>
          <a:off x="433619" y="2204864"/>
          <a:ext cx="5787048" cy="3578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348402" y="260648"/>
            <a:ext cx="1847334" cy="1745684"/>
            <a:chOff x="385" y="43"/>
            <a:chExt cx="1847334" cy="1745684"/>
          </a:xfrm>
        </p:grpSpPr>
        <p:sp>
          <p:nvSpPr>
            <p:cNvPr id="5" name="Rounded Rectangle 4"/>
            <p:cNvSpPr/>
            <p:nvPr/>
          </p:nvSpPr>
          <p:spPr>
            <a:xfrm>
              <a:off x="385" y="43"/>
              <a:ext cx="1847334" cy="1745684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85602" y="72051"/>
              <a:ext cx="1676900" cy="157525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o-RO" sz="2000" b="1" kern="1200" dirty="0">
                  <a:latin typeface="Times New Roman" pitchFamily="18" charset="0"/>
                  <a:cs typeface="Times New Roman" pitchFamily="18" charset="0"/>
                </a:rPr>
                <a:t>Compoziție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o-RO" sz="2000" b="1" dirty="0">
                  <a:latin typeface="Times New Roman" pitchFamily="18" charset="0"/>
                  <a:cs typeface="Times New Roman" pitchFamily="18" charset="0"/>
                </a:rPr>
                <a:t>chimică</a:t>
              </a:r>
              <a:endParaRPr lang="en-US" sz="20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Round Same Side Corner Rectangle 4"/>
          <p:cNvSpPr/>
          <p:nvPr/>
        </p:nvSpPr>
        <p:spPr>
          <a:xfrm>
            <a:off x="2195736" y="548680"/>
            <a:ext cx="4211745" cy="12601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247650" tIns="123825" rIns="247650" bIns="123825" numCol="1" spcCol="1270" anchor="ctr" anchorCtr="0">
            <a:noAutofit/>
          </a:bodyPr>
          <a:lstStyle/>
          <a:p>
            <a:pPr marL="228600" lvl="1" indent="-2286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o-RO" sz="2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flavone, proantociani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monomeri</a:t>
            </a:r>
            <a:r>
              <a:rPr lang="ro-RO" sz="2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antociani, tanin, vitamina C</a:t>
            </a:r>
            <a:endParaRPr lang="en-US" sz="20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96953" y="2172264"/>
            <a:ext cx="2808312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cap="all" dirty="0">
                <a:latin typeface="Times New Roman" pitchFamily="18" charset="0"/>
                <a:cs typeface="Times New Roman" pitchFamily="18" charset="0"/>
              </a:rPr>
              <a:t>Crataegi fructus </a:t>
            </a:r>
            <a:endParaRPr lang="ro-RO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" descr="http://farm5.static.flickr.com/4039/4320999143_7ed7049c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7481" y="188640"/>
            <a:ext cx="2033923" cy="15254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http://gallery.photo.net/photo/3750073-l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97771" y="3429000"/>
            <a:ext cx="2406677" cy="180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67418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ini pentru ceai cardioton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430" y="216184"/>
            <a:ext cx="2229614" cy="29967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ini pentru ceai cardiotoni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08" t="3485" r="6383" b="2263"/>
          <a:stretch/>
        </p:blipFill>
        <p:spPr bwMode="auto">
          <a:xfrm>
            <a:off x="6807088" y="3486269"/>
            <a:ext cx="1774135" cy="25742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ine similar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9" y="276425"/>
            <a:ext cx="2190095" cy="20805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ine similar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22" y="3504660"/>
            <a:ext cx="2056779" cy="27423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ine similară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538" t="10520" r="25494" b="10614"/>
          <a:stretch/>
        </p:blipFill>
        <p:spPr bwMode="auto">
          <a:xfrm>
            <a:off x="4346823" y="4019762"/>
            <a:ext cx="1321904" cy="20275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ini pentru cardiovasc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175" t="5565" r="15607" b="6956"/>
          <a:stretch/>
        </p:blipFill>
        <p:spPr bwMode="auto">
          <a:xfrm>
            <a:off x="2638331" y="207935"/>
            <a:ext cx="1740217" cy="2932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957179" y="2982213"/>
            <a:ext cx="3001764" cy="50405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Ceaiuri medicinale</a:t>
            </a:r>
          </a:p>
        </p:txBody>
      </p:sp>
    </p:spTree>
    <p:extLst>
      <p:ext uri="{BB962C8B-B14F-4D97-AF65-F5344CB8AC3E}">
        <p14:creationId xmlns="" xmlns:p14="http://schemas.microsoft.com/office/powerpoint/2010/main" val="145799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ine similar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329" t="12354" r="25580"/>
          <a:stretch/>
        </p:blipFill>
        <p:spPr bwMode="auto">
          <a:xfrm>
            <a:off x="611560" y="404664"/>
            <a:ext cx="748927" cy="17828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utin C, 150 capsule, Pro Natura&lt;br /&gt;&lt;span class=&quot;small&quot;&gt;[6420488009045]&lt;/span&g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522" t="7161" r="26237" b="5676"/>
          <a:stretch/>
        </p:blipFill>
        <p:spPr bwMode="auto">
          <a:xfrm>
            <a:off x="1619672" y="958335"/>
            <a:ext cx="854454" cy="21474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52123" y="50738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2" descr="Imagini pentru taros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6" y="3501008"/>
            <a:ext cx="2500313" cy="2286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89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276081651"/>
              </p:ext>
            </p:extLst>
          </p:nvPr>
        </p:nvGraphicFramePr>
        <p:xfrm>
          <a:off x="4500562" y="2143116"/>
          <a:ext cx="3205055" cy="1874894"/>
        </p:xfrm>
        <a:graphic>
          <a:graphicData uri="http://schemas.openxmlformats.org/presentationml/2006/ole">
            <p:oleObj spid="_x0000_s638990" r:id="rId6" imgW="2488315" imgH="1450353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07612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sturoi &amp; Paducel &amp; Vasc x 200 capsu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704" r="22644"/>
          <a:stretch/>
        </p:blipFill>
        <p:spPr bwMode="auto">
          <a:xfrm>
            <a:off x="3584689" y="1545141"/>
            <a:ext cx="1146973" cy="27479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http://www.sanafarm.ro/images/Tonic-Cardiac---Paducel-si-trandafir-daciapla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908" y="1253148"/>
            <a:ext cx="1692632" cy="2256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4" descr="Imagini pentru cardiovas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864" b="21881"/>
          <a:stretch/>
        </p:blipFill>
        <p:spPr bwMode="auto">
          <a:xfrm>
            <a:off x="5296890" y="1253148"/>
            <a:ext cx="3170065" cy="23354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899592" y="620688"/>
            <a:ext cx="5832648" cy="792088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Capsule/comprimate - pulbere</a:t>
            </a:r>
          </a:p>
        </p:txBody>
      </p:sp>
      <p:pic>
        <p:nvPicPr>
          <p:cNvPr id="6" name="Picture 4" descr="Cardioton 40cps Farma Class">
            <a:extLst>
              <a:ext uri="{FF2B5EF4-FFF2-40B4-BE49-F238E27FC236}">
                <a16:creationId xmlns="" xmlns:a16="http://schemas.microsoft.com/office/drawing/2014/main" id="{C0ABD0B4-8BF3-4AB4-9080-F08D93F9F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263" b="8175"/>
          <a:stretch/>
        </p:blipFill>
        <p:spPr bwMode="auto">
          <a:xfrm>
            <a:off x="747691" y="3887923"/>
            <a:ext cx="2271770" cy="23493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agini pentru procardic">
            <a:extLst>
              <a:ext uri="{FF2B5EF4-FFF2-40B4-BE49-F238E27FC236}">
                <a16:creationId xmlns="" xmlns:a16="http://schemas.microsoft.com/office/drawing/2014/main" id="{6743136D-97DE-4E44-B546-F35DE2895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26" b="19304"/>
          <a:stretch/>
        </p:blipFill>
        <p:spPr bwMode="auto">
          <a:xfrm>
            <a:off x="3815916" y="4595970"/>
            <a:ext cx="2486173" cy="2017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ine similară">
            <a:extLst>
              <a:ext uri="{FF2B5EF4-FFF2-40B4-BE49-F238E27FC236}">
                <a16:creationId xmlns="" xmlns:a16="http://schemas.microsoft.com/office/drawing/2014/main" id="{E269FF7A-DA9F-4F88-92E6-960145B3C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535" t="7424" r="26509" b="2881"/>
          <a:stretch/>
        </p:blipFill>
        <p:spPr bwMode="auto">
          <a:xfrm>
            <a:off x="7150376" y="3460761"/>
            <a:ext cx="1017749" cy="25380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0377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5" name="Rectangle 1"/>
          <p:cNvSpPr>
            <a:spLocks noChangeArrowheads="1"/>
          </p:cNvSpPr>
          <p:nvPr/>
        </p:nvSpPr>
        <p:spPr bwMode="auto">
          <a:xfrm>
            <a:off x="323528" y="303619"/>
            <a:ext cx="3816424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GINKGO BILOBAE FOLIUM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GINKGONIS FOLIUM </a:t>
            </a:r>
            <a:endParaRPr kumimoji="0" lang="ro-RO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0387" name="Picture 3" descr="http://www.anniesremedy.com/images/oils/iStock_ginkgo-backl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16632"/>
            <a:ext cx="3143250" cy="2790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0389" name="Picture 5" descr="http://www.nutritional-supplement-guides.com/images/Gingk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447" y="2671192"/>
            <a:ext cx="3019425" cy="4086226"/>
          </a:xfrm>
          <a:prstGeom prst="rect">
            <a:avLst/>
          </a:prstGeom>
          <a:noFill/>
        </p:spPr>
      </p:pic>
      <p:pic>
        <p:nvPicPr>
          <p:cNvPr id="400391" name="Picture 7" descr="http://zupernews.files.wordpress.com/2010/02/ginkgo-biloba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4452" y="1313879"/>
            <a:ext cx="2857500" cy="27146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0" y="1196752"/>
            <a:ext cx="3419872" cy="11521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GINKGO BILOBA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arborele celor 40 de steme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arborele templier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piersica de argint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" name="Picture 2" descr="Image result for ginkgo bilob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271" y="3166570"/>
            <a:ext cx="3398531" cy="22748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zupernews.files.wordpress.com/2010/02/ginkgo-biloba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852936"/>
            <a:ext cx="2857500" cy="27146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12237598"/>
              </p:ext>
            </p:extLst>
          </p:nvPr>
        </p:nvGraphicFramePr>
        <p:xfrm>
          <a:off x="5652120" y="2342336"/>
          <a:ext cx="3084513" cy="1708150"/>
        </p:xfrm>
        <a:graphic>
          <a:graphicData uri="http://schemas.openxmlformats.org/presentationml/2006/ole">
            <p:oleObj spid="_x0000_s578717" r:id="rId4" imgW="2488315" imgH="1378821" progId="">
              <p:embed/>
            </p:oleObj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93593862"/>
              </p:ext>
            </p:extLst>
          </p:nvPr>
        </p:nvGraphicFramePr>
        <p:xfrm>
          <a:off x="2699792" y="764704"/>
          <a:ext cx="2894013" cy="1800225"/>
        </p:xfrm>
        <a:graphic>
          <a:graphicData uri="http://schemas.openxmlformats.org/presentationml/2006/ole">
            <p:oleObj spid="_x0000_s578718" r:id="rId5" imgW="2486695" imgH="1549689" progId="">
              <p:embed/>
            </p:oleObj>
          </a:graphicData>
        </a:graphic>
      </p:graphicFrame>
      <p:sp>
        <p:nvSpPr>
          <p:cNvPr id="7" name="Right Arrow 6"/>
          <p:cNvSpPr/>
          <p:nvPr/>
        </p:nvSpPr>
        <p:spPr>
          <a:xfrm>
            <a:off x="319200" y="2667190"/>
            <a:ext cx="2558448" cy="1058442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proantociani</a:t>
            </a:r>
          </a:p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cateholi</a:t>
            </a:r>
          </a:p>
        </p:txBody>
      </p:sp>
      <p:sp>
        <p:nvSpPr>
          <p:cNvPr id="8" name="Oval 7"/>
          <p:cNvSpPr/>
          <p:nvPr/>
        </p:nvSpPr>
        <p:spPr>
          <a:xfrm>
            <a:off x="755576" y="4941168"/>
            <a:ext cx="3660998" cy="936104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ginkgoflavonoide</a:t>
            </a:r>
          </a:p>
        </p:txBody>
      </p:sp>
    </p:spTree>
    <p:extLst>
      <p:ext uri="{BB962C8B-B14F-4D97-AF65-F5344CB8AC3E}">
        <p14:creationId xmlns="" xmlns:p14="http://schemas.microsoft.com/office/powerpoint/2010/main" val="154072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340996" name="Picture 4" descr="http://www.ecomagazin.ro/wp-content/uploads/2009/02/ginkgo-biloba-leaves-april-30-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0772" y="3162075"/>
            <a:ext cx="3543228" cy="3672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503520588"/>
              </p:ext>
            </p:extLst>
          </p:nvPr>
        </p:nvGraphicFramePr>
        <p:xfrm>
          <a:off x="467544" y="3162075"/>
          <a:ext cx="2516882" cy="2484614"/>
        </p:xfrm>
        <a:graphic>
          <a:graphicData uri="http://schemas.openxmlformats.org/presentationml/2006/ole">
            <p:oleObj spid="_x0000_s645140" r:id="rId4" imgW="2498843" imgH="2460715" progId="">
              <p:embed/>
            </p:oleObj>
          </a:graphicData>
        </a:graphic>
      </p:graphicFrame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470722208"/>
              </p:ext>
            </p:extLst>
          </p:nvPr>
        </p:nvGraphicFramePr>
        <p:xfrm>
          <a:off x="4054213" y="497314"/>
          <a:ext cx="3456384" cy="2664761"/>
        </p:xfrm>
        <a:graphic>
          <a:graphicData uri="http://schemas.openxmlformats.org/presentationml/2006/ole">
            <p:oleObj spid="_x0000_s645141" r:id="rId5" imgW="3303806" imgH="2547903" progId="">
              <p:embed/>
            </p:oleObj>
          </a:graphicData>
        </a:graphic>
      </p:graphicFrame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3" name="Oval 2"/>
          <p:cNvSpPr/>
          <p:nvPr/>
        </p:nvSpPr>
        <p:spPr>
          <a:xfrm>
            <a:off x="395536" y="1628800"/>
            <a:ext cx="3600400" cy="1152128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ginkgoterpenoide</a:t>
            </a:r>
          </a:p>
        </p:txBody>
      </p:sp>
    </p:spTree>
    <p:extLst>
      <p:ext uri="{BB962C8B-B14F-4D97-AF65-F5344CB8AC3E}">
        <p14:creationId xmlns="" xmlns:p14="http://schemas.microsoft.com/office/powerpoint/2010/main" val="250441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23528" y="2780928"/>
            <a:ext cx="3456384" cy="86409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iflavone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r. </a:t>
            </a:r>
            <a:r>
              <a:rPr lang="ro-RO" sz="2000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atur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ă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97348155"/>
              </p:ext>
            </p:extLst>
          </p:nvPr>
        </p:nvGraphicFramePr>
        <p:xfrm>
          <a:off x="99619" y="404664"/>
          <a:ext cx="4504497" cy="2239172"/>
        </p:xfrm>
        <a:graphic>
          <a:graphicData uri="http://schemas.openxmlformats.org/presentationml/2006/ole">
            <p:oleObj spid="_x0000_s644142" r:id="rId3" imgW="3762436" imgH="1872529" progId="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63666634"/>
              </p:ext>
            </p:extLst>
          </p:nvPr>
        </p:nvGraphicFramePr>
        <p:xfrm>
          <a:off x="611560" y="4149080"/>
          <a:ext cx="4195509" cy="1872208"/>
        </p:xfrm>
        <a:graphic>
          <a:graphicData uri="http://schemas.openxmlformats.org/presentationml/2006/ole">
            <p:oleObj spid="_x0000_s644143" r:id="rId4" imgW="4557952" imgH="1767525" progId="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70094196"/>
              </p:ext>
            </p:extLst>
          </p:nvPr>
        </p:nvGraphicFramePr>
        <p:xfrm>
          <a:off x="4649181" y="332656"/>
          <a:ext cx="3906809" cy="1926284"/>
        </p:xfrm>
        <a:graphic>
          <a:graphicData uri="http://schemas.openxmlformats.org/presentationml/2006/ole">
            <p:oleObj spid="_x0000_s644144" r:id="rId5" imgW="3762436" imgH="1854174" progId="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671639713"/>
              </p:ext>
            </p:extLst>
          </p:nvPr>
        </p:nvGraphicFramePr>
        <p:xfrm>
          <a:off x="4590662" y="4005064"/>
          <a:ext cx="4351683" cy="2058492"/>
        </p:xfrm>
        <a:graphic>
          <a:graphicData uri="http://schemas.openxmlformats.org/presentationml/2006/ole">
            <p:oleObj spid="_x0000_s644145" r:id="rId6" imgW="3928450" imgH="1857413" progId="">
              <p:embed/>
            </p:oleObj>
          </a:graphicData>
        </a:graphic>
      </p:graphicFrame>
      <p:sp>
        <p:nvSpPr>
          <p:cNvPr id="10" name="Oval 9"/>
          <p:cNvSpPr/>
          <p:nvPr/>
        </p:nvSpPr>
        <p:spPr>
          <a:xfrm>
            <a:off x="4572000" y="2407501"/>
            <a:ext cx="3528392" cy="122413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Absorbția gink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oflavonoidelor/</a:t>
            </a:r>
          </a:p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gink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oterpenoidelor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004048" y="2443505"/>
            <a:ext cx="0" cy="11521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7712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340996" name="Picture 4" descr="http://www.ecomagazin.ro/wp-content/uploads/2009/02/ginkgo-biloba-leaves-april-30-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325871"/>
            <a:ext cx="3543228" cy="3672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03399603"/>
              </p:ext>
            </p:extLst>
          </p:nvPr>
        </p:nvGraphicFramePr>
        <p:xfrm>
          <a:off x="683569" y="2429069"/>
          <a:ext cx="2736304" cy="2595580"/>
        </p:xfrm>
        <a:graphic>
          <a:graphicData uri="http://schemas.openxmlformats.org/presentationml/2006/ole">
            <p:oleObj spid="_x0000_s572621" r:id="rId4" imgW="1973268" imgH="1868210" progId="">
              <p:embed/>
            </p:oleObj>
          </a:graphicData>
        </a:graphic>
      </p:graphicFrame>
      <p:pic>
        <p:nvPicPr>
          <p:cNvPr id="572430" name="Picture 14" descr="http://comunicarepersonala.com/wp-content/uploads/semnul-exclamarii-150x1501-ver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96752"/>
            <a:ext cx="1503662" cy="1503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851920" y="4725144"/>
            <a:ext cx="2376264" cy="86409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1-2%</a:t>
            </a:r>
          </a:p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solubili în apă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39552" y="692696"/>
            <a:ext cx="8064896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materie primă pentru obţinerea extractelor standardizate în ginkgoflavonoide şi gink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</a:t>
            </a:r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oterpenoide</a:t>
            </a:r>
            <a:r>
              <a:rPr kumimoji="0" lang="ro-RO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o-RO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gif0.ask.fm/animated_gifs/001/951/189/248/animated/alfabet_6_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16832"/>
            <a:ext cx="1381125" cy="1800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85346" y="4077072"/>
            <a:ext cx="7116051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b="1" dirty="0">
                <a:latin typeface="Times New Roman" pitchFamily="18" charset="0"/>
                <a:cs typeface="Times New Roman" pitchFamily="18" charset="0"/>
              </a:rPr>
              <a:t>Multitudinea de suplimente nutritive pe bază de </a:t>
            </a:r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Ginkgo bilobae folium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  <a:p>
            <a:endParaRPr lang="ro-RO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o-RO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o-RO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Conţinutul mare de acizi alergeni </a:t>
            </a:r>
            <a:endParaRPr lang="ro-RO" dirty="0"/>
          </a:p>
        </p:txBody>
      </p:sp>
      <p:pic>
        <p:nvPicPr>
          <p:cNvPr id="6" name="Picture 4" descr="http://www.ecomagazin.ro/wp-content/uploads/2009/02/ginkgo-biloba-leaves-april-30-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6321" y="1556792"/>
            <a:ext cx="2175076" cy="2254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4233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ini pentru ginkgo cea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613" r="29510"/>
          <a:stretch/>
        </p:blipFill>
        <p:spPr bwMode="auto">
          <a:xfrm>
            <a:off x="362171" y="905289"/>
            <a:ext cx="1162878" cy="2381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ini pentru ginkgo ce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52" y="1124744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ini pentru ginkgo ceai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76" r="18285"/>
          <a:stretch/>
        </p:blipFill>
        <p:spPr bwMode="auto">
          <a:xfrm>
            <a:off x="6804248" y="1700808"/>
            <a:ext cx="1510850" cy="27059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ine similar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497" y="2134428"/>
            <a:ext cx="2249504" cy="29993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6482" y="395945"/>
            <a:ext cx="2997365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Ceaiuri monocomponente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://gif0.ask.fm/animated_gifs/001/951/189/248/animated/alfabet_6_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052" y="3994849"/>
            <a:ext cx="1381125" cy="1800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6256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irculatie Cerebrala Doz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12" t="12939" r="16825" b="16383"/>
          <a:stretch/>
        </p:blipFill>
        <p:spPr bwMode="auto">
          <a:xfrm>
            <a:off x="576470" y="874644"/>
            <a:ext cx="1580322" cy="1683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474534"/>
            <a:ext cx="3350208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Ceaiuri multicomponente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 descr="http://www.adnatura.ro/images/produse/ceaiuri_compuse_doze/CEAI_REVIGORANT_ENERGIZA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12265"/>
            <a:ext cx="2319790" cy="1705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ine similar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405" y="1287517"/>
            <a:ext cx="1117531" cy="21028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eai StareDeBine PicioareUsoare 3D s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005" t="16748" r="18159" b="18139"/>
          <a:stretch/>
        </p:blipFill>
        <p:spPr bwMode="auto">
          <a:xfrm>
            <a:off x="4749688" y="1196752"/>
            <a:ext cx="1550504" cy="15505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3103" y="4036097"/>
            <a:ext cx="3327378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Capsule cu pulbere vegetală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https://www.remediu.ro/imagini/produse/circulatie-cerebrala-si-memorie-n132-fares-60_350x35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652" t="15801" r="24249" b="3901"/>
          <a:stretch/>
        </p:blipFill>
        <p:spPr bwMode="auto">
          <a:xfrm>
            <a:off x="4189116" y="3501008"/>
            <a:ext cx="999580" cy="2224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www.remediu.ro/imagini/produse/aterostop-c43-fares-63_350x350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403" t="16367" r="26063" b="18441"/>
          <a:stretch/>
        </p:blipFill>
        <p:spPr bwMode="auto">
          <a:xfrm>
            <a:off x="5765714" y="3933056"/>
            <a:ext cx="1068956" cy="21845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gif0.ask.fm/animated_gifs/001/951/189/248/animated/alfabet_6_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373664"/>
            <a:ext cx="1381125" cy="1800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8517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itygarden.ro/img/2679_4922ginkgo-biloba-frunz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830" y="3429000"/>
            <a:ext cx="3351723" cy="2232248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5148064" y="1052736"/>
            <a:ext cx="2736304" cy="1008112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Egb 761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51920" y="3722255"/>
            <a:ext cx="5184576" cy="163121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200150" algn="l"/>
              </a:tabLst>
            </a:pPr>
            <a:r>
              <a:rPr kumimoji="0" lang="ro-RO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o-RO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minim 24% ginkgoflavonoide;</a:t>
            </a:r>
            <a:endParaRPr kumimoji="0" lang="ro-RO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200150" algn="l"/>
              </a:tabLst>
            </a:pPr>
            <a:r>
              <a:rPr kumimoji="0" lang="ro-RO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2,8-3,4% ginkgolide;</a:t>
            </a:r>
            <a:endParaRPr kumimoji="0" lang="ro-RO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200150" algn="l"/>
              </a:tabLst>
            </a:pPr>
            <a:r>
              <a:rPr kumimoji="0" lang="ro-RO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2,6-3,2% bilobalid;</a:t>
            </a:r>
            <a:endParaRPr kumimoji="0" lang="ro-RO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200150" algn="l"/>
              </a:tabLst>
            </a:pP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o-RO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0,5 mg acizi ginkgolidici/100 g extract;</a:t>
            </a:r>
            <a:endParaRPr kumimoji="0" lang="ro-RO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200150" algn="l"/>
              </a:tabLst>
            </a:pPr>
            <a:r>
              <a:rPr kumimoji="0" lang="ro-RO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lipsă biflavonoide.</a:t>
            </a:r>
            <a:endParaRPr kumimoji="0" lang="ro-RO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urved Left Arrow 5"/>
          <p:cNvSpPr/>
          <p:nvPr/>
        </p:nvSpPr>
        <p:spPr>
          <a:xfrm>
            <a:off x="6084168" y="2348880"/>
            <a:ext cx="1440160" cy="720080"/>
          </a:xfrm>
          <a:prstGeom prst="curved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pic>
        <p:nvPicPr>
          <p:cNvPr id="7" name="Picture 5" descr="http://2.bp.blogspot.com/_YniKlbPh29k/SztdYrcykFI/AAAAAAAAGSQ/H5wR7yk038M/s320/ginkgo_biloba_not_brain_boos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603" y="822986"/>
            <a:ext cx="2924175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3567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1" name="AutoShape 3" descr="data:image/jpg;base64,/9j/4AAQSkZJRgABAQAAAQABAAD/2wCEAAkGBhQSERIUEhQVFBQVFxoXFxcXFBQYFBYUGBUYFxUYFxgXHCYfFxkkGRgUHy8gIycpLCwsGB4xNTAqNSYrLCkBCQoKDgwOGg8PGSwkHyUvNCksLCwsLCwsLSwsLCwsLCwsLDQsLCwsLCwsKSwsLCwsLCwsLCwsLCwsKSwpKSwsLP/AABEIAOEA4QMBIgACEQEDEQH/xAAcAAEAAgMBAQEAAAAAAAAAAAAABAUCAwYBBwj/xABHEAACAQIDBAYFCQUHBAMBAAABAgADEQQSIQUGMUETIjJRcZEHYYGhsRQkQlJyssHR8BUjgoOSMzRDc6KzwjVi0uFEU8MW/8QAGQEBAAMBAQAAAAAAAAAAAAAAAAECAwQF/8QALBEAAgIABAQGAgIDAAAAAAAAAAECEQMhMVEEEhQyE0FCUnGRIoHB8CNhYv/aAAwDAQACEQMRAD8A+3xESCBERAEREARErNubxUcImas+W/ZUasx9Q/HhDdENpK2WcT5ljvSyxNqNNQO9iWPkLAe+VNX0g4pwf3hH2Qq/AXmEseKOWXF4a3Z9jifEqm9eIN71XPi728rzF94q541GNr8z6vXKdStjJ8dH2n2+J8PO363/ANjeZ75vXejED/Fbj9Zu/wBR9UjqlsR18fafaYnx+jvtih/in22Pxk+h6RMQvaKt4oP+NpZcVD/Zdcdh+aZ9RicVs30joSFrrkJ+kpJW/rU6jzM6/DYlaiqyMGVhcMDcGbRnGfazqhiwxO1m6IiXNBERAEREAREQBERAEREAREQBERAEREAT8/8ApCxrvtPEhmuEYIo7lCLp7yfbP0AZ+dN69dpY3n+/fy0tKT0McftIuH4iTETj4flI+Gp3I/CWK4Y9x4GefNo8abNZEzsP17Jt+THu+HdNvyRrXt7x3CZNoxZHKj9famQGvtHxMkrgieX6vBwjX4DiOY5EytkEVfwmWXh4n4zacMRxENR4XH6vFg0YnhOx9FG1H6arQJJQp0gHcwYKbd1804+umkvPRhVy7SAvYNQqad5DUiPcCZ08O/yOvhH/AJEfYYiJ6J7YiIgCIiAIiIAiIgCIiAIiIAiIgCIiAJ+a9vbco/LMQUBqM9aoQBqOs5t+vXP0pPndLZdGlicQ9KjTpFqjXKjU62OvEXtewsNeHfDgp5MxxYKSpnC4DZWNq9jDsoPAvZR/rt8JcYfcvGt2mop/Fc/6VPxnZ/KlXiwnn7XUd59n5yOlwzDpsPzObp7hYj6WIpjwDn8pJTcB+eJPsRv/ADl4NsjkrTMbVbkh/Xsk9Lh7E9LhbFMno+I/+Sf6D/5zFtxKg4YgH+Bh+Jl6u0m+oZl+0j9Ux0uHsT0uFscxU3IxHKtTPjmv90yJiN18YvBEcD6rrc+wkTs/2qOYPuma7QU8/dKPg8Mq+DwmfLdq1KlAE16NRFHPKbefA+csfR1iqb7Qw70mDBlqKRzH7tj8VE+hGuCDzEr9gbsYZMcKyUlR8jHq3Vc2i5so0vZiOEhcMoO0yIcKoSUkdvERNTuEREAREQBERAEREAREQBERAEREAREQBOW3o3fJFSvTfLYFmUi4NhclddDa86WtWCi7GwEq8TizVVltZGBBvxII18PfLJMq6OOwWBL66y7w2yQPoy0oYdVAAAAE3ia2QokNMDblNq4W3dJNp7eRZY1fJ54cPN8SLBEfCA8hIlbZYPAW8JazEybBy+Nw709V9Q8zadPsjY/RdZjmci1xoAOYA8QNTNGJwwcEHz7u6S8NtHgH0PfyP5GVlZFZk+IvEzLCIiAIiIAiIgCIiAIiIAiIgCIiAJ4TPZW7dxeSnbm5yjw4n3fGSlZDyIWKxfSN/wBo4fn4zJGlfRqSSrzeiiZLDzMPIoabM8ii5IDTIGRg0zDyKBJvPDNPSx0kigbLzwtNZeAYoGWcTW9IGDNbNJBKwGKIIRv4Sfu3lnOdeobaeMu8Diekpq3eNfUeB995SSITN8REoWEREAREQBERAEREAREQBERAE4b0gby0sPVpLUJvkLAAXJu1h715987mcDvzsalWxlJqqZ8tIAXJy/2jnhz9slX5FJ3WRzJ9I44U6N/tOPgBNmH3zxNTsUR7EqN+M6TBYJEAyIi+CqPwlghhwnL1HM8OcvVRyg2ttBuFNh4UR/yE3/Kdon6L/wBFMfhOqUTTiMcEDaFivEKL5dPpd3fbjbWxmbwGtZsq8B+c2c8o2gfrj20x8JkaO0O9/wCtBJdfeKxKu4p8rKAzcAbi/EHwHLlKx95ASL9K4y2tmK9bhe+bhextac0uSPrf2c8uSPrf2TadDH8yw/jp/nDJjxzfzQiR6G11VFLAXYgC9Uki3auFHAmw46Xm6nvItzlZ1Um41Y5dNASSb+vTw74aitZP7JTh7n9ma1dodzf00z+ExbaGPXijH+UD8AJa4HbWa2VkqXPAGzC7EC9vpG17W9stKGLD8NCOINrj9cLjSaxwubtmzeOEpaTZyX/9diU7dIe1HX8Zsp7+L/iUwPst+YnXXPORcRQR+2it4qD8ZfwsVaTLeDirSf2ilTfHDkAFit+8XHtKzpt2MWKlElWDLnNiCCLEBuPiTOYx262Hcf2YU96Er7uEuNwNn9DQqoCSBXexPGxVP/cuvE0lRph+JzfnR00REk6BERAEREAREQBERAEREAREQBOL3zxaJiKeZgL09BzPXbgBqZ2k5Pev+8U+/o+PPtmWjqVloVlHHg6BKp7v3bAebWklMW/Ki58Xoj/mZ7RFps+VovF0Hiyj4mafsz/ZHxu0HVVGTKzsFUZwWJ5hQBa9uZNheRjiHOamvR0ejALq1RgSG+kXVDcHnrqePdPNqVUNfC1VdGFNmzAOpYB1tcAHWx4j1yLi2V6mKqqwytQ6JBfrOSONuQvpr69NJzzk7/g55zzZrqbsPV1FWgFHJCSovqSSBz9c37N2EyHqPRZiNeu5JA9QHDwmpNUrqSM70kVWuApVQP3ZHJuIvzvLNduoay2yFEpE99RWNh0Y10BAHq04zOPKpc9ZmMY4d20Q6m7VRnap0lFTpcAEiwH0rjuIPlPaG7LLY9LSs3Dta8eE34XaQp1KhLArVTMTfQVbEW61uIsP4ZLw2KVHXKw6Igta+qOUNwB3H4ysoQk7aLeHht3/ACRKW7moYNSY6265Gtu8Dl6pY0MGyrYKDl7DK65h5gA93rGhlerHJhwjKrIHve3VJGl+6/DTheSMbtDpKIWnam9ixGYLlKWIAPMZsviLyYOEU0kXhyxuixoY5uD02DAdYAow9zXmNTGi+q1B403t5gGbcLjBURWH0gDbmL8Qff5TNp1x01OtaakD5ajXAdbjkTY+R1lnukOpW4f27cL/AFU435+Eh4hAwsQCO4gESw3YoBaThRYdIdOQ6q8O6JWSrsuIiJmXEREAREQBERAEREAREQBERAE43fHCB8TTuXt0fZDlV7TanLYk6987KcjvQh+VIb6dEBb15219/ulo6lZaFBtHZtJKDkIt9NTdj2hzYkypw6r9Vf6RL7bg+bP/AA/eE5/DicnE5TXweZxOUizwlYoystrr5EHiDbwHtA9uypXvUPRgqD9An6R+rbgCfEanVb2MakZKCg8R+vz/AClcLFlDtM4zdUbPlYXtHLy62gPg3Zb2E8JHwFSihYCogLMSLNf2MRwsbzegI0DG1wSDYg2N7G+trk8+ZmCYANoVRusDe2VrWtlGh05zqfFylTrNFrsyxOKptZW6ynnYlQfEcJ621qWXSoo00ufLSbKeBKgDIDbncdx5W8PL1zfTAB7CA3vfLcj1ctNJC4md3SJtlRhUcVM+c1hl4gkDiL3+itrnj3iXOGxAViagzEaKhGg7ycwvw5kD1X4zypRHENbjoABoeIvxt7ZqVQOEy8RpUvkmL5NDw0hqSFzE3NlAF/V6vymjIBqLjwZh8DJDNI7GYt5lWy8OF0BFSoNBpmBH+oGW26zHonzG5FRhfLlv1V1tcyAOyPAfCTd1j1K3+ced+KJ5eE9BrI9OKLuIiUNBERAEREAREQBERAEREAREQBOS3lN8UByFNfezzrZye8Q+dfyl+88tHUrLQp9u/wB3f+H7wnPUrDhynQbfPzdvFfvifNNpb7ihVen0RbIbXz2voDwy+ucvERcsSlsedjwlOdRXkSd6KlVWrvTLZVw6qygnTpHqAOO5gyr7CZ7tHbVep8oRKhVVOlks6ZMTTpkaEt2WJN9TbgBxbF9IKVai03ptTzkAHNmGa+gOgI8ZY70b4VMFVyLTVxYNcuw1NydLervkxtfi0XgpKouOYx23qw6VaZY1E+VE/ujotNQcPxW2oN/XJr7ar0a9KgzMxzUQ5NEKrdK7FioFzlVcovcWtre+lrid4DSwhruLkUhUtfTrKDa/tlVuzvr8teqAoQpTNTtG5IIUA8ud5ZNPRF46WomeGLHZeGLMwJIZ8wqMCM76VcpDhOzcj1TXhdr1UoC69Av70q4SpVWrUVhkSmHAZUNyBfXSwMq6PpErg60UAtoRVf2cpHrel6qrEGipI5iq3j9WWV7GijLziXOL3nqq/RmyVQ5zUyhJWmMH03+7db+oiYV94K9Jgr1KLOKdOp0YpOHrGolRyKeUsRkyqCbc9cuky25v4cNh8JV6LN8pTOV6QjLdVNuyb6OZtr765MBTxhpm1Q2yCpqLs6drL/2++VfwZV/ySt2dqviKJeoaZIYAGmyEEFFaxCO2UgkjU3NgbDhLFzKjd/exMXRqOqlOivdCwOmXNcWAGtiOHKR93N6lxoqFEZOjyXzFTfPmta32TMJxdtpGE4u26Poa9lfAfCTt1kstfq5b1b3+t+7TrH18vZICdhfsj4Sfuutlr6EXqk6m9+omo7h6vVO99qPRj5F3ERKGgiIgCIiAIiIAiIgCIiAIiIAnKbwD53/KX77zq5y23x86/lr955aOpWRRbxn5s/iv3hPi+NxVOntF3qrnph7suUNfqadVtDrbjPtO8n92fxX7wnxlcGtbajI4zKztcXIvZCeIN+I5TKbXiv4ObJYrv2jD0Uxe0afyZMiZkYiwUKqWZ2suiiwP6Mm7+YdnxrlSNKakDTjdpBx2CTD7SprTuqrUpEakkXK3Fzrxv5y+9IWyguIWoHyBlC34C6Eix1HIyE81RaLXNFrSjrN4MTl2dUzi9qCafwpOX9GdKk9evk0/ckEcrGog/XjNmN3vFfCfJyoLFFRnzLYhQNQONzb3yT6OdgGl8orfRYLTW/Mg56njayecJNJ2V5XGErNPpG2JRw2FQ0aSUz0ii6jWxVtLnwEj+jTYWHr4eu1eilVlqqoLX0HR3sLEc5P9KJ+Zp/nL9x556JB81xH+ev8AtSFJuFkKT8Fsgelikqpg1QBVUOqqOAVRTAAue6atrf8AQMN9of71Wb/S7wwv8z/85p2r/wBBw32h/vVpK7V8kw7I/Jzu6m1zh6120p1Uam3dqDlPse3vnSeiYdXF/wAn4V5VfsbpdjpWA61GrUv66ZZc3sBIPnLX0Vnq4vxo/CvE2uVl8Vpwk0fZafZXwHwk7de1q/Z/tdbE37CdruP/AKkOl2V+yPhJ27TXWt2birY2+whF/XYzd9qNY+RcxEShcREQBERAEREAREQBERAEREATltv3+VcNOjXXv6z38vxnUzlduE/KyPoiklvEtUze4LLR1IZS7zj5s32k+9OQwWyKIq9IKa9ISevre5FieNuBM67er+7N9pPvSkweC0108LTh4ptYmWx5fFNrEy2M6uwMOxFSpRSo5t1je+nDmJltfF4QIBicoRzYB1LAtbkNdfXN9OsV04gd4lNvPXodJh+lqmgQWKuF6t8tu0dFNr+cpB8zSbKYb5mk2R62ydl0qa1jTTo2NlObEkFu4Jm18rS1rbx4dKNOoaiLRbq08oOX1qqKPG4tOZwu8OZ8DVr2Wl++UVGFgSuiE8tRbylVsSoKdbB1qhC4c1cQULaKLjqn1C9v0JvJN5NnRKLeTb/tnfCjh8bSUsErUicwve1xccrG/HSTdm7MpUEK0Ka01Y5iFB1a2W5uTynPbgi9Kuw7D4mqyHvQkAEerQzmMLhSaeDqdLWDVsU9FiKrACmWIIUXsL3OvrlUnnGyii843kfQ9p7EoYjL09IVMt8ty4te1+yR3DymNbYOHailBqQNFOCXcAas3ENm4sec4WtiWp0atE1ai4dcf0TNnJdKFuzm4gXl5uNWBqY4JVarTWogpszlurlbgT+tIdpaktSUdS+o7Jo0qRo06YSkc11u7Dr9q5diffI2z9jUMMrihTFPNbN1qjXyhsvaY27TS1qCRah0M53NmEpyzz1Oto9lfsj4CWmwFASpYDV7n1nKvH2Wlag6q+A+AlnsEdR/t/8AFZ6z7T1o6Is4iJmXEREAREQBERAEREAREQBERAE5fbZ+dkXH9klxzHXe3nr5GdROb23R+cFu9VHkW/OWjqQyl3jw+bDG5sMy/GUGHR1Fwbjx8J0e8hHyYhtBmX43lEtO4spH6E4OL7zy+KV4n6NlPEAizD2ytx21MIUu703TOU6wzrnUXa2h4DnwA5y2p0wq2Os5TH7ruwbIyAmpWIBDZclankPAcRx7plGvNmUa9TLdMRh6zGgOjcpqUyggWsNLixtdeHC/KeJtDDVW+T3RiCQEKdS6C5VbjKSO4aiQdjbuvQrKxZSlMVcnaznpSpOe+mmXvmNLYmIWm1FWo9H+9KMULVD0hYgG+i2LdoakCXqO5b8fJnRUsqqAtgBoALADlYW08pimFp6AInVOYDKvVa561uRJvrOHG51UFaeWkwZaupzdHTLLRUEFVHXBUsNBJ1TcyqXrEVKdqlMrc5ixbq2J6vV1UX1PqAk8q3J5F7i72xgUqg0VqdDUe9TqoDnCkBi4Is46y8TMtgbEGGFTr53qtndsqoDYWGVF0UAd3fKPFbn1qmdmemGdqjEKWy9epRbISR2bU2B0PEaTfs/dapSr0KmZLU0ysMzMbdfqrddBdhrccOHC02qqy2iqzp2kaqZIaaKhnM2c7OyTsr4D4Sz2F2H+3/xWVidhfsj4Sw3fqEiqCOFSw9YyIb+dx7J7L7T21oi1iIlCwiIgCIiAIiIAiIgCIiAIiIAnznf3dirXxi1KbADo0Ui7A6M55D1z6NKTa7kVfVlHxMcqlkyk4KapnCndevlCk5h/mt+M8bdGuNVzacs47vGdsjjum3NeZy4WEjnlwkJanAru7ih9Bv6l/ObDsPFX7Dea/nO9UT0CU6KG7M+ihuzhBsXE/Ub3T0bGxP1H9070CeyOjjuyeijuzgxsnEfUfymQ2TiPqP5Tu4jo47sno47s4Q7IxP1G8hPP2VifqP5Cd4Z5HRx3Y6OO7OC/ZOJ+o/kJpqbFxX1G/wBM+hGYMI6OO7I6OO7OCfC7Q4A1B3dZBpOv3Fw9ZKVXpySxqXF2zWGRfLW8kVBJuxuy/wBr8BNo4PJnbZth4Cg75mywiIljoEREAREQBERAEREAREQBERAEqdt09Ub2fj+ctphWohgQ3AyU6BzyNNqPNlbZbr2esOXI++RalTL2lZfFSB5zWyaJatMg0gpjUPBl8xNq1hyI84FEzPPc0iipPekgUSrxeRuljpYBJvPM0jmt+rzHph3jzihRJzzW7zSa47x5zxLt2VZvAG3mdIFHlWpLjZ1EqgvxOp9sj4PZtjd/Ll7e+WMpJkCIiUAiIgCIiAIiIAiIgCIiAIiIAgxEAQIiSCHtDgPAyhxXZX7R+BiJJpEhY/sr4mQuURJZotDybE4j7Q+M8iQWLarz/XKWuG7Q9vwiJLMWWlDhMzPIlSgE9iJBAiIgCIiAIiIAiIgCIiAf/9k="/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10" name="Picture 4" descr="http://www.antibiotice.ro/~antibiotice/UserFiles/Image/2007/Produse/rutoven%20crema%2040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2143125" cy="1581151"/>
          </a:xfrm>
          <a:prstGeom prst="rect">
            <a:avLst/>
          </a:prstGeom>
          <a:noFill/>
        </p:spPr>
      </p:pic>
      <p:pic>
        <p:nvPicPr>
          <p:cNvPr id="12" name="Picture 10" descr="http://www.synteza.com.pl/en/img/troxerut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1890" y="699099"/>
            <a:ext cx="1785938" cy="1323975"/>
          </a:xfrm>
          <a:prstGeom prst="rect">
            <a:avLst/>
          </a:prstGeom>
          <a:noFill/>
        </p:spPr>
      </p:pic>
      <p:pic>
        <p:nvPicPr>
          <p:cNvPr id="13" name="Picture 2" descr="http://t2.gstatic.com/images?q=tbn:ANd9GcTHAfsRysMbEBoDLdIXTbE7EhaoUc2h_q6czwHPeuHQyCEPW3dt8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466006"/>
            <a:ext cx="1607344" cy="2143125"/>
          </a:xfrm>
          <a:prstGeom prst="rect">
            <a:avLst/>
          </a:prstGeom>
          <a:noFill/>
        </p:spPr>
      </p:pic>
      <p:pic>
        <p:nvPicPr>
          <p:cNvPr id="14" name="Picture 13" descr="http://www.kertvarosipatika.hu/elemek/2365/big/venorutongel40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862" y="4956815"/>
            <a:ext cx="2359220" cy="1368152"/>
          </a:xfrm>
          <a:prstGeom prst="rect">
            <a:avLst/>
          </a:prstGeom>
          <a:noFill/>
        </p:spPr>
      </p:pic>
      <p:pic>
        <p:nvPicPr>
          <p:cNvPr id="2052" name="Picture 4" descr="Imagine similară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717" y="2652118"/>
            <a:ext cx="2521300" cy="27627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ini pentru troxerut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348" y="208979"/>
            <a:ext cx="2764827" cy="202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ine similară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348" y="4497890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ini pentru troxerut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1844824"/>
            <a:ext cx="1148093" cy="20302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01009" y="30448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60" name="Picture 12" descr="Imagini pentru troxeruti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487" y="2229379"/>
            <a:ext cx="3214710" cy="18889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2714612" y="4033485"/>
            <a:ext cx="3357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Troxerutin = tri-hidroxietil-rutozidă</a:t>
            </a:r>
          </a:p>
          <a:p>
            <a:r>
              <a:rPr lang="ro-RO" dirty="0"/>
              <a:t>(derivat de semisinteză)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9225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4048" y="2097722"/>
            <a:ext cx="36004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îmbunătăţeşte proprietăţile reologice ale sângelui</a:t>
            </a:r>
            <a:endParaRPr lang="ro-RO" dirty="0"/>
          </a:p>
        </p:txBody>
      </p:sp>
      <p:sp>
        <p:nvSpPr>
          <p:cNvPr id="3" name="Rectangle 2"/>
          <p:cNvSpPr/>
          <p:nvPr/>
        </p:nvSpPr>
        <p:spPr>
          <a:xfrm>
            <a:off x="755576" y="1916832"/>
            <a:ext cx="2736304" cy="100811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antiagregant p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</a:t>
            </a: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achetar</a:t>
            </a:r>
            <a:endParaRPr lang="ro-RO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5940152" y="4221088"/>
            <a:ext cx="1531188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antiischemică</a:t>
            </a:r>
          </a:p>
          <a:p>
            <a:pPr lvl="0"/>
            <a:r>
              <a:rPr lang="ro-RO" b="1" dirty="0">
                <a:latin typeface="Times New Roman" pitchFamily="18" charset="0"/>
                <a:cs typeface="Times New Roman" pitchFamily="18" charset="0"/>
              </a:rPr>
              <a:t>antihipoxică</a:t>
            </a:r>
            <a:endParaRPr lang="ro-RO" dirty="0"/>
          </a:p>
        </p:txBody>
      </p:sp>
      <p:sp>
        <p:nvSpPr>
          <p:cNvPr id="5" name="Rectangle 4"/>
          <p:cNvSpPr/>
          <p:nvPr/>
        </p:nvSpPr>
        <p:spPr>
          <a:xfrm>
            <a:off x="1305233" y="404664"/>
            <a:ext cx="1636988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Gink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olid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e</a:t>
            </a:r>
            <a:endParaRPr lang="ro-RO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>
            <a:stCxn id="5" idx="2"/>
            <a:endCxn id="3" idx="0"/>
          </p:cNvCxnSpPr>
          <p:nvPr/>
        </p:nvCxnSpPr>
        <p:spPr>
          <a:xfrm>
            <a:off x="2123727" y="866329"/>
            <a:ext cx="1" cy="105050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491880" y="2420888"/>
            <a:ext cx="151216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11629" y="2744053"/>
            <a:ext cx="0" cy="14770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87624" y="4725144"/>
            <a:ext cx="1512168" cy="7200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PAF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1403648" y="4401108"/>
            <a:ext cx="216024" cy="136815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17" name="Picture 4" descr="Image result for creier um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70895"/>
            <a:ext cx="2425224" cy="14142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088" y="4694853"/>
            <a:ext cx="1921396" cy="14410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4860032" y="404664"/>
            <a:ext cx="3744416" cy="86409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Mecanism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de ac</a:t>
            </a: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ţi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une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300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7624" y="1700375"/>
            <a:ext cx="1843774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antioxidantă</a:t>
            </a:r>
            <a:endParaRPr lang="ro-RO" sz="2400" b="1" dirty="0"/>
          </a:p>
        </p:txBody>
      </p:sp>
      <p:sp>
        <p:nvSpPr>
          <p:cNvPr id="4" name="Curved Down Arrow 3"/>
          <p:cNvSpPr/>
          <p:nvPr/>
        </p:nvSpPr>
        <p:spPr>
          <a:xfrm>
            <a:off x="3635896" y="1365183"/>
            <a:ext cx="849879" cy="10801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pic>
        <p:nvPicPr>
          <p:cNvPr id="647170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88244"/>
            <a:ext cx="3654506" cy="2685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stCxn id="647170" idx="2"/>
          </p:cNvCxnSpPr>
          <p:nvPr/>
        </p:nvCxnSpPr>
        <p:spPr>
          <a:xfrm>
            <a:off x="6615277" y="3274169"/>
            <a:ext cx="0" cy="13069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436096" y="4630009"/>
            <a:ext cx="3528392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stabiliz</a:t>
            </a:r>
            <a:r>
              <a:rPr lang="en-US" sz="20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eaz</a:t>
            </a: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ă membrana neuronală</a:t>
            </a:r>
            <a:endParaRPr lang="ro-RO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0" y="4581128"/>
            <a:ext cx="3809315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îmbunătăţeşte metabolismul energetic al neuronilor</a:t>
            </a:r>
            <a:endParaRPr lang="ro-RO" sz="2000" b="1" dirty="0"/>
          </a:p>
        </p:txBody>
      </p:sp>
      <p:cxnSp>
        <p:nvCxnSpPr>
          <p:cNvPr id="21" name="Straight Arrow Connector 20"/>
          <p:cNvCxnSpPr>
            <a:stCxn id="9" idx="1"/>
          </p:cNvCxnSpPr>
          <p:nvPr/>
        </p:nvCxnSpPr>
        <p:spPr>
          <a:xfrm flipH="1">
            <a:off x="4060835" y="4983952"/>
            <a:ext cx="1375261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860400" y="404664"/>
            <a:ext cx="2526654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Gink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oflavonoide</a:t>
            </a:r>
          </a:p>
        </p:txBody>
      </p:sp>
    </p:spTree>
    <p:extLst>
      <p:ext uri="{BB962C8B-B14F-4D97-AF65-F5344CB8AC3E}">
        <p14:creationId xmlns="" xmlns:p14="http://schemas.microsoft.com/office/powerpoint/2010/main" val="410301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109684" y="3861048"/>
            <a:ext cx="3744416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fragilitate vasculară</a:t>
            </a:r>
            <a:endParaRPr kumimoji="0" lang="ro-RO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67544" y="2404323"/>
            <a:ext cx="2304256" cy="1152128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Egb 761</a:t>
            </a:r>
          </a:p>
        </p:txBody>
      </p:sp>
      <p:sp>
        <p:nvSpPr>
          <p:cNvPr id="4" name="Rectangle 3"/>
          <p:cNvSpPr/>
          <p:nvPr/>
        </p:nvSpPr>
        <p:spPr>
          <a:xfrm>
            <a:off x="2879812" y="591071"/>
            <a:ext cx="5455340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tulburărilor de atenţie/memorie la vârstnici</a:t>
            </a:r>
            <a:endParaRPr lang="ro-RO" sz="2400" dirty="0"/>
          </a:p>
        </p:txBody>
      </p:sp>
      <p:sp>
        <p:nvSpPr>
          <p:cNvPr id="5" name="Rectangle 4"/>
          <p:cNvSpPr/>
          <p:nvPr/>
        </p:nvSpPr>
        <p:spPr>
          <a:xfrm>
            <a:off x="2652448" y="1433189"/>
            <a:ext cx="5439310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sechele după accidente vasculare cerebrale</a:t>
            </a:r>
          </a:p>
          <a:p>
            <a:r>
              <a:rPr lang="ro-RO" sz="2400" dirty="0">
                <a:latin typeface="Times New Roman" pitchFamily="18" charset="0"/>
                <a:cs typeface="Times New Roman" pitchFamily="18" charset="0"/>
              </a:rPr>
              <a:t>traumatisme craniene</a:t>
            </a:r>
            <a:endParaRPr lang="ro-RO" sz="2400" dirty="0"/>
          </a:p>
        </p:txBody>
      </p:sp>
      <p:sp>
        <p:nvSpPr>
          <p:cNvPr id="7" name="Rectangle 6"/>
          <p:cNvSpPr/>
          <p:nvPr/>
        </p:nvSpPr>
        <p:spPr>
          <a:xfrm>
            <a:off x="2878527" y="2780928"/>
            <a:ext cx="6103412" cy="648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o-RO" sz="2400" dirty="0">
                <a:latin typeface="Times New Roman" pitchFamily="18" charset="0"/>
                <a:cs typeface="Times New Roman" pitchFamily="18" charset="0"/>
              </a:rPr>
              <a:t>tulburări auditive şi vizuale de origine vasculară</a:t>
            </a:r>
          </a:p>
        </p:txBody>
      </p:sp>
      <p:sp>
        <p:nvSpPr>
          <p:cNvPr id="9" name="Oval 8"/>
          <p:cNvSpPr/>
          <p:nvPr/>
        </p:nvSpPr>
        <p:spPr>
          <a:xfrm>
            <a:off x="3059832" y="4854488"/>
            <a:ext cx="4320480" cy="72008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Demenţe neuronale Alzheimer</a:t>
            </a:r>
          </a:p>
        </p:txBody>
      </p:sp>
    </p:spTree>
    <p:extLst>
      <p:ext uri="{BB962C8B-B14F-4D97-AF65-F5344CB8AC3E}">
        <p14:creationId xmlns="" xmlns:p14="http://schemas.microsoft.com/office/powerpoint/2010/main" val="39846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968" y="332656"/>
            <a:ext cx="439248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/>
              <a:t>FITOMEDICAMENTE CU Egb 761</a:t>
            </a:r>
          </a:p>
        </p:txBody>
      </p:sp>
      <p:pic>
        <p:nvPicPr>
          <p:cNvPr id="14340" name="Picture 4" descr="Imagini pentru tanak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90" y="1305829"/>
            <a:ext cx="2405270" cy="32070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9218" name="Picture 2" descr="Image result for tanakan buvab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69180"/>
            <a:ext cx="3541559" cy="28332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244" b="21866"/>
          <a:stretch/>
        </p:blipFill>
        <p:spPr bwMode="auto">
          <a:xfrm>
            <a:off x="4972535" y="3861048"/>
            <a:ext cx="3015354" cy="22469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0029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bilob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6176" y="1720334"/>
            <a:ext cx="231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Indicații asemanatoare</a:t>
            </a:r>
          </a:p>
        </p:txBody>
      </p:sp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463" b="21763"/>
          <a:stretch/>
        </p:blipFill>
        <p:spPr bwMode="auto">
          <a:xfrm>
            <a:off x="5868144" y="2766997"/>
            <a:ext cx="2286000" cy="15780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856" b="23015"/>
          <a:stretch/>
        </p:blipFill>
        <p:spPr bwMode="auto">
          <a:xfrm>
            <a:off x="6588224" y="4005064"/>
            <a:ext cx="1982199" cy="14305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11760" y="332656"/>
            <a:ext cx="554461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/>
              <a:t>FITOMEDICAMENTE cu EXTRACT DE </a:t>
            </a:r>
            <a:r>
              <a:rPr lang="ro-RO" i="1" dirty="0"/>
              <a:t>Ginkgo biloba </a:t>
            </a:r>
            <a:r>
              <a:rPr lang="ro-RO" dirty="0"/>
              <a:t>standardizat în ginkgoflavonoide 24% şi ginkgoterpenoide 6%.  </a:t>
            </a:r>
            <a:endParaRPr lang="ro-RO" b="1" dirty="0"/>
          </a:p>
        </p:txBody>
      </p:sp>
    </p:spTree>
    <p:extLst>
      <p:ext uri="{BB962C8B-B14F-4D97-AF65-F5344CB8AC3E}">
        <p14:creationId xmlns="" xmlns:p14="http://schemas.microsoft.com/office/powerpoint/2010/main" val="170096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laboratoareleremedia.ro/wp-content/uploads/2014/03/ginko-biloba-40-mg-120-cps-562x5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88" y="1341252"/>
            <a:ext cx="2084266" cy="27790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393498"/>
            <a:ext cx="590828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/>
              <a:t>Suplimente cu extract standardizat </a:t>
            </a:r>
            <a:r>
              <a:rPr lang="ro-RO" dirty="0"/>
              <a:t>în ginkgoflavonoide 24% şi ginkgoterpenoide 6%</a:t>
            </a:r>
            <a:endParaRPr lang="en-US" b="1" dirty="0"/>
          </a:p>
        </p:txBody>
      </p:sp>
      <p:pic>
        <p:nvPicPr>
          <p:cNvPr id="6148" name="Picture 4" descr="Imagini pentru ginkgo cea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225" b="8960"/>
          <a:stretch/>
        </p:blipFill>
        <p:spPr bwMode="auto">
          <a:xfrm>
            <a:off x="4878687" y="1167643"/>
            <a:ext cx="1776222" cy="19613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Eurovita Ginkgo Mental capsu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93" r="21116"/>
          <a:stretch/>
        </p:blipFill>
        <p:spPr bwMode="auto">
          <a:xfrm>
            <a:off x="7020272" y="116632"/>
            <a:ext cx="1487898" cy="30338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omenzi.farmaciatei.ro/images/products/comenzi.farmaciatei.ro/ginkgo-biloba-forte-30-capsule-fares-1003153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091" t="5217" r="20257" b="5391"/>
          <a:stretch/>
        </p:blipFill>
        <p:spPr bwMode="auto">
          <a:xfrm>
            <a:off x="6225141" y="2975454"/>
            <a:ext cx="1590261" cy="34058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www.remediu.ro/imagini/produse/ginkoven-farmaclass-40_350x3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84984"/>
            <a:ext cx="1778706" cy="23716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www.remediu.ro/imagini/produse/ginkgo-plus--capsule-cu-extract-de-ginkgo-biloba-quantum-pharm-30_350x3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30320"/>
            <a:ext cx="2500313" cy="3333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3430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ini pentru ginkgo biloba walmark prosp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84" y="188640"/>
            <a:ext cx="2797802" cy="27915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www.ewalmark.ro/media/catalog/product/g/i/ginkoprim-smart-30tb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134" y="360919"/>
            <a:ext cx="2654702" cy="26193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www.ewalmark.ro/media/catalog/product/g/i/ginkoprim-hot-30tb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96650"/>
            <a:ext cx="2379572" cy="23478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www.ewalmark.ro/media/catalog/product/m/e/memoplus-30tbl_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86" y="2999563"/>
            <a:ext cx="3009250" cy="28086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www.ewalmark.ro/media/catalog/product/m/e/memoplus-energizer-30tb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136" y="3031650"/>
            <a:ext cx="2946806" cy="27765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flavot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028" y="3212976"/>
            <a:ext cx="1867916" cy="20287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331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727" y="240697"/>
            <a:ext cx="524136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/>
              <a:t>Suplimente cu extract nestandardizat</a:t>
            </a:r>
            <a:endParaRPr lang="en-US" b="1" dirty="0"/>
          </a:p>
        </p:txBody>
      </p:sp>
      <p:pic>
        <p:nvPicPr>
          <p:cNvPr id="10242" name="Picture 2" descr="Ginkgo biloba cu ginseng, 10 fiole, San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14" y="1100964"/>
            <a:ext cx="2131843" cy="25418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i1.wp.com/blog.e-sanatatea.ro/wp-content/uploads/2011/08/img_5556_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32856"/>
            <a:ext cx="2500313" cy="16573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Ginkgo Biloba &amp; Magneziu 30cp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75" r="15328"/>
          <a:stretch/>
        </p:blipFill>
        <p:spPr bwMode="auto">
          <a:xfrm>
            <a:off x="5721284" y="200504"/>
            <a:ext cx="1455699" cy="27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magine similar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845" t="14163" r="14677" b="12260"/>
          <a:stretch/>
        </p:blipFill>
        <p:spPr bwMode="auto">
          <a:xfrm>
            <a:off x="7308304" y="2104797"/>
            <a:ext cx="1451363" cy="2597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Imagini pentru ginkgo biloba walmark prospec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047" t="4870" r="21572" b="9739"/>
          <a:stretch/>
        </p:blipFill>
        <p:spPr bwMode="auto">
          <a:xfrm>
            <a:off x="5419464" y="3173554"/>
            <a:ext cx="1427773" cy="2935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ifebiom® Luteina+Gink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51" y="3942403"/>
            <a:ext cx="2200275" cy="1704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1706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34840493"/>
              </p:ext>
            </p:extLst>
          </p:nvPr>
        </p:nvGraphicFramePr>
        <p:xfrm>
          <a:off x="323528" y="613882"/>
          <a:ext cx="8496944" cy="608314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4784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574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13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96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3282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Substanță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Mecanism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Dovezi clinice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Dovezi experimentale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17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Amikacină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Neclar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Nu s-au descoperit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Ototoxicitate crescută</a:t>
                      </a:r>
                      <a:endParaRPr lang="ro-RO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551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Valproat,  Fenitoină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Inducție  CYP2C19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Reduce nivelele de acid γ-amino-butiric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Crize de epilepsie</a:t>
                      </a:r>
                      <a:endParaRPr lang="ro-RO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Nu s-au descoperit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551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Clopidogrel, Ticlopidină, </a:t>
                      </a:r>
                      <a:r>
                        <a:rPr lang="ro-RO" sz="1600" dirty="0">
                          <a:solidFill>
                            <a:srgbClr val="FF0000"/>
                          </a:solidFill>
                          <a:effectLst/>
                        </a:rPr>
                        <a:t>Aspirină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Neclar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b="1" dirty="0">
                          <a:solidFill>
                            <a:srgbClr val="FF0000"/>
                          </a:solidFill>
                          <a:effectLst/>
                        </a:rPr>
                        <a:t>Hemoragii minore</a:t>
                      </a:r>
                      <a:endParaRPr lang="ro-RO" sz="16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Crește efectul antiagregant și crește timpul de sângerare (ticlopidină)</a:t>
                      </a:r>
                      <a:endParaRPr lang="ro-RO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41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Midazolam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solidFill>
                            <a:schemeClr val="tx1"/>
                          </a:solidFill>
                          <a:effectLst/>
                        </a:rPr>
                        <a:t>CYP3A4</a:t>
                      </a:r>
                      <a:endParaRPr lang="ro-RO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solidFill>
                            <a:schemeClr val="tx1"/>
                          </a:solidFill>
                          <a:effectLst/>
                        </a:rPr>
                        <a:t>Se reduce, crește sau nu se modifică  metabolismul midazolamului</a:t>
                      </a:r>
                      <a:endParaRPr lang="ro-RO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Crește contactul social între șobolani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995936" y="116632"/>
            <a:ext cx="4824536" cy="36004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INTERACŢIUNI MEDICAMENTOASE</a:t>
            </a:r>
          </a:p>
        </p:txBody>
      </p:sp>
    </p:spTree>
    <p:extLst>
      <p:ext uri="{BB962C8B-B14F-4D97-AF65-F5344CB8AC3E}">
        <p14:creationId xmlns="" xmlns:p14="http://schemas.microsoft.com/office/powerpoint/2010/main" val="421862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31256495"/>
              </p:ext>
            </p:extLst>
          </p:nvPr>
        </p:nvGraphicFramePr>
        <p:xfrm>
          <a:off x="251520" y="260648"/>
          <a:ext cx="8496944" cy="641099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4784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574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13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96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775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Substanță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Mecanism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Dovezi clinice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Dovezi experimentale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325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Diltiazem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Ginkgo inhibă CYP3A4 și P-glicoproteina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Nu s-au descoperit interacțiuni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Ginkgo crește aria de sub curbă si nivelele serice maxime ale diltiazemului administrat oral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734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Nicardipină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Ginkgo are efect inductor pentru CYP3A4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Nu s-au descoperit interacțiuni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Scad efectele hipotensive, aria de sub curbă și nivelele serice maxime ale nicardipinei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101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Nifedipină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solidFill>
                            <a:schemeClr val="tx1"/>
                          </a:solidFill>
                          <a:effectLst/>
                        </a:rPr>
                        <a:t>Inhibă CYP3A4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o-RO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Dureri de cap, bufeuri, amețeli, rată cardiacă crescută. Nu este afectat efectul antihipertensiv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Cresc nivelele serice maxime și aria de sub curbă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550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Efavirenz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solidFill>
                            <a:schemeClr val="tx1"/>
                          </a:solidFill>
                          <a:effectLst/>
                        </a:rPr>
                        <a:t>Inductor al CYP3A4 și al P-glicoproteinei</a:t>
                      </a:r>
                      <a:endParaRPr lang="ro-RO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Se reduc nivelurile de Efavirenz</a:t>
                      </a:r>
                      <a:endParaRPr lang="ro-RO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Nu s-au descoperit date relevante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421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00300" y="260648"/>
            <a:ext cx="2736304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cap="all" dirty="0">
                <a:latin typeface="Times New Roman" pitchFamily="18" charset="0"/>
                <a:cs typeface="Times New Roman" pitchFamily="18" charset="0"/>
              </a:rPr>
              <a:t>Fagopyri herba </a:t>
            </a:r>
            <a:endParaRPr lang="ro-RO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45510" y="1584190"/>
            <a:ext cx="38589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i="1" dirty="0"/>
              <a:t> </a:t>
            </a:r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FAGOPYRUM ESCULENTUM </a:t>
            </a:r>
          </a:p>
        </p:txBody>
      </p:sp>
      <p:sp>
        <p:nvSpPr>
          <p:cNvPr id="371716" name="AutoShape 4" descr="data:image/jpg;base64,/9j/4AAQSkZJRgABAQAAAQABAAD/2wCEAAkGBhMSERUUExQWFBUWGR0aGBgYGR8fIBwcHh8eISAhHyAfHCYkIBwkHB8gHy8iJCctLSwtIh4xNTAqNSYrLCkBCQoKDgwOGg8PGiwkHyQtLywsLCwsLCwsLCwsLCwsLCwsLCwsLCwpLCwsLCwsLCwsLCwsLCwsLCwsLCwsKSwsLP/AABEIALcBFAMBIgACEQEDEQH/xAAbAAADAAMBAQAAAAAAAAAAAAAEBQYAAgMBB//EAD0QAAIBAgQEBQIEBQMEAQUAAAECEQMhAAQSMQUiQVEGE2FxgTKRFEKh8CNSscHRB2LhFTNy8YIWFyQ0Q//EABkBAAMBAQEAAAAAAAAAAAAAAAECAwAEBf/EAC4RAAICAgIBAgQGAgMBAAAAAAABAhEDIRIxQSJRE2GB8DJxkcHR4aGxQlLxBP/aAAwDAQACEQMRAD8A7cO4YHg1HChpi4Bt1PT0j1GDB4aRNTHMaATC6h9Vrjfv2wipZKGAJCg2J98c8zmkRRTDlhfSBufci3XHixkktxBoY8MoTVIC+YdP0rMgEi+1h0v3GCOILVquE8t1KiBT03A+ofEHrjtkOMrRXRQNETp1MBzGAN5/LPpBucHVsu1J0d64L1gtPeDuIhTuPUD7DAcdV+oQbPZanlqBVgrVmIkySVEzuQIFogf4wDUqZdKWp3LO4sB+U39O2D6vCKKUmRnJ5pp7yUtCnoCGkne0YkczmkboTB2Bgfr09cNdeEBjSloZSRU0kG09Rf8AX5w1etTpZYKClV3PNG4EgwTIIiI979MIcjwdqoaIBEWJg32i3x7kd8VHC8qKek6V1kMWY3iDcR8xInbAxLd0ZBGSzVajRFSuEWnd1DNBckCxEGeUbHcHCn8O+brM1NZYhm0rFxEDeLyQPU466TncwFaqPJSWFo5QBqgW7D4HTFHlsvQy6O9F4IA1M2mDAJgQpjrtecPKLya/4jE1wziGXHLVRlanbVqP1T/btECMA8TrM7k6td7GIAXpjSjQqZus7ImtqhDO1gAIN2PSTadyffDyslPJsgQrVqBSKlrAdCJ2IgrfoDtibj6fkCzp4dyyrTYhjqIip/KJJtJ6gdu/tgHxNwZEU1KLIROkKCWM9xvtaffAee4hRTloO4Y/UFMgn/xvjfIlssfNqUlOiIQvDBrXjqQD/Q4ZtSjxr6+xvkFeHMotOu3nqsFTovI1C8HTeT2vM7GcXGVydNFcvTQBydQ0iCfUGQOX1tJtvCaj4gypUVHp6KkGViYmJvAEGATMe+O2c46h8vTUtqliQdo7EWYRpIm9iMdEXjxrsKoTeJfD1BVerSOhUWSskho7SZj39O+EvBM3QJ8t6ameYVDcwOkEix9CMNvE5VaiOCW1AwLQI7QYg9vvibbTVeNP+2VO9+0RPqLemObI0pWkDyP6fCk0ajl3Be1PT7TzSYAJ6kbTG2OfHOC0fwySvMH0M8ggkrPKfQgjb7746LmgqaS9aRKMrP0MelhIAInpjjmeNVPJ8okaIgmOkg/F7fJxnkgtAF+U4TWKs6U38sB31EQJm8d7/oDgjg2VNZlBEgamYDsoFtxEk98cv/qao1HyE5EFib3F/XtaO0YpPDXh2nU57sFiCKkGdyYXa4AvaJ33wixRnNJfU1G3DeF0Kw82plzSXXaT0BIJIGyA7z/THTj1WKTrSp0UVf4Z109IggyEMR0i3xgil+KqOxqr5FJlIVSwIhdttpvYHYN0Awm4znFrFlbUOpWQRPQiO3frjplOMF7f4GJcuVRQIJvc+5j4xxalV8znYqwHS2me3r1xTcN8ItXOo6qdHQSpMam+OgvM9gYwdV8MUWpOxdmqaBp5wSWAMyINi3rjnhhk43QtCDhHEXp0QpfSwMFrXg2Pe21774HzNNquYhyCiqoYxOkHr++2GvB8vRpCoM0oZpUaSPpIkkzI6gbG8+8BcOrKqinYlzDE/T6Eex6zjVrv6f0YLzfhyn5Pm5eurhZmRv7Edem0GemBOG8Fq1iRq0AGeYn9NzjtxDIPTphlfVSJ/K1ukEib9uu2AmzDabXMWnGyVGSbRjwJURyGNgSCN7+nz1wfk889BtSmD26H3HWN/eMTVIVfMGptz3/pGG3mTsZYAT9h/friWTvlHsAzyXFWp1HqAKGqAAnTtEREEdrjrJwD4mzlOrDohRiW1mAoaTKmxPNe5n0xpQJYgWE98e5ldPVWJ6Az9/TGjky1XaNYl/6kFgHX9K7EWlQeqnHuO9Sm5MldwLACBYel74zF4t0tGYbUpPI5bSJg9uuE2d4XU0akhiJ26QR1298OqSSJgfGCMrVVQEZS1OSSgIEz6x33wqpSMa8J8KaadOqHV2G9HqRq+nVP8v8AfthtnKYzCnzaoospGjl1ENMzME2beCJvtOBeJ5ikxApLoA6iAT6QOk3uTgLOvUVdIMFbaSv9eoOHbSloNguYyr1awY1dQltySIJ3ETb/AIwyr+DChRUhmZJJe0m0kWEXIgGdiZxzy/CKiBGemQrQVIIZAPq5o7hgItg2m6mtTWq9TTqA5Z1O3RZuRJt+5ElOpcJLb/0aicWrURzTYMgXfUb/AL+cFPW5bMLgT0HyfjbFJxvJZYiooUU6k8kTsQDO462g/YTiVNEFfLqRUAJ6WN7WgbfucPOKjID0HcM8l1JZns2g6YiI79zJsBtHfHPzSjqiToEQJ6eo/wAY41EpsBpbSF7GAPid/wBcDU8oahCox1SNJkydrdzO2Fdu7MVvEswM0KVBaTUBTWXeT9Kgwq80ssgRJMEdIxOcTyMNUpkgmTzX379/viuyHCKTLNQutXlI7aTNx0M33No6Thd444JRWkrUq+hgLgEszjvYdDIn0674twlOKcuwtEtX4SRBUktM3gAe+HOXqKrTUHmSD1IJPe0/rhRk6oQHmUXncTJ73xh4iNRvIj1n39sS6QEWmRqZGogFSiwIIEyb9WNjcCOsmD74G4tlqRzS0kfy6bGCzGFXrAnebf56YG4RwxM5RNSnVXWPqpsIC3MSd7wbxH2ODspn8mqaHpipUVo0mAYBJMG5JEiT05emG7pSS/MYeZTgVDKF6jkvYQ1QKY+onSAIkgbdYHe81xvL0R/Ep1g7s0sFEAW3F7XG3t87eJvFqvSWkKARQQFYxIIj6Qu20b7YmKmdDCItv16f84pkcWuMaoDZ0qvDW5pN56k74716bkc6vHTlIUbx2HQ/Y4d8J8L06yIaddWeA5GkiBcdJkBgVP37Tzz3iesnmUSEN2DTYhrjpY97jtiSx1+IH5iEwoI9f7Ys+C+KaCUUUDy3Fiij67MJLQdybzeY6HERmhIEX9vj741y9QK6nYx/eYxPHeOTaMnRYcT4u/mMVqBQ3Y+kSPe53thTmaFXSKzLyMQAYHxA32643NekaJWrTJY/SwmNv89PU4KzPGhUoeUygX1F9hvaAIvED797NyUl6vzX8BbOfC+OVE5FYFGgQ3SJjT2vf3jHPK8SehN1durRf5O4JuZ7nAGZRAFKVA02I0kEf8Y0ZgACWENFoMj12gj5nAlKSoVNhHFK7VaZLQ9QyJAIMR16X7jtgbh3lrpNVHIEREgA262mwI3+MHcPoByQHWR03J22Ha469R3wwo8EptK6gdKhqjXMT0Cjc7dSNr4bGnK5NDbJ+jVsqBgRqAUarLPUkmPc4raXhXTS/jaZMaCtQhTM2+mxNrkHfCjP8KWhRp6WptTMlGC3kxPedQgzaYGAVzoI0tUcgfSomAdrfuMJOSg2pRs3Qwq8OyyLomo9cyBoBYA7qwsNQI5bE7kxIsBw/hi1menzCqASCTpAOw9eu3p6458Lzi066PNlMm0mDvaRc7ffDevxL8TVD5RFR1+uqwAJ2gGCb2Fxe1+2KYeN39KCet4aLtFSouXC6dJDBhU+SwvymbTcEjBKcOy9J6iV6bBABoLNAc9dGmLA9+42wkqcabMDy6tUrpclHALfN4MRMW+dsZx/jtaoqpl6JK0xqqMRqsZsC3tcySd7gYt6fCVmtDI5mm8GlSVFAiHVCfe6uYjucZj2hnMkiqJJMXkGZ+CBj3C2/dGAeO5/LoEWkjSb3kcvSdR6+3TtGJzilZ6oGlhSHW5k/b/jHfjHBQjKKdXzQf8AuMwNjHe8g7RMiMDUVQFTUpl0GkxqjmUEC46T/n0Ok9ijngXhuuyaqLhwoksxABO8CZ5j+nWBilTxUwZBUQGohIdgYJ3DCI+YncDabKcstWmHqU2ejTZdYQSJAXpNpIO4J69d1mVzQqMo1f8AcYjUR63JI2HX74lLnjS49/7DdDHi/iCtVqFElEUqdIgTO/wJsJ6HbD3hWfpimSqnXHMWubHZf0tubXwuz2Zo5fL6KaCpUYaWaLAGTIPUgwB7ehxO8L8R5nLqwFPWX1CSwsJBBub/AEgwe/oZbj61J9+Q2OvEFDmDIHQkCU/WSSZm4kYQPmFRSzGw36+p2nA+YzdWpE6riTJ3PUH9xjlTrq0pdpINgLkqWEe4t7xgSabtCtWPvC2QymZrNKEuws4MbDaDE/8AB9sPfEWZo0cu1IUlWprADKqggglgZ+oNAgr62tbERwXxQMvXBAZNOoG1xPoPURh5mMz577ByDJEQJIj07zgym40qr+A3o3pjUTqZgFJIg9rxuIG/frbfAmbrJS1LTPmK/wCaoIZbRA9fbfDH8MFDlzbUTA7TP3Nv0xplfCdXOnWERKQIAk3MnmIgSxAiRt7nEcDfSNslOJqNAIA1SARb9TgzK5Q1CEWJjqYEAXk9BiszXhSotMuiLURbWU6jEzysNUCJntBHWFHBePpRdi9LzVMcthBEwbqe+2x67COjilpg6OXBuBVhmk0VXooF01GUmYF4sbjVCyYA3nFHW4blsu81FNZiCQdOkqWJBME9gO99iMFv41SpRYhDII5Gg80WJiBAO53iMJXro0VNI1XN5JLfPwB2AGFyyjBKtjAXHyu2kqpuuon4mLR/Qziw4b4YylXLiiKepWGo1GEnm5W0sIKkGN7ehg4g83xDzVALFhcTPoD2/wB2G/AvHH4ZFoinzBiZJnWS2r4GmEiP62bE4pu+gJofZH/T05darJUYvp/g6SKZBi5ZjqHWPafTExxrw7nKYNWt1I1NqBIJsJvMyPiRirzHjstTU005mHcAKLwRP1Su5tF8TPG+NUswHp5iozoFlPLNlqQYssEAEQJF5PTd5PG9R/o2hJzAD6Z7x+xjFeNgCe5En9nA/CuJrUqUg6kUixWoTMqBF5iNpN+2HHiCjk1RqmWzPMYKUyZWLSLyde5gkX/VVB+Ra8hfDeG180WVNBChSQzxdo9yewO2N63hnNJUCGnOpS31DTYD9bgAdfgx5w7xeKWXFPLrpraUarWcqqiVBmetiQBH32wbT49UqUl0VEJ3NWmApJBEehHfb9cTaxqKvsfQmq8FzArNlxT1VBvpOoQYE+gv12wx8QeEDSpmolZWCLz6uUyIHLEzPYn0vhVkqb0q1SozuajMxLBiJJ3kf5m9+mHfC84rLUSuC6NBhriQSbDfUdtU2jtgr4flCqjzgtfLHLiaS1KoJ1SCYkArIJgyOo2jph3kMjUpZYfh0pPqF6bDmAmOs6lMA7X39cJuE8GoVAy+YtMgWH52AG5JYWuLHe/bDjLVFy9OpTBaoytpQlmYjULaQJhjeRO42tjY/wDs+vH37joFr+HQVIrBaFGOSoGCkbhdQ66b6RYXJMzGFOZ41l2y6UpDNTfRTYoQWUMsNAuuq8zYx0nDtOL5rMlqSRRKCNDIRvadiIBEx9trSy8IfWw0yyGYAPTt/t9cPkmuOkAfcAyOTzKlUnzRqMiSsdJm2OvCuDUkB10iGpVHDAaVUiOXmMCbi4Itf1xOZfwxncvTasimkYmCwDaIIYwdoF5sQLjAOS8ROwei4B1CAQYDwJuvp6YR+hL0msacc8SrXqIqACmgICLEyyiPSxkSCZBE3wMmWeo4FMRI0m4m5Bt06Df1xvwfwPUq0jV83yaZsCF1EmYsBHW289gbYL4n4fOVpGor1aqmNbMIUNAEKhJbe5leqn204SfrAk2N+HcBzFBNIoLVk6ixKGZ/8hI7RjMB8H8WUhTjOMEqzs1NiSpAIJk9e1hEYzF0lXf+V/A2iPzCvWNMBiupgN7COp26EfbFD4ZyZoBnr3OlvKJUnUC31LPoOpm+J3IkjsIIMnsQQfn6cPKPFwwjWSqDqTAHYT6DEeXGN+widBGa8Q1a2VamEFNqmoOxvyk7LH02gR6YTUaTU9CydRtC9SWP+YwTmsytaFZIAmIj9ZgfMYZcL4MMw3lhWUIDAEQFEXab77BZJtiTlKbSuw9i5nY1RRCksxAA99v0OMzWWrUCFqoQWErtNzFxc73xZcbyeXooBZaqHkbWRUFiJ5bnpbaOmCajomSStm9DsArcqgwZ5dIm5uJAj83THRHElq90Gj5fRqVBU0nmYgbkDm3noMdsu9OlUWrVo+d3VWIGqCAZHubd4xgz9MKHdgJUH1Nu1zgjgWYbNOy0KLOV3aQIHe+07bzhEn2kIGcRytGq+tKK0J3Vbz6m8A9wLYM8O5KiKld67HQiUyAkgks0dD6G3Yz0wLxDVRgVKZXa52uJ3iJjpjTJ8ZUPTYKroCdS6tyBPY26m2JuU1K5BRYcCzuus3mUaa0iAyBgNS/UAANNwWEjqQymemG2e4gKdLTR0otPa+6iRAEWBvf++JHxHmvxNOoiNoWoJVkgGd4JHQmJH9MAeDM3VSgcsyutQlmJa+tYmx/2xtvtGLRzR4tJ/fyHsqOLcXzC0tPKlV7BpOoKSbi8yCCL2x834hl2p1HHmNUINnAszG+218U/F84yMSbssA6pHraQJtft95wryPETSfXBO+kkxBOxmDsLd77jC/EctMV/MFoeZl2HnU3RW3LKRfcbjt0H9sNUp02IdV8xkJhV2mwJPS2/cCTjXi/i96tB6VVEeRA35ZJOobmRIvbYYTrVKmUcoS7Aw0WYLIPpbE5RjyVAGuRqp5q/iA7rN4gdoHt7dOxx14rwwVM3ryWXL0UQF4kANDbFtrBSF3J98U/A8hljmCVdK/LDam1aTNiFiIIBFwIifTHXw9lq1HMGj+IY0IDUw4BJJnUFcgAX5iFBPbY46MeL00/I1EdXzToNTJpSYWBIi4At1IvG+G3DM3kVpCk1IHURr1pHW/MDYC9+2/bFlxLK5fyTS1ACoIWNN2izA7aja/33xKV/BTJTLeZzEqQNEWJ5upMDcGBIB9MIsTxu4mqjUmg9GotDJqtJSZZVUGD2GkGYAJvaMJM3kMutBHApMzRyKosIMEmBeRH98Acc4lUyprUddp0FVNnLRv1HaImAe+F/BuIBXqCswGmCrNAXrIvaf+e2DJtq32KzONcHlSVBHIFGwEAD9bARtik8D8GqPlZeqoWm2gACWI3O9gACIn1wFXz6MSCy+oO1/jC80K1JlemSo1XhrFYi5nY+uIRlceMkZdjLxBl6S/8AZzT1CWuAACBvZh6yDt1ww8P+GMzWKMZTL6dUSA1TlG09JiSSOvXCrMZDLrc1As7S67G4scZmHzDhVWvKKIUBj6C8XIESJNotGDGcW7ktGGPibw9QFWk1Iim/KXWdQ0ruw678nr2tJD4VxuhTOmmKggxvcxc3vBt94tjOF8VpU6RorTDliJqAHVM8pJNgFv7gx0wa7K6ggAsGWDF9xO4n6ZwuaS7QfJWeGAmYqNU8kMugJqLE9wQAd5+n0A9TiizWfWlT80LLEBQFKktqIgA+hPeBftj56/iOMrRpU6BVlUaj5kAEGSVg6jJ1HcG5HXAVPOFAWVStzCqYEi8iBAJmNugx1/Fjjj3Y1lpxfjNTL0y9WTUcHSEXUBGygxOqOYkgAzbHyxOICtmTWqZcDWVsGgI0AEqABMmSRHXc7lvV8Q1syyLoqFy4pgcnKxJ3+kR3J6He04N/+39VFNbMZimmlp0KCwkmw1R3sY2tczhZSlkTroXbBuDeL1oMTRVqlwDRIPMRtpIDcwmbbx7Yt/EHif8ADUwQEFS2pP5ZuT0MyIm0j9Pm/h3N1MnmTKh0SZKX1iIGn3JHbr2w/wArnqVWvVr5igaisBopFZA0wBMmNpN7A+2Mp8Y8bCmAjj1GtzVKK1jcBjpFpJiAh6kn5xmEWcyKeY5pFhTZiyiIsTawMCBaPTGYi5SXTFtgacQs4WPp3O1mXGlXihpRU0ggNpYdSCJBHrEH74Bo0WZXA30tHoYXb0MHFBlPB+YzVGpURVKagu4BlSenYIwEki8YqoJujFPwDxQ2Y/8A1adKmx2WFXdfzNuFsTMH5jD3yuJBWkUQz3LUiQQFuF9TBiRKkD1xEeFvCFcVFCJVpuKbczfwxpJOzHrJG3phymffLsKaVaj1Us6llem6yWAYyNixEjvuIwb4p3dDAVDMa6hUqWO5be/WTe/vvftjlncvTfcqCPUfv746+Ks41WGCAFg9x0ABie52AttOJapqhB1uCQPX/F/nHPFep0xWMV4J5rHT5a6RdiYmxIGxOwJ+Mc6uVbKtNGsFcjm0MVIE9Y6HeQenscecPSrUYJTR6jH+USfWw/8AWH9L/T56Q8z8NUYvdhZmHUygb+xOLrlWkBIa+Cc4OIZZzmH896baWpsggfVpPMNJdgWEzEbwROFeY8FKn0lU8xmKKFcBQy6evNPNJEWj4HKtlHov/CLZeopvplPcGPTadjBx5k8jWqFmzNTWSI5bArIItAAsALdMaeRSjVDWKuBZU03qAEGRaJIJ2BA629JOLjLcap/hGYUSKtE+W0qZDGRMiSCDv9uowDQqrSH8NQp6H17+vzgt/EsUWpslNdW5HLNgCeXTzWmRB+wxOEopuTMiErDMHNKyCpVJqEOAC3ISIJA2ADG/oMHZTOJXpyOliJBg9ZxQeEqaZWtWrVf+1U0kKUlp0xeY0zt8XicNPGOWbNZJmytNUUmWCgBzpaJXSLbAGT9PS+KRipxW9/f8hoXIUGQVKoVh/ECwZYMZ0tBiwM/ocSlfKEkwpqMGDABtpDgkxPqIPpgLJUKiR/EJWBI69Jhrn/nB9XOmn5jUqYDWJO880bWiJNsRm7aoUb8CyhSoXaKbRIYwTO2mL9Cf1xUcQzGWNPQNVSPpPMDPfcRbsJE/OIHgnE6uYq+W3KIBZrKIgE3PWJtg5i9OtoFQMmqxkEMJ/wARhubgmG6Dc5mq9OirswmOaNhsARPVgFJ9cLMpn61VtW5ES0wI9u+PeJeIS9MaykO/lmIiYBEzMY0yWXYg+WGYWJ0iQJsCYG0m3cxiUYvbfYGz2llSzg1mpgSJmQT7MZEna+PoWSGSYOho0UpqsHUiywup7k2Juf5sfKBweq1em1VmfQQSNO0RPLFu+K7hdZ80W8qkxVV1F2Fh9UREkklSAO8YqpSg1w2GLAh4DzOYZ3pU+RZ0sxC6hJ0he5j4G044+F+EVShaqSqqGGgCdcfppI/PtcXjFxnuI1MplKY5jVGpQFUnSzCSHOylZkd+1pxBZfjNSlVNVOVjJIAEcxk26X+2KVGKSYXSBvFfh+nrUoQBAG86QtgLHaIud7+mONfwzWWnTJSqqEAAwygm59uuPpfC+O5XOsiVkQ1QobmFhIJhdU20xOo7kWOOXG8y9fM/hEQU1WILbQBI0wbrpgRFiD3OG4rjaf5AaRB5bKeRzMwiIiNyf+fvhllsyoMlpMfSBt74ZeLPB3lp5qvIWdKHc6h07vN4gQO+I7gWcq+VU1KyheVSw9RaY3URb1X558mNrYK2VNSsLm0D07YV5quyQFO8m8GB0+bHA9fMEVW1XXWdulzuOvvgXNZ5vMVaaFjpDE9AD19d8IlyqzFPkR5IFRb1GW5gW1LFuxAJE44ZmvUqGajWAAgWFvTacKMnxRlVqtcVBCgyeoLHYHpPU+uOdLxYKjaURhZiSxBMBSbDobYK5bozDs5Ok6IXudiY9e+PaFYEBZuAAZ6z/f8Ad8TWUzv8WCCVXUXYmfpUsT7WIwzzWZSnS1VA6aiLtTcSebaVE3B9sNKMrBQ426YzCRaynZxa2/8AzjMCmAbZvwcuUGp64YEclMqdT7yNVtNovB+Jxf8AhjPU3pRTpCjTXTKRHORc2uYjfcxiU41w2j+ILILlRfVq3AO/YYY5fxIlHLlWSDsNPLPKBJMyWJmewx1QyJTKRdM68Z8VOWdaT22k7idyLwPQm9sTL57mOtgWa7Em59zjlTyylWqIOQ9egIMn7XwtyWSV8yi0oOow8CwBi8jsOgHbHM3LI9gbsc1M2ir9Q6kAG5gSf0wlzXFkqiQAoG5Juff9/OH/AB/h2VXy6eXAJH1vqJnUO/UyfQAW9pqpwVVUnVJiBMXO/wDafjGpKVN7FKjwT4wNKmaCqrc7MAxaTa4EdLTHWMW2W8VU6lULqNNQZBb847dSD1+MQnhzxZSp00TyKKtT5WqtUVDoktaebVJM9JO9oA/BOO/ieJilUWnp2XQ0iQGg26kGCBsAB3J6k2q4sqnrTDPGXiHKrmmZX1g/VCnSrAARPXbePTCrLeI/NdlSZ0BgYABmALT3IwTx2rRq5s05p0qCEhqtlGoCGF9+YTBNxMG4GC8h/p1VDMyuFhAqFlK6jqDGLmFAAg3nphJ4rbaJ1sW5bMOWGppJtt3+3fBeS4ay1TVqNqbTCr0QECY/3bgwPnBlTw3Wp+Y+qkChLKD+aCNiwCjffuIGFHHfF6ZdTbXUkhUggQGIkntb5/pLhO6rsI0GYJljJBkw3pj05pkLHWRqUhjMDSdwfTDTgHFadPKkZyrRVnJICmRDAAFCCdYIZPpvPebSCZ+rmKi5QZdCEqczM1qgUlgp5RCm0mTAxlhdrfuaqCvxVBQrKs6pkxIWOkybxuNxgaqinUymVb9Li33w88aVjSyQpUKac7hm6QQASd51TbsBt1xMUdaUi6o7KdmYEIWESAYvAM/GDlh7ArY0qZDy6aOWBNQSALwOU39b7dPXGn5lPv198K6dY1FP8QFiDZdlPT9e+Po/hfhORKLWFJ3CLDPUmA+kahBIU99rTbfCLD8R0tf+BR86y/hQtllplxpNU1ASNxGn7zi9ocf8qloo0qdKwGpFAHwAB8YziNWixiPLpoClNUM8qkAGNP0x0E7g98T9PhypVeqHY6hBBNgZFxO223/rGllcbin7mehjWzLOSzkljuTgvJca/D6TcJrBYLu29j0IuTtvhNUrkjkE2kmNh++pxV+H8nRzmW8rQFZI8ypHMGvBWTsQII99rYGKEpPknsERbxfxK2aQ02poKbQY66hfVIi5v02wmHDUYwFknfG1LLJTd6ZYAhiTebixIk7QMO+G+KRlkjylIkkvOloPrB9PsO2Am5zfJme+ycpZOoKzaaWosIUiwACiRtEwIvtOO+dHl0w9UEBvzMCJO0CfW2KrO8LFdUzFOqlEvcBTAtP1EG7d7RIx2o8Wo1qX4c6l1U2VmJC3gSQTI1E33iZxZY103Xt8xuJ8+FZZ+mOxPXGuezNVqZQtC610WEXuYN5mY9Me8a8NUspK5euasgGCRKwbXUkQfebXAx34bw3z2p0jJkhwATvJMWiwgEgmOl8JK0+Ni1TJrPsWqVJZoLNabbn9MNctkqiMlTZPLReZSAQFE8224/TBuc8JHL1iW1QGYrqb6gTMkdI7f1wZmcx5imX1EDvOM2l6WDaNOOM+YyToP+7TWwP5grIbRGySIvt3OJ+jQanQNUJphGDpEEPYCJ3VgZHb1w4poQt4EG09fpsPv+hwanEGflfmsFv22+wGE5+lr7fgNifwVwjW7VaoiibGVkQGDFSBeIOknpPXbG/HPFK51gSpWmSwRSbrpCkkwTJJYyR0i2GGYza5egr6R5ZYQFI/NcmPSRIG0jHuQ4GlVwKaAGW3sAZE7TAkdom2K837dsPihumc4ZlyaehHg3by9ck7nUFE9sZiR4jn6dCo1J0OpLGII2nfVe2Mw/xJ+xuTGo4gg6hR2a1+18TtWnVzebmmxCfQDvIHYepJM9BjbjGZ8x4jSAZtuSf7R/XDzw3x+hQojyqR8y81GvzaSsrfuYg2ieuExqldgXZwqcPWg3luZIszb773gfzbi2PeGcK8ss5YMzwCQP5Z7n1/TH0HheXTTClHci9Q7tubbhUmFAFo6ThDQ4zw9CKdRWLOsaiGYTAJi1hJgHR03vhvhV57HcaENfNqrKkNqJB5egnr6YRZ4GqQAzApMBiLg26ACYn9cOuKLS8xvJDCnqkTb/kgevpgZ+Gy5YWMmJ23n9cRupaJihPClfNktSpkhILmQDzTZQYBIEWkbjFXl+A0aPMNFKoOS5BqagosYMk3FwY9Rj3w9wvNs7fhzp2VzqAhTO95vESOvUTg/NeDDSYVqjqG1LCTqJgidhExeZxabcoKk+voMiWyPCeJ5moiIlPSwklgAmkkib/UBpP0ybHDOhwqrQbyq1Sp5tNFS7nSEgQEiJQREnqGF98N04hmqdKnSSoEWnI1ooBALaupN5t2gnCfM0HNRqprNUZt1I1SbkBYYabkwAYvg8oONIzozifCxWU6m5j+fqPnDAeH8mumtVAzTimEVagEcv5ioPWdRBm5PxscmVQa2AqX1oL6duu03uDcfeOOYrLTWXaB/XE+bg6QFo0Kmq6LcyyhRBbTFpAubAD1gC+H/iDgtLLoHpmWjmSZMbSNjpkduo7YQ8E8ULTfzNB1OkKYHJJI3kc1o264KzGfFSam+uTYd/7RYemJ8lGO9sPSCafGqK0gFQMxAL61lSwBIABOwaBIHTY4WcR40DSCMoCAABV/M1yfQSxMCwAPpbsnitMhlmIpa6jGxJtqvpiBIAEkmRfbE54e4fVzD6EI16dcu0LAI/rIsO+Kvk4qn+hrvoZcY8IAZfzLUw8RpILX5v8A3eb47eHcv5FAU2ZzLaj77dT0UbxfAGbNalJrDTSQhdUlllgGgNtsQYHe9xjenxVXC6TrltLMpBidiT+/1wGmk0AP4pnXp6fLp+aTIt8X3sDAm/3xyYKxBc6D2PQ/Fp9cckzLO5SiGcnTEqZMlwbemkff1wuzmfrnUq0mGgEuxU9N5jbcYmoX4Mz6DR4xQWm4pA09cggKSDaBPNaR03BJ+VRo5nLAONVOZBIYfyyJHW9vQztiXyvEKlJP4gcKCAh0wfaSRJHbBNTNtVdXcs38NipJ7hiQekh9WGlKXF8vHVBsCKq7KyMW2JYdT+7Yctw+s410qRaiLNAsSTfpE3G3p0wko5UFli1xsSOvpGKrNeOKqZdEpUhTAVVLCZ9NI6AjftJ9DjRirpsCryds2lfL5ULUTy6RYza41RIYjYExv6YEyqaiEQqrMQOY27C5mJ2nA3GvFL51kGhkQDVEyJki5sfT/wB448DzpWpIUkEljqUgA/8AkIjfbBnGDl3pB1ZfnLZegq063lF6ZBLsoEknoYvE9e1x2FNNKFIVMv5ZdySzCxNNahsBYxBiQZ7E4S8R4pVrgCoZUGdIAAn4v9zjilFBDCxBnc9L4eWeK6QVLZp4jR6rtUqIyq5i4IEgXiwHrHvgbgvBjVqaKSrqAN9oA3kx3xSce8SJXydRXpwwUsoG2oSZBNwALfPbEzwfxJVy9HQoXS4Ji+q46kEbbxjVHld6FdWd+OcBrUQNaiCTDKZB/wAfIwryzETciJP2GHWX8bP5ZVlB5QqzcWidQ/MCPsftgXhXDPNYKG+oEW3+O/tiU4p/g8m86EXEOKeTTJ8vUq2N4EG1xB6/piv8NZ/LjWSwUi5SFi/ORLGJY7dD3Jwi49w85clGUsjTpESWXY2+YJMfGEjcFFSpWOptBRNS7QEAXfr0t6nvikYqNX2jdHbxpmFrZt3WhRuFkszliYF2hgJiB9sZjmvDmGzavUm+PMUWZg5GnG1WnXEA/SH+x0n9IMenrhblarNyuVA/IBM/42GGnDa+gsK9JXqq+rzHYgEOoIWPpYSII99rYF4ROYrVDUUEzLBRCqTeO0X2GAkkn8gj3I5BxTGuqzAKfzEgIALeo5elhHWIwTT6DoLYDrtUpwFTWkAMEaCBO4BtAJFvUnBmXymYc6aFIVH9WAAuBe8n2F7YhTkzdmzKqkkn5P8Abv7Y462d2H0hOh9eu8k/2xvW8AZwuXqMtTYAU6gG8RAYD+bYxtN7STnfCdakyM9RSun6kIs0AaXHUzcR3PYYo8Tibixxk/FYy4C0qaqIEsbkkGZ2BIvsbj5wp45xl6wBUib6mCxqj+bvFoHSfU4TnMqZ/iSoknliw3/d8MODZf8AE1RRQwFhqjmLgbhQSJN1+OmA5Sk6Cm2cc/m6jO6loUMQBt1/XBfD1NMhhIYCxmCD3GF3ialoq/wqrFSoJMAQzXYBhuLjsRcHacEeB/CmZfOkVPMWiF1VNepZJHLpLDed4MwDfbGhBvSezdsr+BcEo16RNWseSF06gsXMamYXLRP+bY653/TygcrV/E1CZVhrnSFW5kbgn3F42wF4v8O0kX+CNDD6iWPXtqF2ta8i84m6NLM1qK5ZqrlKYMku3NJJ0teWE39PUYrcMX4lteRutFVk/CGRo0Fq5qr5jImsPqKyu5OgHmaevc7Y+fUuNlVqVAGNNSQqMRqCyIkgQTpw2zfDEGlWckICqoB9IJuBJOkEmY/THnFeEUvIpinLOxYsogBZBENa4g79/bE5TjNaVAlsnOL8YFbywFKrGu5vMlRt2gn5x04fxGpSGqlU8s6QZvG/UDpbHCvkTOnSAVVQV7HSD/Una2Gvh/wwcyxphlXkIJaYuYAsCZlgMFrpIRdjv8Ymep/x8wFphR01KSrAQFBEnc3BMd8K3TL5TQi3JIQNchjIH2mDJ9DgFMg+SpU9YVqdQyrB7t66N1EdDHrc40zHEGeoi+WbPPf6WgkmLAC/2xnauPaC7D6vE8xTZ2y7BISUgDUTCMQRtBXUIxY8G8XB6dP8YlRHVoY6YQ9jpiWTr8TiY4fkSWLnYWA78sH+pGGuZQ+WzFCwWAYE72Av64nDM1pINnXj/il6pq0k8s0GadRUkwQskFgIMg9J9cKKA0qVjed+k47MKSn+NRfSJgCR79ri3ffbAmZzKVNQpoUTQbE7RG3pvgZuUlt/QDs3ydLVDnvy2t2x7xVwtJ2Owvvv+xhj4A8Hpma1SrV16aekqJhS3UGN4HT1xTcWqeVw96eUTW1RmSBzxJGssWmyrMTaI9MPHBb5NhUbVkVwPKfiKArUdLXjyz9WxO3YGfsTthrW4bmKQbXTVggkGm24iZCm4HqYwj4Fw16NE0jVIDNIUMRDReL9b4c8baslPQxOgxZCLGDaCdRUfIxlwbdJg0BPxmmCQ2oEGNv8YwcUptKBxqINhv8A06YEzGQqMjVFUlSWAKidvTpuN7YHy3AgrA6gxChX+xnvvb9d8RnFKNsyQXlcgKaaQzFTIKs077x2n0xrVyMDlt74JylPlEyAdgTJA6SepiME2+MZPfYrFCZMz1ABAYxt3Pr3tiz4U/DslNQZpqrxH03EndFjeAZuYB+87mEDaVJEsyqs9yYH9cE8T4Q2SHNSmfzTuRb47xi0ZyS5KNjIE8aceXOVqYoqyqAFveSxkGxPQg+/fDof6estJitUPUABgAgEGZkncmLdLYQHKVXK1NKIRBW4BkXE/wDvA2c4jXyxZqbO1d/qYkAGQGMT11WsO/Q4fHJT/Ebvs1zFEoxVpDCxHb9cZgWvnjUIZ9Ycjm0gQWNyem5vtjMBxXuCkDf9Tp1KpbSV5QpBEkwZB9hf9cNqemmtgFm8RuY7Dc4Vcbzb18wtVmDeWunYDqSQY9ST8448QzLqTpgubS14HfsJN4/TAcU36QlXQyXKtSofLRjY7mIJ6bH0E+uHfCWorW0UcxZ0EoQDqbUANJEHUASYA/MNox8rfjdUvo0fUCoeDGqOW20FoF8EZfhtWpR5ywfU0N1AJB6xsRii9Dt0GLrZc8N45mPxtTKHW7a2CmS50/yuSP8AtrciRAP3wu49lM01dV5pLnSKmxNgWUzEEr9UwYGB/DtGplq4qim7OgabEkcsEkA2gd8PB4kfzRU1eZYzJtBBGn0gHb2xOck3bv8AY132IKnhWvUNRlRiCjAKuzWJYKQYa4N56QJnBHhwy1UAfQ5UkdIsQbdoJ+MPs74jbQqUw1NRAcrCnpZI+kT239N8bZCrTNHkAsJb/wAjuT7m84z4NUn4YdeBRnNYYSFiQRq3kem2KXgmezZo+YS1VQXjmvZY26gG4AEkziYz3E6RzFGk41jUGdQYkDYE9NTCPuOuKnPeMMqlNaR1AsdNFFgsI2IA+gAwJLGwn1xWMIrSdGQm49lMwW11FIsG0gGEBsNQ2VibxvhBma7fSoMFWmJudJt6Y+s8Bp1GoBmamGIDDTfTYBpMxuLSJAkXmMfNc7SKVXRvrUsGG0GJ6W+2J5YcY8vcD7FWQoOj6m2iI7HDarmQiyzACY+TsB6nAyMb4V8TJdkVyI1ggD0K3P7tOIJ8nsV7Y0PAKlY1K5pwqLqEzrgBZ5QPphgwJtBN7WOz3B/w5y70KrA1EViykgBpB3IAjax2iT0xxP8AqJWzVNQtIKEs4lipFrKtgF2mST0FiZpMzxpczlQgQLsWiDexbmHdhP29cdGRxgh6Rjf6fUq6JUzdUmqZYAbGCTNiCbQZmI6YjeJIqVmqU2IQwGXfmUnTBi4IYi9+X1wdmPFfm1vwweVMtoUAKIEAA7kBRAk7Set/awpghn0yNiYke39MTyZEqSQGzlRTS0g3/fwcEVc7qQgqt9N+aeW07xJ629onA3mKBJsO+MpVQSQDcbj99Mc9tdC2L+I1XJJ1FjEgG87d+tsZQqRqLW/hsYPYDFflfBDVVWq76EZbAC8n6TJMad7bm3fEP+GrGrVDp/DVHUQwOqQRIIvcf2xbg+NsNe5R+DHq1nNBKrrRcaqugj6RFwYMHpIvfFnQ8LeUj/h80y0wpBDMpE+pAsBH/MDCTh/jIHLCnQyxXkCKxCBQIEkAASJE+8TN8LxmKumqHYnzJkg7gmWB9JuO2LSyQhrv9hlSVAlWs1SpPNUdj23JtaN/jFDwvwdAmsrNqEKqq3KT1Y2Ajt3+2JzK1gGDU3utwVIMEYCzPizMU8yuti7n88sogiICgwW0gSev64lipN2rYqS8n0WpxLJ0F8vUKekGFMbgTDL9RJMXiGxA5jNF6xrGxMyF2IIAjfpGCeGinmK85mvpJ/OzDobLLbdhPpj3jGXoU2ApVhVBBJ2MQSDJFtwRHSPUYfI3khdaC2xfn+P08uUQ3LCVvAA6SYMSZ+2FuY47W80imukWlWgiSJkEQRvsbdsC+IM/TXMBRz1GCrEbWECfa/zhXwvipeqE0wObr2nAx4qhyS8A2N2rVHdmqEsIgAC0AjbpOPpaeKqddFGh9aKADpmw0gnftY7n3GPm9DiNakeSCsGxJifb/GKnJZ8VEDr1G3UHthlNwMnQr43xSt5hFKUUOwghQYWB2tJn1wvbj9QKFqqpWPqiQfU3sfbDzNeQgh19on9zhRVySOCv1KdpH2+cJCSfgDNaHEaziaVU6fhv1a+Mxyp8KCqqgkaR09yf6nGYzrwaxiMjR5QimAom5JJ7sep2EgD2wAuXLN0BsT1g+mODVACzAkSAJmN9x+kRjrk84ismojU4Om/Y9OnoO+D6rsIxqZdTuATjtleIeXVpuya1R1Ljss3gA3gX+OuMkYZ8D8OHMFm1hEUgE7naTbpbqbYSMW5KjIb+J/ENN6QWjVGqbujTpG7Sw+on0Nt53GJrhmTVQRqBP1aQZibCfeMZ4k8P/htAps2iqsk2HMPqj3t2+TONMnRSiGKQzEDU2nqJsJ6X+YBw2Ztv1DPvYTXYMQJmN/ft7/5xXeKM5RSlTpUqaw11ZSsKF9rmZMk7/GInKodJkCJ+2NqmYUGxmx2uB7kYSEqi17ipgGY4MPP83XMxI6jSQRHpa/XBYojzqdRhOkMCe2oC/sL/AAcKcp4mRwfLpvUvFhck+m98bZzimbqVzQymXZmFi2mSDHawAG0nrh+GSUqYBzmOMMJFFiF1AE3hj0NjfqL42o5dzdvqMmSbkmd/nvhTwPh7CqadQMGplWIaZBEi4/8AkDGDszxQVHKUzygNLDqQNh6CfuMSmmrXsE2ddMk2G+AqdFS6My6tLaomOvcdMcq9d2/MTGNkXUYJMR7Tf74KVOwDKtwk1a3lUXFFNILabg6iJAEcyzFm/tdbxIvTPkpWJpiQWLABgSdwpj7b4teE5XINQK1ChqAa2BJ1ASVAER2BKzPN64+f8SydRK7AS1HSNDRpIIgGY2JmYMj7HHS9pXXuMTmayT06rOr80ypAjbYjtG2KHg+farUdKvMQ0T2galFvXUPm89NP+jGu5CqzMf5bmPb/AB64rPDXgJjq84tRqGqxQaZGldOosZ9YEG/9DK8ketmVkVm+HMawdDHOSb+u4GHFPKK9YnTJBu3phx4k4FRyiIDUY1nP0kAhhIBjTMCTILbwcKchm15gxCgEmNp9Z7TbEMnJafhGC6aCmugMxA2UsTA9ATYXJ+T3xsGMGDB6HtjarSg6SIjpEQcaLIN9vYf4xBtitAeSzP4MgOSaRYiReLAi3vq2wZmPFNIIWB1LrC2kGG63A7HA3FqAKgG47HC/LcKVqdRQu5U79pH98UXGcbl97CcnyyUXWDcsoEHpUqLG3+1ThjwrhZq6NatVRmMEG+pQCZvMQR77DfGi+HGIRgjFUdJYTEpqIBMdm2xcZPxPW8oeVQoEhgPLQaVi0c2wOqehgdzi0VF6bYySZOZvKZWo5ouqF4Ei4a21++5++F9LwmdNQakhnESwUmSTt7n/ABhtxTM06tSBSAcDmP5j8joDMHA9VmRZMsBt1IH/ABvPviCuOk7Qre6FHE+Blq5by5YNIYelt5vhQuQFFKpkiRuw+mPjvito1GcEqSsEiSASYMTfpP3wNV4Y5vq1nrO5xSE2lTYLpinI8yHVE2IcGxX27n998eVMxUSGptpkXH364JUCALD49P6fvvjWnkdR3PWAPS/6yB98G7ZjbPZ+o4CN/Kp1WkErePvjjwLhNYVErF/NpI3OhZiSL7qDP6g9u+CMxlyXUTpB8sFtMwCokgHqO2K9/wDTQDKv5Gbeo/MRdVRyRuYk/SQd4mLYtg3EKRYZjw5k2CN5arKAiARIN5MA3xmJzwv47AytNKqeW1MeXpUyIWwN5N/fGYeWbEnVopojEySqSCBM/rhdxThCVDBGnqpU7WA/sLYcGtrJJ67xbA2ZqgmB0/vjjjJp6JC7huWqU6bA1GZjYEkkKJ/KDYkjvh94V8SVaTsdLvShopkxNSCodjG2mRHqpiwwpNWDtq9JjBI44iwGUp8W/Q4oskrtdmsc8d4rVzjQYp0wZiSWJ6HsLE7RvgGhw5l5VLOdJgRt+kxO0nDPw3QpZiqqu+lG2I3YnYCxucOvEHCgup6WjL8pSWYANpKssOsktMiWmOa25wOMsicmxkm9kPXrhTc6h0EbA/v+uOmR40GXShOhzDCIEhSRI9RMe2Ns1wc02BZkZiL6bgDUYWRvCmJwBlgquVUADae7i4P9V/8AkcJxq15Mu6E/CuFCgVqHmZSGAHcTHQ/vbvi48PZ18vmXrL1JXSbalkTsesCMTuTINRVMH07gYe1aoWNTKpNhJAk4rKcm7BbOvHM15lFmCqtdzFSoFA1rfpO+32Fzify3DwBTAMadZMTeVYW+T+mGyuNMyCBJJkRHvtgKhRQtrRp1XN/SLdvbEpzbTYLKXgXgY1MtTqJVRdWywbAEjed7bR8484L4XarUIdlpBCAxJBMtsF6En3wlHjzNKqIKgIIKDQYIAAAuLe464FPGfMWTWIBJdtRgl+pPc+uOj0+39jaK3LcCCV1pViEG9RgdrEmSQLwP1G+OXjWggWcqVZdAG4kCYZjME2v3OFnA+KLXUw0sDEm2q24nf99xhlWy6mNQDRtJMbzMTEz6TjllkSbi0Y28D5OnRyzZ2pWEgOvlQLFS0XJkuQJAtZutsbVP9QhUVkhVqgQAH5jeR+W8jt1OFfF6mkBf5unYD/JjBHhjI0qhZqtTQiRAG7G5sY6QL+wxb4rlGloyfgZ0PDFOpQp5irVcu51jUVKLcGCp0k2MGL79MDcZp080aWVpAEK4CmAFJvGwkAEz98N+KZjLujlddNBqYg2DMQTI3iTC7dRiJ4dxwq/KVV1J5miBbeNyRMQO24wPieI9fILK7N+CmlmNVEeZ5mldOncWEDVPKBA6bYTcQ8BqtGpmVzLuVXVZeUyOhnaQfTbA+a43QzL63dgwRaZYmNUdQJ6kztbG+cVVpEFnZVBgF2gk72mCTa+9sGWWCk/T2G0Rue4i4Sjqb/8Ao2o91CTcfOD+AZ9mNZSptp0wJtqA3+Qfae2HvgTg1F8oarhKjqSf4wbQoKHrBkkgGACdvWQKPGnqVyTTSkjgkhT+YQZn1C3w04pQ197sWiq4d4jq0UVFSkqCJ5SSzdSTNiRAthXneIaqxqjlf/YSAJjsbn1N98CZ2sNywA6yYwPw4CoA821QRImZsN5uBPtiKlOS14BdhLVuZvc3OOyV1Ig74WPnUH1MFO8Gxv8AuLY0oZlmYMr09I3W5Y+k7AjCJOgbsdfSAoAjHgcY9oVAwnHDP5oKYALHrHTCsPZK5niTIwRkWS5WQbC5/sO+GvCkqTJSRsWmIneO4ECw745VcurOHIOoTHzb+hw84cyvCa1QAXZpiZAget5v74vy9kYfeH8jknpuuY5amocxaLBQBpI9jv1wrNVaavpncxp/N7+9r4EkixxwUtNzI3wOVxSYWxtX/wBNHzYWq1XyTpjRMbE7wRfp8YzDL/68qUlVfIeqYksrACSSdifn5xmLwlBRVD6Pl/ibiqgAqaiEzDpHTuCQYv3BwrzVQvQFyWBBDTeCT+uq+MxmKQSUIte/7iDDhPEZTU5MpZib9LH7Y84nm6dZAUJNypMRbrvBtY48xmNwSbkvcUof9PeLUstVX8QCyMpCkbIwMzETJsAQbSd+lFx/jIq1ClVg6czJCkcrdDAF4ttjMZjnytuLQ1nfgPg9Hpy7n+MjNRVRAUKWiT1aI3Ee+AuNeDHep/8Aj2AYTqMAGNQXckj6RPc9hOMxmOjHCLXX3QzRB1+IrRzFQIvMW0q0CAW3PewMYseCZekWbkXXJZX0gkTIJkgnVeZ/wMZjMCWuLQhzp+GmoUmpI+qmwjSQAbz1je/9OwwOvCaaBQqiVKnzL6iRuCNiN726WtJzGYhmk1fzMa/9JUQBI+3fC3O5ECvTQHdHmfXT/YYzGYljbf6GPovhKpltSUxSAqIoKsRzM8HXtaAL3PsBhFxfirGq70wulnaCZuLX6XJk4zGYpklcUn7hfR34f4VqZig1dqsuZ0rFragBuIkj2Hrhdwnh7EllfSV9JuZxmMwmdKME0ZobVssXpCm7EG0kRcjv6T2xB8R5awKprCnS5ECJbsbm8n4xmMxL/wCTtoNWUXh3wy+acxpCp9THYfG5w1454XqUP4lTS6zAOqYnVaCPT+mMxmO74UeHLyBL02KMjThVpJIUkDSDYmwuNpsPsO2KnN16GVIC0ldqaOvm6QOYfUGBO+k/UJ3649xmIqTUHLyaJ8i4rmS2erATphysgCwFrLYbdME8A4kxamrCXglWBHRWI+ZGMxmOuaTj9P5MG5/Llmos8ypk3vOqb/bpj3haBXkCNQJPwDf3mcZjMckvwNfn+4j7O+d4h5ELSlXqWVN1m3MCTa1owNw3xwD/AAq1H/5oZv3g9fnGYzHTjxxlC2vAyHiEHa+PdRU2H7/xjMZjhfsA3qG56Tv6/vbBGVIkqe0j4xmMwi/AbyFMR3xmMxmJpaG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371721" name="Picture 9" descr="Fagopyri hba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2400300" cy="1800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4466" name="Picture 2" descr="Image result for fagopyrum esculent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546" y="15983"/>
            <a:ext cx="3378283" cy="27363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3873748966"/>
              </p:ext>
            </p:extLst>
          </p:nvPr>
        </p:nvGraphicFramePr>
        <p:xfrm>
          <a:off x="1691680" y="239631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Picture 9" descr="http://dailyveggie.files.wordpress.com/2008/11/buckwheat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3356992"/>
            <a:ext cx="2919242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ight Arrow 4"/>
          <p:cNvSpPr/>
          <p:nvPr/>
        </p:nvSpPr>
        <p:spPr>
          <a:xfrm>
            <a:off x="6660232" y="3356992"/>
            <a:ext cx="2160240" cy="648072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Vit. E</a:t>
            </a:r>
          </a:p>
        </p:txBody>
      </p:sp>
    </p:spTree>
    <p:extLst>
      <p:ext uri="{BB962C8B-B14F-4D97-AF65-F5344CB8AC3E}">
        <p14:creationId xmlns="" xmlns:p14="http://schemas.microsoft.com/office/powerpoint/2010/main" val="6154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11675000"/>
              </p:ext>
            </p:extLst>
          </p:nvPr>
        </p:nvGraphicFramePr>
        <p:xfrm>
          <a:off x="323528" y="912088"/>
          <a:ext cx="8424936" cy="475488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4659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416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016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156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80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Substanță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Mecanism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Dovezi clinice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Dovezi experimentale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Haloperidol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Posibilă interferență cu neurotransmiterea dopaminei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Îmbunătățire a simptomelor pozitive la 43 de pacienți schizofrenici</a:t>
                      </a:r>
                      <a:endParaRPr lang="ro-RO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La șobolani ar putea crește efectele extrapiramidale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39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rgbClr val="FF0000"/>
                          </a:solidFill>
                          <a:effectLst/>
                        </a:rPr>
                        <a:t>AINS</a:t>
                      </a:r>
                      <a:endParaRPr lang="ro-RO" sz="16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solidFill>
                            <a:schemeClr val="tx1"/>
                          </a:solidFill>
                          <a:effectLst/>
                        </a:rPr>
                        <a:t>Neclar</a:t>
                      </a:r>
                      <a:endParaRPr lang="ro-RO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b="1" dirty="0">
                          <a:solidFill>
                            <a:srgbClr val="FF0000"/>
                          </a:solidFill>
                          <a:effectLst/>
                        </a:rPr>
                        <a:t>Sângerări și formare de hematoame</a:t>
                      </a:r>
                      <a:endParaRPr lang="ro-RO" sz="16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Posibilă creștere a tendințelor de sângerare</a:t>
                      </a:r>
                      <a:endParaRPr lang="ro-RO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39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Fenobarbital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solidFill>
                            <a:schemeClr val="tx1"/>
                          </a:solidFill>
                          <a:effectLst/>
                        </a:rPr>
                        <a:t>Inductor al CYP2B6</a:t>
                      </a:r>
                      <a:endParaRPr lang="ro-RO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solidFill>
                            <a:schemeClr val="tx1"/>
                          </a:solidFill>
                          <a:effectLst/>
                        </a:rPr>
                        <a:t>Nu s-au raportat interacțiuni</a:t>
                      </a:r>
                      <a:endParaRPr lang="ro-RO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Timpul de somn indus de fenobarbital a scăzut de la 8 la 3 ore</a:t>
                      </a:r>
                      <a:endParaRPr lang="ro-RO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39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Propranolol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solidFill>
                            <a:schemeClr val="tx1"/>
                          </a:solidFill>
                          <a:effectLst/>
                        </a:rPr>
                        <a:t>Posibil inductor al CYP1A2</a:t>
                      </a:r>
                      <a:endParaRPr lang="ro-RO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solidFill>
                            <a:schemeClr val="tx1"/>
                          </a:solidFill>
                          <a:effectLst/>
                        </a:rPr>
                        <a:t>Nu s-au raportat interacțiuni</a:t>
                      </a:r>
                      <a:endParaRPr lang="ro-RO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Se reduc nivelele serice maxime și aria de sub curbă cu aproximativ 45%</a:t>
                      </a:r>
                      <a:endParaRPr lang="ro-RO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03261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79418031"/>
              </p:ext>
            </p:extLst>
          </p:nvPr>
        </p:nvGraphicFramePr>
        <p:xfrm>
          <a:off x="323528" y="764704"/>
          <a:ext cx="8424936" cy="548640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4659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416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016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156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80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Substanță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Mecanism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Dovezi clinice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Dovezi experimentale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39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IPP, Omeprazol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Inductor al CYP2C19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Crește metabolizarea (hidroxilarea) omeprazolului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Nu s-au găsit date experimentale relevante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39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Risperidonă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solidFill>
                            <a:schemeClr val="tx1"/>
                          </a:solidFill>
                          <a:effectLst/>
                        </a:rPr>
                        <a:t>Neclar</a:t>
                      </a:r>
                      <a:endParaRPr lang="ro-RO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Priapism la un pacient cu schizofrenie paranoidă</a:t>
                      </a:r>
                      <a:endParaRPr lang="ro-RO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Nu s-au descoperit date relevante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39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Talinolol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solidFill>
                            <a:schemeClr val="tx1"/>
                          </a:solidFill>
                          <a:effectLst/>
                        </a:rPr>
                        <a:t>Posibilă inhibiție a P-glicoproteinei</a:t>
                      </a:r>
                      <a:endParaRPr lang="ro-RO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Crește ușor expunerea la talinolol</a:t>
                      </a:r>
                      <a:endParaRPr lang="ro-RO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Nu s-au descoperit date relevante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39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Trazodonă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solidFill>
                            <a:schemeClr val="tx1"/>
                          </a:solidFill>
                          <a:effectLst/>
                        </a:rPr>
                        <a:t>Neclar</a:t>
                      </a:r>
                      <a:endParaRPr lang="ro-RO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Comă in cazul unui pacient suferind de Alzheimer</a:t>
                      </a:r>
                      <a:endParaRPr lang="ro-RO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Nu s-au găsit date relevante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39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Warfarină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solidFill>
                            <a:schemeClr val="tx1"/>
                          </a:solidFill>
                          <a:effectLst/>
                        </a:rPr>
                        <a:t>Neclar</a:t>
                      </a:r>
                      <a:endParaRPr lang="ro-RO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Caz izolat de hemoragie intracerebrală</a:t>
                      </a:r>
                      <a:endParaRPr lang="ro-RO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chemeClr val="tx1"/>
                          </a:solidFill>
                          <a:effectLst/>
                        </a:rPr>
                        <a:t>Scade aria de sub curbă și timpul de protrombină</a:t>
                      </a:r>
                      <a:endParaRPr lang="ro-RO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834" marR="26834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67735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1"/>
          <p:cNvSpPr>
            <a:spLocks noChangeArrowheads="1"/>
          </p:cNvSpPr>
          <p:nvPr/>
        </p:nvSpPr>
        <p:spPr bwMode="auto">
          <a:xfrm>
            <a:off x="251520" y="606528"/>
            <a:ext cx="5400600" cy="6617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CARDUUI MARIANI FRUCTUS </a:t>
            </a:r>
            <a:endParaRPr kumimoji="0" lang="ro-RO" sz="2000" b="0" i="1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SILYBI MARIANI FRUCTUS</a:t>
            </a:r>
            <a:r>
              <a:rPr kumimoji="0" lang="ro-RO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528" y="2450164"/>
            <a:ext cx="3312368" cy="5760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CARDUUS MARIANUS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ctr"/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SILYBUM MARIANUM </a:t>
            </a:r>
          </a:p>
        </p:txBody>
      </p:sp>
      <p:sp>
        <p:nvSpPr>
          <p:cNvPr id="5" name="Rectangle 4"/>
          <p:cNvSpPr/>
          <p:nvPr/>
        </p:nvSpPr>
        <p:spPr>
          <a:xfrm>
            <a:off x="3605402" y="1758025"/>
            <a:ext cx="2376264" cy="43204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Armurariu </a:t>
            </a:r>
          </a:p>
        </p:txBody>
      </p:sp>
      <p:pic>
        <p:nvPicPr>
          <p:cNvPr id="428034" name="Picture 2" descr="Carduui mariani fruct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0817" y="611752"/>
            <a:ext cx="2819772" cy="233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8036" name="Picture 4" descr="http://www.afectiuni-prostata.ro/wp-content/uploads/2010/07/armurariu-300x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8649" y="2780927"/>
            <a:ext cx="2857500" cy="2571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8038" name="Picture 6" descr="http://www.herbalpalace.com/images/bulk_herbals/milk_thist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861048"/>
            <a:ext cx="29527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8040" name="Picture 8" descr="http://www.mdidea.net/products/herbextract/silymarin/milkthistle_photo0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3429000"/>
            <a:ext cx="1905000" cy="304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duui mariani fruct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653" y="1484784"/>
            <a:ext cx="3214071" cy="266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3815408" y="2564904"/>
            <a:ext cx="5328592" cy="86409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materie primă în extracţia silimarinei</a:t>
            </a:r>
          </a:p>
        </p:txBody>
      </p:sp>
      <p:sp>
        <p:nvSpPr>
          <p:cNvPr id="6" name="Rectangle 5"/>
          <p:cNvSpPr/>
          <p:nvPr/>
        </p:nvSpPr>
        <p:spPr>
          <a:xfrm>
            <a:off x="1115616" y="620688"/>
            <a:ext cx="1368152" cy="36004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1-3%</a:t>
            </a:r>
          </a:p>
        </p:txBody>
      </p:sp>
      <p:sp>
        <p:nvSpPr>
          <p:cNvPr id="7" name="Rectangle 6"/>
          <p:cNvSpPr/>
          <p:nvPr/>
        </p:nvSpPr>
        <p:spPr>
          <a:xfrm>
            <a:off x="3855724" y="649153"/>
            <a:ext cx="3812620" cy="7200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Flavanonoli-lignani</a:t>
            </a:r>
            <a:r>
              <a:rPr lang="ro-RO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13213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29883" y="1556792"/>
            <a:ext cx="3888432" cy="122413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Silimarina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96633095"/>
              </p:ext>
            </p:extLst>
          </p:nvPr>
        </p:nvGraphicFramePr>
        <p:xfrm>
          <a:off x="3779912" y="332656"/>
          <a:ext cx="4329113" cy="2033587"/>
        </p:xfrm>
        <a:graphic>
          <a:graphicData uri="http://schemas.openxmlformats.org/presentationml/2006/ole">
            <p:oleObj spid="_x0000_s651286" r:id="rId3" imgW="3661748" imgH="1715698" progId="">
              <p:embed/>
            </p:oleObj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94076964"/>
              </p:ext>
            </p:extLst>
          </p:nvPr>
        </p:nvGraphicFramePr>
        <p:xfrm>
          <a:off x="4018315" y="2924944"/>
          <a:ext cx="4460875" cy="2278062"/>
        </p:xfrm>
        <a:graphic>
          <a:graphicData uri="http://schemas.openxmlformats.org/presentationml/2006/ole">
            <p:oleObj spid="_x0000_s651287" r:id="rId4" imgW="3568888" imgH="1816113" progId="">
              <p:embed/>
            </p:oleObj>
          </a:graphicData>
        </a:graphic>
      </p:graphicFrame>
      <p:pic>
        <p:nvPicPr>
          <p:cNvPr id="651269" name="Picture 5" descr="Image result for silidiani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36" y="2924944"/>
            <a:ext cx="3743325" cy="2676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83768" y="5539298"/>
            <a:ext cx="5890729" cy="55399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908050" algn="l"/>
              </a:tabLst>
            </a:pP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flavanonol-lignanii sunt foarte puţini solubili în apă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71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3820267547"/>
              </p:ext>
            </p:extLst>
          </p:nvPr>
        </p:nvGraphicFramePr>
        <p:xfrm>
          <a:off x="22752" y="141277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076056" y="2715442"/>
            <a:ext cx="2676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hepatoregeneratoare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4343111"/>
            <a:ext cx="1785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antiradicalar</a:t>
            </a: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ă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 descr="http://www.sfatulmedicului.ro/external/uploads/galerii_foto/87/Ciroza_hepatica_r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0824" y="102230"/>
            <a:ext cx="2088232" cy="16705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043608" y="5013176"/>
            <a:ext cx="7128792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afecţiuni hepatice (hepatite cronice evolutive, hepatite virale, ciroză hepatică, insuficienţă hepatică)</a:t>
            </a:r>
            <a:endParaRPr lang="ro-RO" sz="2000" b="1" dirty="0"/>
          </a:p>
        </p:txBody>
      </p:sp>
      <p:sp>
        <p:nvSpPr>
          <p:cNvPr id="9" name="Oval 8"/>
          <p:cNvSpPr/>
          <p:nvPr/>
        </p:nvSpPr>
        <p:spPr>
          <a:xfrm>
            <a:off x="467544" y="548680"/>
            <a:ext cx="3888432" cy="122413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Silimarina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760" y="2073937"/>
            <a:ext cx="3798168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medicamente care prezintă potenţial hepatotoxic</a:t>
            </a:r>
            <a:endParaRPr lang="ro-RO" dirty="0"/>
          </a:p>
        </p:txBody>
      </p:sp>
    </p:spTree>
    <p:extLst>
      <p:ext uri="{BB962C8B-B14F-4D97-AF65-F5344CB8AC3E}">
        <p14:creationId xmlns="" xmlns:p14="http://schemas.microsoft.com/office/powerpoint/2010/main" val="131427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43608" y="1556792"/>
            <a:ext cx="1088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4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vivo</a:t>
            </a:r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o-RO" sz="2400" dirty="0"/>
          </a:p>
        </p:txBody>
      </p:sp>
      <p:sp>
        <p:nvSpPr>
          <p:cNvPr id="4" name="Rectangle 3"/>
          <p:cNvSpPr/>
          <p:nvPr/>
        </p:nvSpPr>
        <p:spPr>
          <a:xfrm>
            <a:off x="7179049" y="1556792"/>
            <a:ext cx="10693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4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vitro</a:t>
            </a:r>
            <a:endParaRPr lang="ro-RO" sz="2400" dirty="0"/>
          </a:p>
        </p:txBody>
      </p:sp>
      <p:sp>
        <p:nvSpPr>
          <p:cNvPr id="5" name="Rectangle 4"/>
          <p:cNvSpPr/>
          <p:nvPr/>
        </p:nvSpPr>
        <p:spPr>
          <a:xfrm>
            <a:off x="3923928" y="2060848"/>
            <a:ext cx="14125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silimarina</a:t>
            </a:r>
            <a:endParaRPr lang="ro-RO" sz="2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25249" y="1821923"/>
            <a:ext cx="2376264" cy="144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1"/>
          </p:cNvCxnSpPr>
          <p:nvPr/>
        </p:nvCxnSpPr>
        <p:spPr>
          <a:xfrm rot="10800000" flipV="1">
            <a:off x="4857753" y="1787624"/>
            <a:ext cx="2321297" cy="2126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331640" y="3105835"/>
            <a:ext cx="6840760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protejează celulele hepatice de acţiunea hepatotoxică </a:t>
            </a:r>
            <a:endParaRPr lang="ro-RO" sz="2400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4266906" y="2805400"/>
            <a:ext cx="618455" cy="82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67544" y="5003884"/>
            <a:ext cx="221086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tetraclorura de carbon</a:t>
            </a:r>
            <a:endParaRPr lang="ro-RO" dirty="0"/>
          </a:p>
        </p:txBody>
      </p:sp>
      <p:sp>
        <p:nvSpPr>
          <p:cNvPr id="14" name="Rectangle 13"/>
          <p:cNvSpPr/>
          <p:nvPr/>
        </p:nvSpPr>
        <p:spPr>
          <a:xfrm>
            <a:off x="3779912" y="5013176"/>
            <a:ext cx="136447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tioacetamida</a:t>
            </a:r>
            <a:endParaRPr lang="ro-RO" dirty="0"/>
          </a:p>
        </p:txBody>
      </p:sp>
      <p:sp>
        <p:nvSpPr>
          <p:cNvPr id="15" name="Rectangle 14"/>
          <p:cNvSpPr/>
          <p:nvPr/>
        </p:nvSpPr>
        <p:spPr>
          <a:xfrm>
            <a:off x="5403579" y="5003884"/>
            <a:ext cx="353821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toxine produse de specii de Amanita</a:t>
            </a:r>
            <a:endParaRPr lang="ro-RO" dirty="0"/>
          </a:p>
        </p:txBody>
      </p:sp>
      <p:sp>
        <p:nvSpPr>
          <p:cNvPr id="16" name="Rectangle 15"/>
          <p:cNvSpPr/>
          <p:nvPr/>
        </p:nvSpPr>
        <p:spPr>
          <a:xfrm>
            <a:off x="3290239" y="6156012"/>
            <a:ext cx="2709075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necroză hepatică şi ciroză</a:t>
            </a:r>
            <a:endParaRPr lang="ro-RO" b="1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619672" y="5445224"/>
            <a:ext cx="2016224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6" idx="0"/>
          </p:cNvCxnSpPr>
          <p:nvPr/>
        </p:nvCxnSpPr>
        <p:spPr>
          <a:xfrm>
            <a:off x="4499992" y="5589240"/>
            <a:ext cx="144785" cy="5667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508104" y="5517232"/>
            <a:ext cx="1368152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Up Arrow 25"/>
          <p:cNvSpPr/>
          <p:nvPr/>
        </p:nvSpPr>
        <p:spPr>
          <a:xfrm>
            <a:off x="4427984" y="3717032"/>
            <a:ext cx="216024" cy="1152128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96037" y="764704"/>
            <a:ext cx="3066865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efectul antihepatotoxic </a:t>
            </a:r>
            <a:endParaRPr lang="ro-RO" sz="2400" dirty="0"/>
          </a:p>
        </p:txBody>
      </p:sp>
      <p:sp>
        <p:nvSpPr>
          <p:cNvPr id="3" name="Rectangle 2"/>
          <p:cNvSpPr/>
          <p:nvPr/>
        </p:nvSpPr>
        <p:spPr>
          <a:xfrm>
            <a:off x="4018002" y="2060848"/>
            <a:ext cx="141256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silimarina</a:t>
            </a:r>
            <a:endParaRPr lang="ro-RO" sz="2400" dirty="0"/>
          </a:p>
        </p:txBody>
      </p:sp>
      <p:sp>
        <p:nvSpPr>
          <p:cNvPr id="4" name="Rectangle 3"/>
          <p:cNvSpPr/>
          <p:nvPr/>
        </p:nvSpPr>
        <p:spPr>
          <a:xfrm>
            <a:off x="971600" y="3399383"/>
            <a:ext cx="770485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modificări structurale la nivelul membranei hepatocitare</a:t>
            </a:r>
            <a:endParaRPr lang="ro-RO" sz="2400" dirty="0"/>
          </a:p>
        </p:txBody>
      </p:sp>
      <p:sp>
        <p:nvSpPr>
          <p:cNvPr id="5" name="Rectangle 4"/>
          <p:cNvSpPr/>
          <p:nvPr/>
        </p:nvSpPr>
        <p:spPr>
          <a:xfrm>
            <a:off x="2464090" y="5003884"/>
            <a:ext cx="6096541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pătrunderea toxicului în interiorul hepatocitelor </a:t>
            </a:r>
            <a:endParaRPr lang="ro-RO" sz="2400" dirty="0"/>
          </a:p>
        </p:txBody>
      </p:sp>
      <p:sp>
        <p:nvSpPr>
          <p:cNvPr id="6" name="Down Arrow 5"/>
          <p:cNvSpPr/>
          <p:nvPr/>
        </p:nvSpPr>
        <p:spPr>
          <a:xfrm>
            <a:off x="2214546" y="4786322"/>
            <a:ext cx="144016" cy="936104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8" name="Straight Arrow Connector 7"/>
          <p:cNvCxnSpPr>
            <a:stCxn id="3" idx="0"/>
          </p:cNvCxnSpPr>
          <p:nvPr/>
        </p:nvCxnSpPr>
        <p:spPr>
          <a:xfrm flipH="1" flipV="1">
            <a:off x="4716016" y="1340768"/>
            <a:ext cx="8269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Curved Down Arrow 16"/>
          <p:cNvSpPr/>
          <p:nvPr/>
        </p:nvSpPr>
        <p:spPr>
          <a:xfrm>
            <a:off x="4429124" y="2571744"/>
            <a:ext cx="504056" cy="792088"/>
          </a:xfrm>
          <a:prstGeom prst="curved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643438" y="4000504"/>
            <a:ext cx="0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95535" y="1939044"/>
            <a:ext cx="3000501" cy="70527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MECANISM DE ACŢIUNE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7878" y="764704"/>
            <a:ext cx="3315331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efectul hepatoregenerator</a:t>
            </a:r>
            <a:endParaRPr lang="ro-RO" sz="2400" dirty="0"/>
          </a:p>
        </p:txBody>
      </p:sp>
      <p:sp>
        <p:nvSpPr>
          <p:cNvPr id="3" name="Rectangle 2"/>
          <p:cNvSpPr/>
          <p:nvPr/>
        </p:nvSpPr>
        <p:spPr>
          <a:xfrm>
            <a:off x="3995936" y="1916832"/>
            <a:ext cx="1088760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silibina</a:t>
            </a:r>
            <a:endParaRPr lang="ro-RO" sz="2400" dirty="0"/>
          </a:p>
        </p:txBody>
      </p:sp>
      <p:sp>
        <p:nvSpPr>
          <p:cNvPr id="4" name="Rectangle 3"/>
          <p:cNvSpPr/>
          <p:nvPr/>
        </p:nvSpPr>
        <p:spPr>
          <a:xfrm>
            <a:off x="3131840" y="3244334"/>
            <a:ext cx="2931893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polimeraza A nucleară</a:t>
            </a:r>
            <a:endParaRPr lang="ro-RO" sz="2400" dirty="0"/>
          </a:p>
        </p:txBody>
      </p:sp>
      <p:sp>
        <p:nvSpPr>
          <p:cNvPr id="5" name="Up Arrow 4"/>
          <p:cNvSpPr/>
          <p:nvPr/>
        </p:nvSpPr>
        <p:spPr>
          <a:xfrm>
            <a:off x="2771800" y="2924944"/>
            <a:ext cx="216024" cy="1008112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6" name="Rectangle 5"/>
          <p:cNvSpPr/>
          <p:nvPr/>
        </p:nvSpPr>
        <p:spPr>
          <a:xfrm>
            <a:off x="5253342" y="5003884"/>
            <a:ext cx="363913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sinteza proteică ribozomală </a:t>
            </a:r>
            <a:endParaRPr lang="ro-RO" sz="2400" dirty="0"/>
          </a:p>
        </p:txBody>
      </p:sp>
      <p:sp>
        <p:nvSpPr>
          <p:cNvPr id="7" name="Up Arrow 6"/>
          <p:cNvSpPr/>
          <p:nvPr/>
        </p:nvSpPr>
        <p:spPr>
          <a:xfrm>
            <a:off x="5004048" y="4437112"/>
            <a:ext cx="216024" cy="1224136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8" name="Rectangle 7"/>
          <p:cNvSpPr/>
          <p:nvPr/>
        </p:nvSpPr>
        <p:spPr>
          <a:xfrm>
            <a:off x="446186" y="5055567"/>
            <a:ext cx="3765774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regenerarea celulei hepatice </a:t>
            </a:r>
            <a:endParaRPr lang="ro-RO" sz="2400" dirty="0"/>
          </a:p>
        </p:txBody>
      </p:sp>
      <p:sp>
        <p:nvSpPr>
          <p:cNvPr id="9" name="Up Arrow 8"/>
          <p:cNvSpPr/>
          <p:nvPr/>
        </p:nvSpPr>
        <p:spPr>
          <a:xfrm>
            <a:off x="144016" y="4509120"/>
            <a:ext cx="288032" cy="1368152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499992" y="1196752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" idx="2"/>
          </p:cNvCxnSpPr>
          <p:nvPr/>
        </p:nvCxnSpPr>
        <p:spPr>
          <a:xfrm>
            <a:off x="4540316" y="2378497"/>
            <a:ext cx="31684" cy="906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572000" y="3789040"/>
            <a:ext cx="2592288" cy="11521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4" name="Curved Left Arrow 23"/>
          <p:cNvSpPr/>
          <p:nvPr/>
        </p:nvSpPr>
        <p:spPr>
          <a:xfrm>
            <a:off x="4350867" y="5049180"/>
            <a:ext cx="493838" cy="452373"/>
          </a:xfrm>
          <a:prstGeom prst="curved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5" y="1939044"/>
            <a:ext cx="3000501" cy="70527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MECANISM DE ACŢIUNE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47D5EE7-A25B-40CB-A7C1-71BBE5BD2126}"/>
              </a:ext>
            </a:extLst>
          </p:cNvPr>
          <p:cNvSpPr/>
          <p:nvPr/>
        </p:nvSpPr>
        <p:spPr>
          <a:xfrm>
            <a:off x="2411760" y="1916832"/>
            <a:ext cx="4655872" cy="258532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908050" algn="l"/>
              </a:tabLst>
            </a:pPr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Infuzia sau decoctul </a:t>
            </a:r>
            <a:r>
              <a:rPr lang="en-U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din </a:t>
            </a:r>
            <a:r>
              <a:rPr lang="en-US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produsul</a:t>
            </a:r>
            <a:r>
              <a:rPr lang="en-U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vegetal </a:t>
            </a:r>
            <a:r>
              <a:rPr lang="ro-RO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 </a:t>
            </a:r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recomandă numai ca adjuvante în tratamentul disfuncţiilor biliare, deoarece conţinutul în silimarină al acestor soluții este insuficient pentru a asigura regenerarea hepatică.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367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ine similar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22" t="5433" r="9795" b="4157"/>
          <a:stretch/>
        </p:blipFill>
        <p:spPr bwMode="auto">
          <a:xfrm>
            <a:off x="5140311" y="1260160"/>
            <a:ext cx="1287602" cy="3286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ini pentru fagopyri herb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227" b="16491"/>
          <a:stretch/>
        </p:blipFill>
        <p:spPr bwMode="auto">
          <a:xfrm>
            <a:off x="6444208" y="332656"/>
            <a:ext cx="2373398" cy="20342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ini pentru fagopyri herb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889" r="16473"/>
          <a:stretch/>
        </p:blipFill>
        <p:spPr bwMode="auto">
          <a:xfrm>
            <a:off x="7216554" y="2632182"/>
            <a:ext cx="1470992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ine similar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901" t="8347" r="20867" b="3768"/>
          <a:stretch/>
        </p:blipFill>
        <p:spPr bwMode="auto">
          <a:xfrm>
            <a:off x="4073250" y="3968979"/>
            <a:ext cx="1213927" cy="2214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utin (vitamina P) - protector al integritatii capilarelor sanguin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923" t="4281" r="24203" b="3224"/>
          <a:stretch/>
        </p:blipFill>
        <p:spPr bwMode="auto">
          <a:xfrm>
            <a:off x="1714480" y="357166"/>
            <a:ext cx="1033161" cy="2504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14282" y="3866190"/>
            <a:ext cx="3816424" cy="1024252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Alimenta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ție - proteine</a:t>
            </a:r>
          </a:p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(semințe, făină, tărâțe)</a:t>
            </a:r>
          </a:p>
        </p:txBody>
      </p:sp>
    </p:spTree>
    <p:extLst>
      <p:ext uri="{BB962C8B-B14F-4D97-AF65-F5344CB8AC3E}">
        <p14:creationId xmlns="" xmlns:p14="http://schemas.microsoft.com/office/powerpoint/2010/main" val="421632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procto.ro/wp-content/uploads/2009/09/Lagosa-145x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7018" y="685616"/>
            <a:ext cx="2532987" cy="1656184"/>
          </a:xfrm>
          <a:prstGeom prst="rect">
            <a:avLst/>
          </a:prstGeom>
          <a:noFill/>
        </p:spPr>
      </p:pic>
      <p:pic>
        <p:nvPicPr>
          <p:cNvPr id="5126" name="Picture 6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94" t="14968" r="5831" b="11742"/>
          <a:stretch/>
        </p:blipFill>
        <p:spPr bwMode="auto">
          <a:xfrm>
            <a:off x="6414505" y="1300411"/>
            <a:ext cx="1902543" cy="20942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SILIMARINA BIOFA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01008"/>
            <a:ext cx="2200275" cy="1638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2757714"/>
            <a:ext cx="288032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FITOMEDICAMENTE</a:t>
            </a:r>
          </a:p>
        </p:txBody>
      </p:sp>
    </p:spTree>
    <p:extLst>
      <p:ext uri="{BB962C8B-B14F-4D97-AF65-F5344CB8AC3E}">
        <p14:creationId xmlns="" xmlns:p14="http://schemas.microsoft.com/office/powerpoint/2010/main" val="303881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webfarm.ro/media/catalog/product/cache/1/image/265x265/17f82f742ffe127f42dca9de82fb58b1/f/a/fares_armurariu_si_ganoderma_-_d86_60_capsu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6310" y="3374064"/>
            <a:ext cx="1590675" cy="2524126"/>
          </a:xfrm>
          <a:prstGeom prst="rect">
            <a:avLst/>
          </a:prstGeom>
          <a:noFill/>
        </p:spPr>
      </p:pic>
      <p:pic>
        <p:nvPicPr>
          <p:cNvPr id="11266" name="Picture 2" descr="Imagine hepatoco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987" t="12706" r="29507" b="10023"/>
          <a:stretch/>
        </p:blipFill>
        <p:spPr bwMode="auto">
          <a:xfrm>
            <a:off x="696861" y="3284984"/>
            <a:ext cx="995516" cy="25558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2371" y="1691667"/>
            <a:ext cx="321541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dirty="0"/>
              <a:t>pv+ extract </a:t>
            </a:r>
            <a:r>
              <a:rPr lang="en-US" dirty="0" err="1"/>
              <a:t>standardizat</a:t>
            </a:r>
            <a:endParaRPr lang="ro-RO" dirty="0"/>
          </a:p>
        </p:txBody>
      </p:sp>
      <p:sp>
        <p:nvSpPr>
          <p:cNvPr id="4" name="TextBox 3"/>
          <p:cNvSpPr txBox="1"/>
          <p:nvPr/>
        </p:nvSpPr>
        <p:spPr>
          <a:xfrm>
            <a:off x="124640" y="1555689"/>
            <a:ext cx="242242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extract </a:t>
            </a:r>
            <a:r>
              <a:rPr lang="en-US" dirty="0" err="1"/>
              <a:t>standardizat</a:t>
            </a:r>
            <a:endParaRPr lang="ro-RO" dirty="0"/>
          </a:p>
        </p:txBody>
      </p:sp>
      <p:pic>
        <p:nvPicPr>
          <p:cNvPr id="7" name="Picture 16" descr="Alevia Silimarina 300mg x 50c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742" t="9558" r="23548" b="10582"/>
          <a:stretch/>
        </p:blipFill>
        <p:spPr bwMode="auto">
          <a:xfrm>
            <a:off x="1874354" y="3302551"/>
            <a:ext cx="1227804" cy="2434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05860" y="686111"/>
            <a:ext cx="176843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SUPLIMENTE 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7555" y="2277785"/>
            <a:ext cx="262123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dirty="0"/>
              <a:t>e</a:t>
            </a:r>
            <a:r>
              <a:rPr lang="en-US" dirty="0" err="1"/>
              <a:t>xtract</a:t>
            </a:r>
            <a:r>
              <a:rPr lang="en-US" dirty="0"/>
              <a:t> </a:t>
            </a:r>
            <a:r>
              <a:rPr lang="en-US" dirty="0" err="1"/>
              <a:t>nestandardizat</a:t>
            </a:r>
            <a:endParaRPr lang="ro-RO" dirty="0"/>
          </a:p>
        </p:txBody>
      </p:sp>
      <p:pic>
        <p:nvPicPr>
          <p:cNvPr id="10" name="Picture 20" descr="Silimarina 250mg, 50 comprimate, Remedia&lt;br /&gt;&lt;span class=&quot;small&quot;&gt;[5944747000174]&lt;/span&g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523" b="14702"/>
          <a:stretch/>
        </p:blipFill>
        <p:spPr bwMode="auto">
          <a:xfrm>
            <a:off x="6210563" y="2996952"/>
            <a:ext cx="1427607" cy="13852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media Silimarina Forte 70mg, 90 tablet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037" t="15685" r="19015" b="13737"/>
          <a:stretch/>
        </p:blipFill>
        <p:spPr bwMode="auto">
          <a:xfrm>
            <a:off x="7807807" y="2647117"/>
            <a:ext cx="1033678" cy="18724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1931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60" t="4101" r="21130"/>
          <a:stretch/>
        </p:blipFill>
        <p:spPr bwMode="auto">
          <a:xfrm>
            <a:off x="393850" y="3429000"/>
            <a:ext cx="1211688" cy="24627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ceai armurar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9" y="836712"/>
            <a:ext cx="1639651" cy="21862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ceai armurar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992" y="836712"/>
            <a:ext cx="1928813" cy="2571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Image result for ceai armurar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805" y="3820445"/>
            <a:ext cx="1100965" cy="22589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ceai armurari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82502"/>
            <a:ext cx="1157288" cy="2962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7073" y="1560808"/>
            <a:ext cx="353007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dirty="0"/>
              <a:t>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Ceaiuri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cu fructe de armurariu</a:t>
            </a:r>
          </a:p>
        </p:txBody>
      </p:sp>
      <p:pic>
        <p:nvPicPr>
          <p:cNvPr id="9" name="Picture 2" descr="Ceai Hepatic, 50 g, Fare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26" r="13374"/>
          <a:stretch/>
        </p:blipFill>
        <p:spPr bwMode="auto">
          <a:xfrm>
            <a:off x="7242326" y="2924944"/>
            <a:ext cx="1409651" cy="26104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eai Hepatocol 20 plicuri Far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626" y="3742725"/>
            <a:ext cx="2160308" cy="2336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5184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ARMUH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32856"/>
            <a:ext cx="2508340" cy="260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56792"/>
            <a:ext cx="1908072" cy="25440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1104" y="730488"/>
            <a:ext cx="64572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>
                <a:latin typeface="Times New Roman" pitchFamily="18" charset="0"/>
                <a:cs typeface="Times New Roman" pitchFamily="18" charset="0"/>
              </a:rPr>
              <a:t>SUPLIMENTE CU PULBERE DE FRUCT DE ARMURARIU</a:t>
            </a:r>
          </a:p>
        </p:txBody>
      </p:sp>
      <p:pic>
        <p:nvPicPr>
          <p:cNvPr id="7172" name="Picture 4" descr="Image result for HEPATOPROT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" y="2631052"/>
            <a:ext cx="1871663" cy="24955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3314" name="Picture 2" descr="Image result for MIEZ DE NU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483" y="4437112"/>
            <a:ext cx="1799370" cy="1756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0463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2070093"/>
            <a:ext cx="5112568" cy="175432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o-RO" sz="2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CARDUUI MARIANI HERBA</a:t>
            </a:r>
            <a:endParaRPr lang="ro-RO" sz="2400" i="1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coleretic - colagogă</a:t>
            </a:r>
            <a:endParaRPr lang="ro-RO" sz="24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tratamentul disfuncțiilor biliare</a:t>
            </a:r>
            <a:endParaRPr lang="ro-RO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2" descr="http://www.herbs2000.com/images/herbs_milk_thist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556792"/>
            <a:ext cx="2780928" cy="278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Rectangle 1"/>
          <p:cNvSpPr>
            <a:spLocks noChangeArrowheads="1"/>
          </p:cNvSpPr>
          <p:nvPr/>
        </p:nvSpPr>
        <p:spPr bwMode="auto">
          <a:xfrm>
            <a:off x="251520" y="620688"/>
            <a:ext cx="396044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POLYGONI AVICULARIS HERBA </a:t>
            </a:r>
            <a:endParaRPr kumimoji="0" lang="ro-RO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Troscot</a:t>
            </a:r>
            <a:r>
              <a:rPr kumimoji="0" lang="ro-RO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17795" name="Picture 3" descr="http://www.dgsgardening.btinternet.co.uk/knotgras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6622" y="1529206"/>
            <a:ext cx="4572000" cy="4833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4644008" y="568887"/>
            <a:ext cx="4248472" cy="648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POLYGONUM AVICULARAE </a:t>
            </a:r>
          </a:p>
        </p:txBody>
      </p:sp>
      <p:pic>
        <p:nvPicPr>
          <p:cNvPr id="417797" name="Picture 5" descr="http://www.erbe.altervista.org/piante/gallery/img1/polygonum_avicula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4215102" cy="2808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7798" name="Picture 6" descr="Polygoni avicularis herb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653136"/>
            <a:ext cx="21717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2665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386190193"/>
              </p:ext>
            </p:extLst>
          </p:nvPr>
        </p:nvGraphicFramePr>
        <p:xfrm>
          <a:off x="611560" y="969412"/>
          <a:ext cx="3084513" cy="1708150"/>
        </p:xfrm>
        <a:graphic>
          <a:graphicData uri="http://schemas.openxmlformats.org/presentationml/2006/ole">
            <p:oleObj spid="_x0000_s655373" r:id="rId3" imgW="2488315" imgH="1378821" progId="">
              <p:embed/>
            </p:oleObj>
          </a:graphicData>
        </a:graphic>
      </p:graphicFrame>
      <p:sp>
        <p:nvSpPr>
          <p:cNvPr id="3" name="Rectangle 2"/>
          <p:cNvSpPr/>
          <p:nvPr/>
        </p:nvSpPr>
        <p:spPr>
          <a:xfrm>
            <a:off x="3563888" y="1778516"/>
            <a:ext cx="1501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o-RO" b="1" dirty="0">
                <a:latin typeface="Times New Roman" pitchFamily="18" charset="0"/>
                <a:cs typeface="Times New Roman" pitchFamily="18" charset="0"/>
              </a:rPr>
              <a:t>antiulceroasă</a:t>
            </a:r>
            <a:endParaRPr lang="ro-RO" dirty="0"/>
          </a:p>
        </p:txBody>
      </p:sp>
      <p:sp>
        <p:nvSpPr>
          <p:cNvPr id="5" name="Rectangle 4"/>
          <p:cNvSpPr/>
          <p:nvPr/>
        </p:nvSpPr>
        <p:spPr>
          <a:xfrm>
            <a:off x="5841423" y="3153570"/>
            <a:ext cx="233717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ulcer gastro-duodenal</a:t>
            </a:r>
            <a:endParaRPr lang="en-US" dirty="0"/>
          </a:p>
        </p:txBody>
      </p:sp>
      <p:pic>
        <p:nvPicPr>
          <p:cNvPr id="655364" name="Picture 4" descr="Image result for ulcer gastr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302" y="3645024"/>
            <a:ext cx="4031010" cy="2685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Rectangle 5"/>
          <p:cNvSpPr/>
          <p:nvPr/>
        </p:nvSpPr>
        <p:spPr>
          <a:xfrm>
            <a:off x="540859" y="3073537"/>
            <a:ext cx="3051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o-RO" b="1" dirty="0">
                <a:latin typeface="Times New Roman" pitchFamily="18" charset="0"/>
                <a:cs typeface="Times New Roman" pitchFamily="18" charset="0"/>
              </a:rPr>
              <a:t>gastroprotectoare (mucilagii)</a:t>
            </a:r>
          </a:p>
        </p:txBody>
      </p:sp>
      <p:sp>
        <p:nvSpPr>
          <p:cNvPr id="7" name="Rectangle 6"/>
          <p:cNvSpPr/>
          <p:nvPr/>
        </p:nvSpPr>
        <p:spPr>
          <a:xfrm>
            <a:off x="611551" y="3789040"/>
            <a:ext cx="2909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o-RO" b="1" dirty="0">
                <a:latin typeface="Times New Roman" pitchFamily="18" charset="0"/>
                <a:cs typeface="Times New Roman" pitchFamily="18" charset="0"/>
              </a:rPr>
              <a:t>cicatrizantă (flavone, tanin)</a:t>
            </a:r>
            <a:endParaRPr lang="ro-RO" dirty="0"/>
          </a:p>
        </p:txBody>
      </p:sp>
      <p:sp>
        <p:nvSpPr>
          <p:cNvPr id="8" name="Rectangle 7"/>
          <p:cNvSpPr/>
          <p:nvPr/>
        </p:nvSpPr>
        <p:spPr>
          <a:xfrm>
            <a:off x="724338" y="4618328"/>
            <a:ext cx="3332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o-RO" b="1" dirty="0">
                <a:latin typeface="Times New Roman" pitchFamily="18" charset="0"/>
                <a:cs typeface="Times New Roman" pitchFamily="18" charset="0"/>
              </a:rPr>
              <a:t>antispastică (flavone, cumarine)</a:t>
            </a:r>
          </a:p>
        </p:txBody>
      </p:sp>
      <p:sp>
        <p:nvSpPr>
          <p:cNvPr id="9" name="Rectangle 8"/>
          <p:cNvSpPr/>
          <p:nvPr/>
        </p:nvSpPr>
        <p:spPr>
          <a:xfrm>
            <a:off x="703581" y="5517232"/>
            <a:ext cx="3051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o-RO" b="1" dirty="0">
                <a:latin typeface="Times New Roman" pitchFamily="18" charset="0"/>
                <a:cs typeface="Times New Roman" pitchFamily="18" charset="0"/>
              </a:rPr>
              <a:t>capilaroprotectoare (flavone)</a:t>
            </a:r>
            <a:endParaRPr lang="ro-RO" dirty="0"/>
          </a:p>
        </p:txBody>
      </p:sp>
    </p:spTree>
    <p:extLst>
      <p:ext uri="{BB962C8B-B14F-4D97-AF65-F5344CB8AC3E}">
        <p14:creationId xmlns="" xmlns:p14="http://schemas.microsoft.com/office/powerpoint/2010/main" val="67115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355976" y="822242"/>
            <a:ext cx="3744416" cy="914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litiază</a:t>
            </a:r>
            <a:r>
              <a:rPr lang="ro-RO" dirty="0"/>
              <a:t> </a:t>
            </a: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urinară, gută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9829" y="836712"/>
            <a:ext cx="1995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o-RO" b="1" dirty="0">
                <a:latin typeface="Times New Roman" pitchFamily="18" charset="0"/>
                <a:cs typeface="Times New Roman" pitchFamily="18" charset="0"/>
              </a:rPr>
              <a:t>diuretică (flavone)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458926" y="2531022"/>
            <a:ext cx="7857489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b="1" dirty="0">
                <a:latin typeface="Times New Roman" pitchFamily="18" charset="0"/>
                <a:cs typeface="Times New Roman" pitchFamily="18" charset="0"/>
              </a:rPr>
              <a:t>remineralizantă (</a:t>
            </a:r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săruri solubile ale</a:t>
            </a:r>
            <a:r>
              <a:rPr lang="ro-RO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acidului silicic)                </a:t>
            </a:r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tradiţional în tuberculoză osoasă şi pulmonară</a:t>
            </a:r>
            <a:endParaRPr lang="ro-RO" dirty="0"/>
          </a:p>
        </p:txBody>
      </p:sp>
      <p:sp>
        <p:nvSpPr>
          <p:cNvPr id="5" name="Right Arrow 4"/>
          <p:cNvSpPr/>
          <p:nvPr/>
        </p:nvSpPr>
        <p:spPr>
          <a:xfrm>
            <a:off x="5769295" y="2629311"/>
            <a:ext cx="500066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http://sanatate.bzi.ro/public/upload/photos/28/ceai_rini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501008"/>
            <a:ext cx="3548082" cy="2666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744927" y="5517232"/>
            <a:ext cx="2200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1,5 g produs vegetal </a:t>
            </a:r>
            <a:endParaRPr lang="ro-RO" b="1" dirty="0"/>
          </a:p>
        </p:txBody>
      </p:sp>
    </p:spTree>
    <p:extLst>
      <p:ext uri="{BB962C8B-B14F-4D97-AF65-F5344CB8AC3E}">
        <p14:creationId xmlns="" xmlns:p14="http://schemas.microsoft.com/office/powerpoint/2010/main" val="272515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1" name="Picture 3" descr="http://www.sfatulmedicului.ro/magazin_plafar/image/centrofarm/trimiteri/phpsync/normal/D/de_troscot_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845" y="487056"/>
            <a:ext cx="1832223" cy="2592288"/>
          </a:xfrm>
          <a:prstGeom prst="rect">
            <a:avLst/>
          </a:prstGeom>
          <a:noFill/>
        </p:spPr>
      </p:pic>
      <p:pic>
        <p:nvPicPr>
          <p:cNvPr id="432133" name="Picture 5" descr="Fares Bio Vital Ceai Tensiune 50 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8745" y="493958"/>
            <a:ext cx="1441745" cy="2076465"/>
          </a:xfrm>
          <a:prstGeom prst="rect">
            <a:avLst/>
          </a:prstGeom>
          <a:noFill/>
        </p:spPr>
      </p:pic>
      <p:pic>
        <p:nvPicPr>
          <p:cNvPr id="9" name="Picture 2" descr="http://farmaciaverde.util21.ro/produse/5522_228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6000" y="3502297"/>
            <a:ext cx="1674490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4" descr="http://comenzi.farmaciatei.ro/images/products/comenzi.farmaciatei.ro/-concatproductsimage-1274734925_Capsule%20DiureticU64%203D%20cd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7174" y="2314402"/>
            <a:ext cx="1444022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 descr="http://www.leaculverde.ro/images/detailed/7/gastric-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0879" y="3790566"/>
            <a:ext cx="1586156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0" descr="http://www.magazin-naturist.ro/poze_produse/7844/mari/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23856" y="3284984"/>
            <a:ext cx="12573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Oval 1"/>
          <p:cNvSpPr/>
          <p:nvPr/>
        </p:nvSpPr>
        <p:spPr>
          <a:xfrm>
            <a:off x="5319586" y="1063066"/>
            <a:ext cx="2810022" cy="62114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Ceaiuri/capsule</a:t>
            </a:r>
          </a:p>
        </p:txBody>
      </p:sp>
    </p:spTree>
    <p:extLst>
      <p:ext uri="{BB962C8B-B14F-4D97-AF65-F5344CB8AC3E}">
        <p14:creationId xmlns="" xmlns:p14="http://schemas.microsoft.com/office/powerpoint/2010/main" val="39909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2254427228"/>
              </p:ext>
            </p:extLst>
          </p:nvPr>
        </p:nvGraphicFramePr>
        <p:xfrm>
          <a:off x="285720" y="1785926"/>
          <a:ext cx="7906703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Image result for POLYGONUM HYDROPIPER cea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302367"/>
            <a:ext cx="1474724" cy="2304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EAI                      AMENO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25967"/>
            <a:ext cx="1582689" cy="2480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29454" y="2428868"/>
            <a:ext cx="1274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hemoroizi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1520" y="778028"/>
            <a:ext cx="3312368" cy="1015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POLYGONI HYDROPIPERIS HERBA</a:t>
            </a:r>
            <a:endParaRPr kumimoji="0" lang="ro-RO" sz="20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Piper de baltă</a:t>
            </a:r>
            <a:endParaRPr kumimoji="0" lang="ro-RO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http://www.habitas.org.uk/flora/images/small/615896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142852"/>
            <a:ext cx="2143116" cy="2143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5857884" y="1285860"/>
            <a:ext cx="2786082" cy="7143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POLYGONUM HYDROPIPER </a:t>
            </a:r>
          </a:p>
        </p:txBody>
      </p:sp>
      <p:sp>
        <p:nvSpPr>
          <p:cNvPr id="9" name="Oval 8"/>
          <p:cNvSpPr/>
          <p:nvPr/>
        </p:nvSpPr>
        <p:spPr>
          <a:xfrm>
            <a:off x="5553820" y="3429000"/>
            <a:ext cx="2664296" cy="668499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Preparate standardizate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260648"/>
            <a:ext cx="4032448" cy="648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Crataegi folium cum flos</a:t>
            </a:r>
            <a:endParaRPr lang="en-US" b="1" i="1" cap="all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păducel, gherghinar, mărăcine</a:t>
            </a:r>
            <a:endParaRPr lang="ro-RO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6594" name="Picture 2" descr="http://lh3.ggpht.com/luirig/R5sMYpTdd3I/AAAAAAAAECI/ZjVM2mUfqN0/crataegus_monogyna_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60648"/>
            <a:ext cx="3491880" cy="30815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5436096" y="3573016"/>
            <a:ext cx="3528392" cy="43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CRATAEGUS MONOGYNA </a:t>
            </a:r>
          </a:p>
        </p:txBody>
      </p:sp>
      <p:pic>
        <p:nvPicPr>
          <p:cNvPr id="366596" name="Picture 4" descr="http://t3.gstatic.com/images?q=tbn:ANd9GcRF7zd_qc48KzWrhg1s99vEN3ZQqeabINv2xuj7Mz9U5Ucchy_ZY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96752"/>
            <a:ext cx="3312368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611560" y="3501008"/>
            <a:ext cx="3826396" cy="3600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CRATAEGUS OXYACANTHA</a:t>
            </a:r>
            <a:endParaRPr lang="ro-RO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6598" name="Picture 6" descr="http://ramota.com/hawthor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293096"/>
            <a:ext cx="2886075" cy="21717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6600" name="Picture 8" descr="http://www.viableherbalsolutions.com/images/herbs/hawthorne-berry-bs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925319"/>
            <a:ext cx="4042420" cy="26922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6125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lh3.ggpht.com/luirig/R5sMYpTdd3I/AAAAAAAAECI/ZjVM2mUfqN0/crataegus_monogyna_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6672"/>
            <a:ext cx="3792757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4665762" y="467003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1-2%</a:t>
            </a:r>
            <a:endParaRPr lang="ro-RO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398558455"/>
              </p:ext>
            </p:extLst>
          </p:nvPr>
        </p:nvGraphicFramePr>
        <p:xfrm>
          <a:off x="731859" y="3625796"/>
          <a:ext cx="3600450" cy="2065337"/>
        </p:xfrm>
        <a:graphic>
          <a:graphicData uri="http://schemas.openxmlformats.org/presentationml/2006/ole">
            <p:oleObj spid="_x0000_s574554" r:id="rId4" imgW="2491284" imgH="1420121" progId="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05178741"/>
              </p:ext>
            </p:extLst>
          </p:nvPr>
        </p:nvGraphicFramePr>
        <p:xfrm>
          <a:off x="5508104" y="3634446"/>
          <a:ext cx="3263900" cy="1835150"/>
        </p:xfrm>
        <a:graphic>
          <a:graphicData uri="http://schemas.openxmlformats.org/presentationml/2006/ole">
            <p:oleObj spid="_x0000_s574555" r:id="rId5" imgW="2486695" imgH="1398796" progId="">
              <p:embed/>
            </p:oleObj>
          </a:graphicData>
        </a:graphic>
      </p:graphicFrame>
      <p:sp>
        <p:nvSpPr>
          <p:cNvPr id="6" name="Curved Down Arrow 5"/>
          <p:cNvSpPr/>
          <p:nvPr/>
        </p:nvSpPr>
        <p:spPr>
          <a:xfrm>
            <a:off x="4500092" y="3867945"/>
            <a:ext cx="864096" cy="1368152"/>
          </a:xfrm>
          <a:prstGeom prst="curved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12194" y="908720"/>
            <a:ext cx="2928158" cy="7200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Fracțiunea flavonoidică</a:t>
            </a:r>
          </a:p>
        </p:txBody>
      </p:sp>
      <p:pic>
        <p:nvPicPr>
          <p:cNvPr id="574531" name="Picture 67" descr="Image result for semnul exclamari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218" y="2204864"/>
            <a:ext cx="1104885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6131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lh3.ggpht.com/luirig/R5sMYpTdd3I/AAAAAAAAECI/ZjVM2mUfqN0/crataegus_monogyna_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6672"/>
            <a:ext cx="3792757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urved Down Arrow 5"/>
          <p:cNvSpPr/>
          <p:nvPr/>
        </p:nvSpPr>
        <p:spPr>
          <a:xfrm>
            <a:off x="4380146" y="3650937"/>
            <a:ext cx="864096" cy="1368152"/>
          </a:xfrm>
          <a:prstGeom prst="curved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12194" y="908720"/>
            <a:ext cx="2928158" cy="7200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Fracțiunea flavonoidică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71731140"/>
              </p:ext>
            </p:extLst>
          </p:nvPr>
        </p:nvGraphicFramePr>
        <p:xfrm>
          <a:off x="639345" y="3716561"/>
          <a:ext cx="3205162" cy="1944687"/>
        </p:xfrm>
        <a:graphic>
          <a:graphicData uri="http://schemas.openxmlformats.org/presentationml/2006/ole">
            <p:oleObj spid="_x0000_s575576" r:id="rId4" imgW="2492904" imgH="1514597" progId="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299915001"/>
              </p:ext>
            </p:extLst>
          </p:nvPr>
        </p:nvGraphicFramePr>
        <p:xfrm>
          <a:off x="5724128" y="3734771"/>
          <a:ext cx="3140075" cy="1730375"/>
        </p:xfrm>
        <a:graphic>
          <a:graphicData uri="http://schemas.openxmlformats.org/presentationml/2006/ole">
            <p:oleObj spid="_x0000_s575577" r:id="rId5" imgW="2488315" imgH="1369643" progId="">
              <p:embed/>
            </p:oleObj>
          </a:graphicData>
        </a:graphic>
      </p:graphicFrame>
      <p:pic>
        <p:nvPicPr>
          <p:cNvPr id="10" name="Picture 67" descr="Image result for semnul exclamari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623" y="2288673"/>
            <a:ext cx="1045123" cy="1362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2384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5015</TotalTime>
  <Words>1071</Words>
  <Application>Microsoft Office PowerPoint</Application>
  <PresentationFormat>On-screen Show (4:3)</PresentationFormat>
  <Paragraphs>294</Paragraphs>
  <Slides>69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Oriel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Cerasela</dc:creator>
  <cp:lastModifiedBy>Farmacognozie</cp:lastModifiedBy>
  <cp:revision>541</cp:revision>
  <dcterms:created xsi:type="dcterms:W3CDTF">2011-10-17T19:20:14Z</dcterms:created>
  <dcterms:modified xsi:type="dcterms:W3CDTF">2018-01-08T12:23:54Z</dcterms:modified>
</cp:coreProperties>
</file>