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1"/>
  </p:notesMasterIdLst>
  <p:sldIdLst>
    <p:sldId id="437" r:id="rId2"/>
    <p:sldId id="401" r:id="rId3"/>
    <p:sldId id="402" r:id="rId4"/>
    <p:sldId id="404" r:id="rId5"/>
    <p:sldId id="405" r:id="rId6"/>
    <p:sldId id="443" r:id="rId7"/>
    <p:sldId id="406" r:id="rId8"/>
    <p:sldId id="403" r:id="rId9"/>
    <p:sldId id="407" r:id="rId10"/>
    <p:sldId id="408" r:id="rId11"/>
    <p:sldId id="409" r:id="rId12"/>
    <p:sldId id="444" r:id="rId13"/>
    <p:sldId id="411" r:id="rId14"/>
    <p:sldId id="363" r:id="rId15"/>
    <p:sldId id="364" r:id="rId16"/>
    <p:sldId id="365" r:id="rId17"/>
    <p:sldId id="366" r:id="rId18"/>
    <p:sldId id="345" r:id="rId19"/>
    <p:sldId id="346" r:id="rId20"/>
    <p:sldId id="337" r:id="rId21"/>
    <p:sldId id="350" r:id="rId22"/>
    <p:sldId id="348" r:id="rId23"/>
    <p:sldId id="351" r:id="rId24"/>
    <p:sldId id="353" r:id="rId25"/>
    <p:sldId id="446" r:id="rId26"/>
    <p:sldId id="359" r:id="rId27"/>
    <p:sldId id="360" r:id="rId28"/>
    <p:sldId id="343" r:id="rId29"/>
    <p:sldId id="421" r:id="rId30"/>
    <p:sldId id="374" r:id="rId31"/>
    <p:sldId id="427" r:id="rId32"/>
    <p:sldId id="326" r:id="rId33"/>
    <p:sldId id="311" r:id="rId34"/>
    <p:sldId id="362" r:id="rId35"/>
    <p:sldId id="361" r:id="rId36"/>
    <p:sldId id="430" r:id="rId37"/>
    <p:sldId id="297" r:id="rId38"/>
    <p:sldId id="298" r:id="rId39"/>
    <p:sldId id="299" r:id="rId40"/>
    <p:sldId id="432" r:id="rId41"/>
    <p:sldId id="300" r:id="rId42"/>
    <p:sldId id="301" r:id="rId43"/>
    <p:sldId id="302" r:id="rId44"/>
    <p:sldId id="304" r:id="rId45"/>
    <p:sldId id="305" r:id="rId46"/>
    <p:sldId id="306" r:id="rId47"/>
    <p:sldId id="307" r:id="rId48"/>
    <p:sldId id="433" r:id="rId49"/>
    <p:sldId id="328" r:id="rId50"/>
    <p:sldId id="329" r:id="rId51"/>
    <p:sldId id="330" r:id="rId52"/>
    <p:sldId id="332" r:id="rId53"/>
    <p:sldId id="412" r:id="rId54"/>
    <p:sldId id="414" r:id="rId55"/>
    <p:sldId id="416" r:id="rId56"/>
    <p:sldId id="422" r:id="rId57"/>
    <p:sldId id="417" r:id="rId58"/>
    <p:sldId id="418" r:id="rId59"/>
    <p:sldId id="423" r:id="rId60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66"/>
    <a:srgbClr val="FF0000"/>
    <a:srgbClr val="E3CD29"/>
    <a:srgbClr val="D9ED1F"/>
    <a:srgbClr val="CC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00" autoAdjust="0"/>
    <p:restoredTop sz="94660"/>
  </p:normalViewPr>
  <p:slideViewPr>
    <p:cSldViewPr>
      <p:cViewPr varScale="1">
        <p:scale>
          <a:sx n="64" d="100"/>
          <a:sy n="64" d="100"/>
        </p:scale>
        <p:origin x="-16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CE4945-1752-46B5-B923-BF7008409DC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845D83-FCB6-488D-ABED-81354360CE7F}">
      <dgm:prSet phldrT="[Text]" custT="1"/>
      <dgm:spPr/>
      <dgm:t>
        <a:bodyPr/>
        <a:lstStyle/>
        <a:p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PRECAUŢII</a:t>
          </a:r>
        </a:p>
      </dgm:t>
    </dgm:pt>
    <dgm:pt modelId="{764BF174-A059-459A-AB12-C6366D7613BE}" type="parTrans" cxnId="{221DE707-FC5E-4A67-A7B5-200A22E1916A}">
      <dgm:prSet/>
      <dgm:spPr/>
      <dgm:t>
        <a:bodyPr/>
        <a:lstStyle/>
        <a:p>
          <a:endParaRPr lang="en-US"/>
        </a:p>
      </dgm:t>
    </dgm:pt>
    <dgm:pt modelId="{F5BDF896-A258-4407-BF43-7DBC6F50C596}" type="sibTrans" cxnId="{221DE707-FC5E-4A67-A7B5-200A22E1916A}">
      <dgm:prSet/>
      <dgm:spPr/>
      <dgm:t>
        <a:bodyPr/>
        <a:lstStyle/>
        <a:p>
          <a:endParaRPr lang="en-US"/>
        </a:p>
      </dgm:t>
    </dgm:pt>
    <dgm:pt modelId="{119D28E3-4B29-4837-9E60-3FF51654E406}">
      <dgm:prSet phldrT="[Text]" custT="1"/>
      <dgm:spPr/>
      <dgm:t>
        <a:bodyPr/>
        <a:lstStyle/>
        <a:p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Tratament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strict sub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supraveghere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medicală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CI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administrarea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la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copii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femei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gravide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o-RO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insuficiență hepatică și renală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32E72C59-F50D-4CD3-B4E5-70A5D7A75326}" type="parTrans" cxnId="{5734521F-1625-45FD-877A-597791EFED22}">
      <dgm:prSet/>
      <dgm:spPr/>
      <dgm:t>
        <a:bodyPr/>
        <a:lstStyle/>
        <a:p>
          <a:endParaRPr lang="en-US"/>
        </a:p>
      </dgm:t>
    </dgm:pt>
    <dgm:pt modelId="{6ACCEAC2-5BC3-487B-ABD0-1F3D2E61F11F}" type="sibTrans" cxnId="{5734521F-1625-45FD-877A-597791EFED22}">
      <dgm:prSet/>
      <dgm:spPr/>
      <dgm:t>
        <a:bodyPr/>
        <a:lstStyle/>
        <a:p>
          <a:endParaRPr lang="en-US"/>
        </a:p>
      </dgm:t>
    </dgm:pt>
    <dgm:pt modelId="{B623ED0B-BAA6-4247-99E2-AF81094C038A}">
      <dgm:prSet phldrT="[Text]" custT="1"/>
      <dgm:spPr/>
      <dgm:t>
        <a:bodyPr/>
        <a:lstStyle/>
        <a:p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Risc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de cancer dermic –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tratament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incorect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FC9508-6B6D-4E9B-9433-5053043C67C5}" type="parTrans" cxnId="{8B19B02F-A60F-49F8-BC0B-87E42DC08B8B}">
      <dgm:prSet/>
      <dgm:spPr/>
      <dgm:t>
        <a:bodyPr/>
        <a:lstStyle/>
        <a:p>
          <a:endParaRPr lang="en-US"/>
        </a:p>
      </dgm:t>
    </dgm:pt>
    <dgm:pt modelId="{EF034FF0-29E7-4B7A-AF38-D8F1F2BF01A7}" type="sibTrans" cxnId="{8B19B02F-A60F-49F8-BC0B-87E42DC08B8B}">
      <dgm:prSet/>
      <dgm:spPr/>
      <dgm:t>
        <a:bodyPr/>
        <a:lstStyle/>
        <a:p>
          <a:endParaRPr lang="en-US"/>
        </a:p>
      </dgm:t>
    </dgm:pt>
    <dgm:pt modelId="{B6F72814-C899-4EE6-AEF5-90F4171EAB38}">
      <dgm:prSet phldrT="[Text]" custT="1"/>
      <dgm:spPr/>
      <dgm:t>
        <a:bodyPr/>
        <a:lstStyle/>
        <a:p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durata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tratamentului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administrarea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creme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fotoprotectoare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!</a:t>
          </a:r>
        </a:p>
      </dgm:t>
    </dgm:pt>
    <dgm:pt modelId="{E2E9DD7E-9FF0-427F-B468-AF4FD16BD67D}" type="parTrans" cxnId="{6FE2517A-582E-4E7F-B629-1BDBA968A9D7}">
      <dgm:prSet/>
      <dgm:spPr/>
      <dgm:t>
        <a:bodyPr/>
        <a:lstStyle/>
        <a:p>
          <a:endParaRPr lang="en-US"/>
        </a:p>
      </dgm:t>
    </dgm:pt>
    <dgm:pt modelId="{AFAAE954-82AD-4351-B88E-53991909B6D4}" type="sibTrans" cxnId="{6FE2517A-582E-4E7F-B629-1BDBA968A9D7}">
      <dgm:prSet/>
      <dgm:spPr/>
      <dgm:t>
        <a:bodyPr/>
        <a:lstStyle/>
        <a:p>
          <a:endParaRPr lang="en-US"/>
        </a:p>
      </dgm:t>
    </dgm:pt>
    <dgm:pt modelId="{B05F353F-A903-4DF2-95F5-8DFA1DAD8E81}" type="pres">
      <dgm:prSet presAssocID="{31CE4945-1752-46B5-B923-BF7008409DC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DA3D1A4-7C9A-447A-9ABC-69EC038644F6}" type="pres">
      <dgm:prSet presAssocID="{A2845D83-FCB6-488D-ABED-81354360CE7F}" presName="thickLine" presStyleLbl="alignNode1" presStyleIdx="0" presStyleCnt="1"/>
      <dgm:spPr/>
    </dgm:pt>
    <dgm:pt modelId="{E021538E-F3A5-4ED2-846C-7766C0B8EA5F}" type="pres">
      <dgm:prSet presAssocID="{A2845D83-FCB6-488D-ABED-81354360CE7F}" presName="horz1" presStyleCnt="0"/>
      <dgm:spPr/>
    </dgm:pt>
    <dgm:pt modelId="{80ABC5F2-3A8F-41E7-B941-5503210464C4}" type="pres">
      <dgm:prSet presAssocID="{A2845D83-FCB6-488D-ABED-81354360CE7F}" presName="tx1" presStyleLbl="revTx" presStyleIdx="0" presStyleCnt="4"/>
      <dgm:spPr/>
      <dgm:t>
        <a:bodyPr/>
        <a:lstStyle/>
        <a:p>
          <a:endParaRPr lang="en-US"/>
        </a:p>
      </dgm:t>
    </dgm:pt>
    <dgm:pt modelId="{97C93EB5-95EF-4BD6-9205-901115A478D6}" type="pres">
      <dgm:prSet presAssocID="{A2845D83-FCB6-488D-ABED-81354360CE7F}" presName="vert1" presStyleCnt="0"/>
      <dgm:spPr/>
    </dgm:pt>
    <dgm:pt modelId="{38EB2507-9139-43CD-97B2-4A5A1DFCD28A}" type="pres">
      <dgm:prSet presAssocID="{119D28E3-4B29-4837-9E60-3FF51654E406}" presName="vertSpace2a" presStyleCnt="0"/>
      <dgm:spPr/>
    </dgm:pt>
    <dgm:pt modelId="{58515713-EFCA-4B2D-BED6-D04ACD3A5E45}" type="pres">
      <dgm:prSet presAssocID="{119D28E3-4B29-4837-9E60-3FF51654E406}" presName="horz2" presStyleCnt="0"/>
      <dgm:spPr/>
    </dgm:pt>
    <dgm:pt modelId="{DB7A190D-04FE-404F-AC11-05E0979B61CE}" type="pres">
      <dgm:prSet presAssocID="{119D28E3-4B29-4837-9E60-3FF51654E406}" presName="horzSpace2" presStyleCnt="0"/>
      <dgm:spPr/>
    </dgm:pt>
    <dgm:pt modelId="{DF0C6AF7-66F5-452D-8D78-9AC8ED5FBBDE}" type="pres">
      <dgm:prSet presAssocID="{119D28E3-4B29-4837-9E60-3FF51654E406}" presName="tx2" presStyleLbl="revTx" presStyleIdx="1" presStyleCnt="4"/>
      <dgm:spPr/>
      <dgm:t>
        <a:bodyPr/>
        <a:lstStyle/>
        <a:p>
          <a:endParaRPr lang="en-US"/>
        </a:p>
      </dgm:t>
    </dgm:pt>
    <dgm:pt modelId="{E5CE10D0-CBAD-435D-925E-E3C048EF6DC1}" type="pres">
      <dgm:prSet presAssocID="{119D28E3-4B29-4837-9E60-3FF51654E406}" presName="vert2" presStyleCnt="0"/>
      <dgm:spPr/>
    </dgm:pt>
    <dgm:pt modelId="{4F2B59E8-4E8C-41E5-9CD8-4F9131107A22}" type="pres">
      <dgm:prSet presAssocID="{119D28E3-4B29-4837-9E60-3FF51654E406}" presName="thinLine2b" presStyleLbl="callout" presStyleIdx="0" presStyleCnt="3"/>
      <dgm:spPr/>
    </dgm:pt>
    <dgm:pt modelId="{A8F6015C-4315-446C-9206-21649E51A094}" type="pres">
      <dgm:prSet presAssocID="{119D28E3-4B29-4837-9E60-3FF51654E406}" presName="vertSpace2b" presStyleCnt="0"/>
      <dgm:spPr/>
    </dgm:pt>
    <dgm:pt modelId="{D6E37A0E-2E46-451A-8402-08B838E83239}" type="pres">
      <dgm:prSet presAssocID="{B623ED0B-BAA6-4247-99E2-AF81094C038A}" presName="horz2" presStyleCnt="0"/>
      <dgm:spPr/>
    </dgm:pt>
    <dgm:pt modelId="{1660E28D-EA75-4B48-B600-B8E2F409425D}" type="pres">
      <dgm:prSet presAssocID="{B623ED0B-BAA6-4247-99E2-AF81094C038A}" presName="horzSpace2" presStyleCnt="0"/>
      <dgm:spPr/>
    </dgm:pt>
    <dgm:pt modelId="{8C99DCFE-F092-4075-826F-75E4C45499F8}" type="pres">
      <dgm:prSet presAssocID="{B623ED0B-BAA6-4247-99E2-AF81094C038A}" presName="tx2" presStyleLbl="revTx" presStyleIdx="2" presStyleCnt="4"/>
      <dgm:spPr/>
      <dgm:t>
        <a:bodyPr/>
        <a:lstStyle/>
        <a:p>
          <a:endParaRPr lang="en-US"/>
        </a:p>
      </dgm:t>
    </dgm:pt>
    <dgm:pt modelId="{DA1FD5BA-150F-410F-91D1-EF11C1C7B267}" type="pres">
      <dgm:prSet presAssocID="{B623ED0B-BAA6-4247-99E2-AF81094C038A}" presName="vert2" presStyleCnt="0"/>
      <dgm:spPr/>
    </dgm:pt>
    <dgm:pt modelId="{A9BE050C-D534-4111-AF74-7BC2E1F01E6F}" type="pres">
      <dgm:prSet presAssocID="{B623ED0B-BAA6-4247-99E2-AF81094C038A}" presName="thinLine2b" presStyleLbl="callout" presStyleIdx="1" presStyleCnt="3"/>
      <dgm:spPr/>
    </dgm:pt>
    <dgm:pt modelId="{BD522BC4-D43C-4A78-BF3C-46C0BA07569A}" type="pres">
      <dgm:prSet presAssocID="{B623ED0B-BAA6-4247-99E2-AF81094C038A}" presName="vertSpace2b" presStyleCnt="0"/>
      <dgm:spPr/>
    </dgm:pt>
    <dgm:pt modelId="{3200946C-6F69-42C5-A233-89FD724AB895}" type="pres">
      <dgm:prSet presAssocID="{B6F72814-C899-4EE6-AEF5-90F4171EAB38}" presName="horz2" presStyleCnt="0"/>
      <dgm:spPr/>
    </dgm:pt>
    <dgm:pt modelId="{9E3FDA03-294C-41E6-93C3-6A5445AC6385}" type="pres">
      <dgm:prSet presAssocID="{B6F72814-C899-4EE6-AEF5-90F4171EAB38}" presName="horzSpace2" presStyleCnt="0"/>
      <dgm:spPr/>
    </dgm:pt>
    <dgm:pt modelId="{B3A07932-25EB-4F25-8E31-998F4D55A2D9}" type="pres">
      <dgm:prSet presAssocID="{B6F72814-C899-4EE6-AEF5-90F4171EAB38}" presName="tx2" presStyleLbl="revTx" presStyleIdx="3" presStyleCnt="4"/>
      <dgm:spPr/>
      <dgm:t>
        <a:bodyPr/>
        <a:lstStyle/>
        <a:p>
          <a:endParaRPr lang="en-US"/>
        </a:p>
      </dgm:t>
    </dgm:pt>
    <dgm:pt modelId="{889AFCF6-19AF-4E74-BC2F-29EFC85EF672}" type="pres">
      <dgm:prSet presAssocID="{B6F72814-C899-4EE6-AEF5-90F4171EAB38}" presName="vert2" presStyleCnt="0"/>
      <dgm:spPr/>
    </dgm:pt>
    <dgm:pt modelId="{FB1F1A2D-520B-4873-A66D-84018AB5976C}" type="pres">
      <dgm:prSet presAssocID="{B6F72814-C899-4EE6-AEF5-90F4171EAB38}" presName="thinLine2b" presStyleLbl="callout" presStyleIdx="2" presStyleCnt="3"/>
      <dgm:spPr/>
    </dgm:pt>
    <dgm:pt modelId="{4E168B84-AB31-42B3-97B9-5D9D1392F078}" type="pres">
      <dgm:prSet presAssocID="{B6F72814-C899-4EE6-AEF5-90F4171EAB38}" presName="vertSpace2b" presStyleCnt="0"/>
      <dgm:spPr/>
    </dgm:pt>
  </dgm:ptLst>
  <dgm:cxnLst>
    <dgm:cxn modelId="{ACA492B0-EAC0-4A77-8F50-EE947B279F89}" type="presOf" srcId="{31CE4945-1752-46B5-B923-BF7008409DCC}" destId="{B05F353F-A903-4DF2-95F5-8DFA1DAD8E81}" srcOrd="0" destOrd="0" presId="urn:microsoft.com/office/officeart/2008/layout/LinedList"/>
    <dgm:cxn modelId="{DD42F862-11F6-4519-B931-1DEA3364EEBE}" type="presOf" srcId="{B6F72814-C899-4EE6-AEF5-90F4171EAB38}" destId="{B3A07932-25EB-4F25-8E31-998F4D55A2D9}" srcOrd="0" destOrd="0" presId="urn:microsoft.com/office/officeart/2008/layout/LinedList"/>
    <dgm:cxn modelId="{6FE2517A-582E-4E7F-B629-1BDBA968A9D7}" srcId="{A2845D83-FCB6-488D-ABED-81354360CE7F}" destId="{B6F72814-C899-4EE6-AEF5-90F4171EAB38}" srcOrd="2" destOrd="0" parTransId="{E2E9DD7E-9FF0-427F-B468-AF4FD16BD67D}" sibTransId="{AFAAE954-82AD-4351-B88E-53991909B6D4}"/>
    <dgm:cxn modelId="{8B19B02F-A60F-49F8-BC0B-87E42DC08B8B}" srcId="{A2845D83-FCB6-488D-ABED-81354360CE7F}" destId="{B623ED0B-BAA6-4247-99E2-AF81094C038A}" srcOrd="1" destOrd="0" parTransId="{34FC9508-6B6D-4E9B-9433-5053043C67C5}" sibTransId="{EF034FF0-29E7-4B7A-AF38-D8F1F2BF01A7}"/>
    <dgm:cxn modelId="{B26DBF14-A21D-4B4A-9B1E-EC16837FF319}" type="presOf" srcId="{119D28E3-4B29-4837-9E60-3FF51654E406}" destId="{DF0C6AF7-66F5-452D-8D78-9AC8ED5FBBDE}" srcOrd="0" destOrd="0" presId="urn:microsoft.com/office/officeart/2008/layout/LinedList"/>
    <dgm:cxn modelId="{221DE707-FC5E-4A67-A7B5-200A22E1916A}" srcId="{31CE4945-1752-46B5-B923-BF7008409DCC}" destId="{A2845D83-FCB6-488D-ABED-81354360CE7F}" srcOrd="0" destOrd="0" parTransId="{764BF174-A059-459A-AB12-C6366D7613BE}" sibTransId="{F5BDF896-A258-4407-BF43-7DBC6F50C596}"/>
    <dgm:cxn modelId="{5734521F-1625-45FD-877A-597791EFED22}" srcId="{A2845D83-FCB6-488D-ABED-81354360CE7F}" destId="{119D28E3-4B29-4837-9E60-3FF51654E406}" srcOrd="0" destOrd="0" parTransId="{32E72C59-F50D-4CD3-B4E5-70A5D7A75326}" sibTransId="{6ACCEAC2-5BC3-487B-ABD0-1F3D2E61F11F}"/>
    <dgm:cxn modelId="{62AAB824-3153-4CD9-A789-CC9DEBD2CA02}" type="presOf" srcId="{B623ED0B-BAA6-4247-99E2-AF81094C038A}" destId="{8C99DCFE-F092-4075-826F-75E4C45499F8}" srcOrd="0" destOrd="0" presId="urn:microsoft.com/office/officeart/2008/layout/LinedList"/>
    <dgm:cxn modelId="{271365E1-4120-441F-A3B2-B1707D575F66}" type="presOf" srcId="{A2845D83-FCB6-488D-ABED-81354360CE7F}" destId="{80ABC5F2-3A8F-41E7-B941-5503210464C4}" srcOrd="0" destOrd="0" presId="urn:microsoft.com/office/officeart/2008/layout/LinedList"/>
    <dgm:cxn modelId="{B45F5038-685A-4686-8E4F-66DDE313A0A5}" type="presParOf" srcId="{B05F353F-A903-4DF2-95F5-8DFA1DAD8E81}" destId="{3DA3D1A4-7C9A-447A-9ABC-69EC038644F6}" srcOrd="0" destOrd="0" presId="urn:microsoft.com/office/officeart/2008/layout/LinedList"/>
    <dgm:cxn modelId="{934CDBBE-CA63-498E-B179-B74237590DA0}" type="presParOf" srcId="{B05F353F-A903-4DF2-95F5-8DFA1DAD8E81}" destId="{E021538E-F3A5-4ED2-846C-7766C0B8EA5F}" srcOrd="1" destOrd="0" presId="urn:microsoft.com/office/officeart/2008/layout/LinedList"/>
    <dgm:cxn modelId="{7E0ADAED-BCDE-4270-AE49-2C5931C630F3}" type="presParOf" srcId="{E021538E-F3A5-4ED2-846C-7766C0B8EA5F}" destId="{80ABC5F2-3A8F-41E7-B941-5503210464C4}" srcOrd="0" destOrd="0" presId="urn:microsoft.com/office/officeart/2008/layout/LinedList"/>
    <dgm:cxn modelId="{D9F9390D-9684-4C04-BAC1-054FCF3FF189}" type="presParOf" srcId="{E021538E-F3A5-4ED2-846C-7766C0B8EA5F}" destId="{97C93EB5-95EF-4BD6-9205-901115A478D6}" srcOrd="1" destOrd="0" presId="urn:microsoft.com/office/officeart/2008/layout/LinedList"/>
    <dgm:cxn modelId="{A96A717A-F7C0-452D-895D-73EC01E0F641}" type="presParOf" srcId="{97C93EB5-95EF-4BD6-9205-901115A478D6}" destId="{38EB2507-9139-43CD-97B2-4A5A1DFCD28A}" srcOrd="0" destOrd="0" presId="urn:microsoft.com/office/officeart/2008/layout/LinedList"/>
    <dgm:cxn modelId="{A1233A6D-BAAA-4D0C-9E81-F3F98BDDB3B6}" type="presParOf" srcId="{97C93EB5-95EF-4BD6-9205-901115A478D6}" destId="{58515713-EFCA-4B2D-BED6-D04ACD3A5E45}" srcOrd="1" destOrd="0" presId="urn:microsoft.com/office/officeart/2008/layout/LinedList"/>
    <dgm:cxn modelId="{A0F84485-B90C-43DD-B7B1-4E69808F81F3}" type="presParOf" srcId="{58515713-EFCA-4B2D-BED6-D04ACD3A5E45}" destId="{DB7A190D-04FE-404F-AC11-05E0979B61CE}" srcOrd="0" destOrd="0" presId="urn:microsoft.com/office/officeart/2008/layout/LinedList"/>
    <dgm:cxn modelId="{E12DE6B9-376C-46AA-96B3-72097019E5C1}" type="presParOf" srcId="{58515713-EFCA-4B2D-BED6-D04ACD3A5E45}" destId="{DF0C6AF7-66F5-452D-8D78-9AC8ED5FBBDE}" srcOrd="1" destOrd="0" presId="urn:microsoft.com/office/officeart/2008/layout/LinedList"/>
    <dgm:cxn modelId="{490FA2F4-9FF0-4B5F-831C-7D3D359F0EB5}" type="presParOf" srcId="{58515713-EFCA-4B2D-BED6-D04ACD3A5E45}" destId="{E5CE10D0-CBAD-435D-925E-E3C048EF6DC1}" srcOrd="2" destOrd="0" presId="urn:microsoft.com/office/officeart/2008/layout/LinedList"/>
    <dgm:cxn modelId="{7B066A5E-E427-4D39-8B1B-5B12EC686EDD}" type="presParOf" srcId="{97C93EB5-95EF-4BD6-9205-901115A478D6}" destId="{4F2B59E8-4E8C-41E5-9CD8-4F9131107A22}" srcOrd="2" destOrd="0" presId="urn:microsoft.com/office/officeart/2008/layout/LinedList"/>
    <dgm:cxn modelId="{51282B86-94DF-4816-A93E-7617AA361767}" type="presParOf" srcId="{97C93EB5-95EF-4BD6-9205-901115A478D6}" destId="{A8F6015C-4315-446C-9206-21649E51A094}" srcOrd="3" destOrd="0" presId="urn:microsoft.com/office/officeart/2008/layout/LinedList"/>
    <dgm:cxn modelId="{E922AF78-E436-4A14-A23C-5EC7A266DD39}" type="presParOf" srcId="{97C93EB5-95EF-4BD6-9205-901115A478D6}" destId="{D6E37A0E-2E46-451A-8402-08B838E83239}" srcOrd="4" destOrd="0" presId="urn:microsoft.com/office/officeart/2008/layout/LinedList"/>
    <dgm:cxn modelId="{445E54B7-C395-4ABF-95B4-D37907788CB3}" type="presParOf" srcId="{D6E37A0E-2E46-451A-8402-08B838E83239}" destId="{1660E28D-EA75-4B48-B600-B8E2F409425D}" srcOrd="0" destOrd="0" presId="urn:microsoft.com/office/officeart/2008/layout/LinedList"/>
    <dgm:cxn modelId="{42DB2991-9A22-4053-97FB-23AA704BEACF}" type="presParOf" srcId="{D6E37A0E-2E46-451A-8402-08B838E83239}" destId="{8C99DCFE-F092-4075-826F-75E4C45499F8}" srcOrd="1" destOrd="0" presId="urn:microsoft.com/office/officeart/2008/layout/LinedList"/>
    <dgm:cxn modelId="{35544F5E-1D31-4122-8092-25061C7DCF28}" type="presParOf" srcId="{D6E37A0E-2E46-451A-8402-08B838E83239}" destId="{DA1FD5BA-150F-410F-91D1-EF11C1C7B267}" srcOrd="2" destOrd="0" presId="urn:microsoft.com/office/officeart/2008/layout/LinedList"/>
    <dgm:cxn modelId="{ABC09810-902A-4267-A67F-7F21AFC9032F}" type="presParOf" srcId="{97C93EB5-95EF-4BD6-9205-901115A478D6}" destId="{A9BE050C-D534-4111-AF74-7BC2E1F01E6F}" srcOrd="5" destOrd="0" presId="urn:microsoft.com/office/officeart/2008/layout/LinedList"/>
    <dgm:cxn modelId="{85D6F390-6447-434A-BACE-3FDFF8DACF4A}" type="presParOf" srcId="{97C93EB5-95EF-4BD6-9205-901115A478D6}" destId="{BD522BC4-D43C-4A78-BF3C-46C0BA07569A}" srcOrd="6" destOrd="0" presId="urn:microsoft.com/office/officeart/2008/layout/LinedList"/>
    <dgm:cxn modelId="{B00C02CE-0C5A-4219-BA70-4639D262AB66}" type="presParOf" srcId="{97C93EB5-95EF-4BD6-9205-901115A478D6}" destId="{3200946C-6F69-42C5-A233-89FD724AB895}" srcOrd="7" destOrd="0" presId="urn:microsoft.com/office/officeart/2008/layout/LinedList"/>
    <dgm:cxn modelId="{9296F572-4E04-4971-A726-006CA3686F6D}" type="presParOf" srcId="{3200946C-6F69-42C5-A233-89FD724AB895}" destId="{9E3FDA03-294C-41E6-93C3-6A5445AC6385}" srcOrd="0" destOrd="0" presId="urn:microsoft.com/office/officeart/2008/layout/LinedList"/>
    <dgm:cxn modelId="{1BF35A90-7F95-42A0-8C0D-71DE737BBCC8}" type="presParOf" srcId="{3200946C-6F69-42C5-A233-89FD724AB895}" destId="{B3A07932-25EB-4F25-8E31-998F4D55A2D9}" srcOrd="1" destOrd="0" presId="urn:microsoft.com/office/officeart/2008/layout/LinedList"/>
    <dgm:cxn modelId="{C6ED4AE7-284A-4E27-9546-A82FC0B5860A}" type="presParOf" srcId="{3200946C-6F69-42C5-A233-89FD724AB895}" destId="{889AFCF6-19AF-4E74-BC2F-29EFC85EF672}" srcOrd="2" destOrd="0" presId="urn:microsoft.com/office/officeart/2008/layout/LinedList"/>
    <dgm:cxn modelId="{11747B34-6370-4415-90F0-340318E35CA1}" type="presParOf" srcId="{97C93EB5-95EF-4BD6-9205-901115A478D6}" destId="{FB1F1A2D-520B-4873-A66D-84018AB5976C}" srcOrd="8" destOrd="0" presId="urn:microsoft.com/office/officeart/2008/layout/LinedList"/>
    <dgm:cxn modelId="{034B9C41-5DD5-4773-8A8C-E8493FE73CFF}" type="presParOf" srcId="{97C93EB5-95EF-4BD6-9205-901115A478D6}" destId="{4E168B84-AB31-42B3-97B9-5D9D1392F078}" srcOrd="9" destOrd="0" presId="urn:microsoft.com/office/officeart/2008/layout/Lined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ECB576-CA9A-4004-9B62-6889370DA70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0AC02A-BA26-4CFE-A364-8F35EF59C790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1%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furanocumarine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bergapten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xantotoxină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CBAC3350-A735-4D1A-A095-7B18FC2D94B4}" type="parTrans" cxnId="{BAFC5137-C2AC-4CB1-9FC8-AFA8A0F676FA}">
      <dgm:prSet/>
      <dgm:spPr/>
      <dgm:t>
        <a:bodyPr/>
        <a:lstStyle/>
        <a:p>
          <a:endParaRPr lang="en-US"/>
        </a:p>
      </dgm:t>
    </dgm:pt>
    <dgm:pt modelId="{D1CDD96D-FDE1-450B-A874-9244CCE8CA3C}" type="sibTrans" cxnId="{BAFC5137-C2AC-4CB1-9FC8-AFA8A0F676FA}">
      <dgm:prSet/>
      <dgm:spPr/>
      <dgm:t>
        <a:bodyPr/>
        <a:lstStyle/>
        <a:p>
          <a:endParaRPr lang="en-US"/>
        </a:p>
      </dgm:t>
    </dgm:pt>
    <dgm:pt modelId="{19821162-825E-438F-8A0B-6D3235CF7DDE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Mucilagii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tanin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flavone</a:t>
          </a:r>
        </a:p>
      </dgm:t>
    </dgm:pt>
    <dgm:pt modelId="{CCF6F9C7-02EF-43A5-BBAD-75B03B3CFC8C}" type="parTrans" cxnId="{1CA1C031-6933-407E-80B8-69478CA14B1D}">
      <dgm:prSet/>
      <dgm:spPr/>
      <dgm:t>
        <a:bodyPr/>
        <a:lstStyle/>
        <a:p>
          <a:endParaRPr lang="en-US"/>
        </a:p>
      </dgm:t>
    </dgm:pt>
    <dgm:pt modelId="{4F519FFD-FCB0-4051-A1FA-B0713715CB18}" type="sibTrans" cxnId="{1CA1C031-6933-407E-80B8-69478CA14B1D}">
      <dgm:prSet/>
      <dgm:spPr/>
      <dgm:t>
        <a:bodyPr/>
        <a:lstStyle/>
        <a:p>
          <a:endParaRPr lang="en-US"/>
        </a:p>
      </dgm:t>
    </dgm:pt>
    <dgm:pt modelId="{C175A9F2-E889-4646-9A84-60975A5DA7D0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Acţiune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fotosensibilizatoare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81B194-C3A0-41A0-B60A-A97289EAE614}" type="parTrans" cxnId="{DABE2AA2-FEDE-46AA-875B-CCF5CF842E66}">
      <dgm:prSet/>
      <dgm:spPr/>
      <dgm:t>
        <a:bodyPr/>
        <a:lstStyle/>
        <a:p>
          <a:endParaRPr lang="en-US"/>
        </a:p>
      </dgm:t>
    </dgm:pt>
    <dgm:pt modelId="{DC599794-FF72-42E7-B5E8-21B54DDCAB84}" type="sibTrans" cxnId="{DABE2AA2-FEDE-46AA-875B-CCF5CF842E66}">
      <dgm:prSet/>
      <dgm:spPr/>
      <dgm:t>
        <a:bodyPr/>
        <a:lstStyle/>
        <a:p>
          <a:endParaRPr lang="en-US"/>
        </a:p>
      </dgm:t>
    </dgm:pt>
    <dgm:pt modelId="{B823F9F5-519F-4A5C-9D97-6AE3ED12D051}" type="pres">
      <dgm:prSet presAssocID="{42ECB576-CA9A-4004-9B62-6889370DA70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4EB0076-652A-4855-850F-B1580D83EF5B}" type="pres">
      <dgm:prSet presAssocID="{010AC02A-BA26-4CFE-A364-8F35EF59C790}" presName="composite" presStyleCnt="0"/>
      <dgm:spPr/>
    </dgm:pt>
    <dgm:pt modelId="{45AC0555-D67E-4450-A13C-F06FB2C1CAEC}" type="pres">
      <dgm:prSet presAssocID="{010AC02A-BA26-4CFE-A364-8F35EF59C790}" presName="bentUpArrow1" presStyleLbl="alignImgPlace1" presStyleIdx="0" presStyleCnt="2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62F8588D-5899-4315-BD20-23CB17F5E1B9}" type="pres">
      <dgm:prSet presAssocID="{010AC02A-BA26-4CFE-A364-8F35EF59C790}" presName="ParentText" presStyleLbl="node1" presStyleIdx="0" presStyleCnt="3" custScaleX="113675" custScaleY="940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7D23D-6D25-4B35-AFA8-C1D7FD8034C9}" type="pres">
      <dgm:prSet presAssocID="{010AC02A-BA26-4CFE-A364-8F35EF59C790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1D7024C3-2B32-4AE7-924E-503E1DBBF4F5}" type="pres">
      <dgm:prSet presAssocID="{D1CDD96D-FDE1-450B-A874-9244CCE8CA3C}" presName="sibTrans" presStyleCnt="0"/>
      <dgm:spPr/>
    </dgm:pt>
    <dgm:pt modelId="{2408D7EC-B310-45D2-BAC1-544ED1754CB4}" type="pres">
      <dgm:prSet presAssocID="{19821162-825E-438F-8A0B-6D3235CF7DDE}" presName="composite" presStyleCnt="0"/>
      <dgm:spPr/>
    </dgm:pt>
    <dgm:pt modelId="{9C5A4438-1864-4D4E-A2EF-4D2EC9FB91FC}" type="pres">
      <dgm:prSet presAssocID="{19821162-825E-438F-8A0B-6D3235CF7DDE}" presName="bentUpArrow1" presStyleLbl="alignImgPlace1" presStyleIdx="1" presStyleCnt="2" custLinFactX="15822" custLinFactNeighborX="100000" custLinFactNeighborY="-29977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ECF82502-A0BE-4A44-A03B-0F774ADBF397}" type="pres">
      <dgm:prSet presAssocID="{19821162-825E-438F-8A0B-6D3235CF7DDE}" presName="ParentText" presStyleLbl="node1" presStyleIdx="1" presStyleCnt="3" custLinFactY="-14097" custLinFactNeighborX="43519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9E11C-F376-40BA-BC70-494BDA7A4831}" type="pres">
      <dgm:prSet presAssocID="{19821162-825E-438F-8A0B-6D3235CF7DDE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50CD448F-2B49-47FB-92EF-68768FEB47FF}" type="pres">
      <dgm:prSet presAssocID="{4F519FFD-FCB0-4051-A1FA-B0713715CB18}" presName="sibTrans" presStyleCnt="0"/>
      <dgm:spPr/>
    </dgm:pt>
    <dgm:pt modelId="{FEC4472B-F590-4EC5-A67A-5B33019777E7}" type="pres">
      <dgm:prSet presAssocID="{C175A9F2-E889-4646-9A84-60975A5DA7D0}" presName="composite" presStyleCnt="0"/>
      <dgm:spPr/>
    </dgm:pt>
    <dgm:pt modelId="{0972099A-CD3F-4867-8AC1-9616F7F672F6}" type="pres">
      <dgm:prSet presAssocID="{C175A9F2-E889-4646-9A84-60975A5DA7D0}" presName="ParentText" presStyleLbl="node1" presStyleIdx="2" presStyleCnt="3" custScaleX="155823" custLinFactX="-30566" custLinFactY="-3335" custLinFactNeighborX="-100000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A1C031-6933-407E-80B8-69478CA14B1D}" srcId="{42ECB576-CA9A-4004-9B62-6889370DA709}" destId="{19821162-825E-438F-8A0B-6D3235CF7DDE}" srcOrd="1" destOrd="0" parTransId="{CCF6F9C7-02EF-43A5-BBAD-75B03B3CFC8C}" sibTransId="{4F519FFD-FCB0-4051-A1FA-B0713715CB18}"/>
    <dgm:cxn modelId="{F394A7DD-868C-4D9E-B8C1-25630028919D}" type="presOf" srcId="{C175A9F2-E889-4646-9A84-60975A5DA7D0}" destId="{0972099A-CD3F-4867-8AC1-9616F7F672F6}" srcOrd="0" destOrd="0" presId="urn:microsoft.com/office/officeart/2005/8/layout/StepDownProcess"/>
    <dgm:cxn modelId="{F65D86E6-8A63-45D2-BE9A-405441C06DA5}" type="presOf" srcId="{010AC02A-BA26-4CFE-A364-8F35EF59C790}" destId="{62F8588D-5899-4315-BD20-23CB17F5E1B9}" srcOrd="0" destOrd="0" presId="urn:microsoft.com/office/officeart/2005/8/layout/StepDownProcess"/>
    <dgm:cxn modelId="{DABE2AA2-FEDE-46AA-875B-CCF5CF842E66}" srcId="{42ECB576-CA9A-4004-9B62-6889370DA709}" destId="{C175A9F2-E889-4646-9A84-60975A5DA7D0}" srcOrd="2" destOrd="0" parTransId="{8181B194-C3A0-41A0-B60A-A97289EAE614}" sibTransId="{DC599794-FF72-42E7-B5E8-21B54DDCAB84}"/>
    <dgm:cxn modelId="{C3D7252C-218A-4EEE-9677-04709D6FF112}" type="presOf" srcId="{19821162-825E-438F-8A0B-6D3235CF7DDE}" destId="{ECF82502-A0BE-4A44-A03B-0F774ADBF397}" srcOrd="0" destOrd="0" presId="urn:microsoft.com/office/officeart/2005/8/layout/StepDownProcess"/>
    <dgm:cxn modelId="{BAFC5137-C2AC-4CB1-9FC8-AFA8A0F676FA}" srcId="{42ECB576-CA9A-4004-9B62-6889370DA709}" destId="{010AC02A-BA26-4CFE-A364-8F35EF59C790}" srcOrd="0" destOrd="0" parTransId="{CBAC3350-A735-4D1A-A095-7B18FC2D94B4}" sibTransId="{D1CDD96D-FDE1-450B-A874-9244CCE8CA3C}"/>
    <dgm:cxn modelId="{4E896E38-BCE8-4228-BBE0-2B3833FE0334}" type="presOf" srcId="{42ECB576-CA9A-4004-9B62-6889370DA709}" destId="{B823F9F5-519F-4A5C-9D97-6AE3ED12D051}" srcOrd="0" destOrd="0" presId="urn:microsoft.com/office/officeart/2005/8/layout/StepDownProcess"/>
    <dgm:cxn modelId="{8CB066C0-AF6B-430E-852E-3F9FBD516281}" type="presParOf" srcId="{B823F9F5-519F-4A5C-9D97-6AE3ED12D051}" destId="{04EB0076-652A-4855-850F-B1580D83EF5B}" srcOrd="0" destOrd="0" presId="urn:microsoft.com/office/officeart/2005/8/layout/StepDownProcess"/>
    <dgm:cxn modelId="{E779D228-37AB-4BFE-9B9C-7F39CEC09903}" type="presParOf" srcId="{04EB0076-652A-4855-850F-B1580D83EF5B}" destId="{45AC0555-D67E-4450-A13C-F06FB2C1CAEC}" srcOrd="0" destOrd="0" presId="urn:microsoft.com/office/officeart/2005/8/layout/StepDownProcess"/>
    <dgm:cxn modelId="{07B7F620-1A72-45B9-A621-6C038FC51C63}" type="presParOf" srcId="{04EB0076-652A-4855-850F-B1580D83EF5B}" destId="{62F8588D-5899-4315-BD20-23CB17F5E1B9}" srcOrd="1" destOrd="0" presId="urn:microsoft.com/office/officeart/2005/8/layout/StepDownProcess"/>
    <dgm:cxn modelId="{FC62F60C-7665-454B-BC31-DE5F349C728D}" type="presParOf" srcId="{04EB0076-652A-4855-850F-B1580D83EF5B}" destId="{F5A7D23D-6D25-4B35-AFA8-C1D7FD8034C9}" srcOrd="2" destOrd="0" presId="urn:microsoft.com/office/officeart/2005/8/layout/StepDownProcess"/>
    <dgm:cxn modelId="{6EE0A8A3-EF3E-43A2-BF55-8D55A020E779}" type="presParOf" srcId="{B823F9F5-519F-4A5C-9D97-6AE3ED12D051}" destId="{1D7024C3-2B32-4AE7-924E-503E1DBBF4F5}" srcOrd="1" destOrd="0" presId="urn:microsoft.com/office/officeart/2005/8/layout/StepDownProcess"/>
    <dgm:cxn modelId="{1C1B20F5-B358-4151-BA76-67619FABD015}" type="presParOf" srcId="{B823F9F5-519F-4A5C-9D97-6AE3ED12D051}" destId="{2408D7EC-B310-45D2-BAC1-544ED1754CB4}" srcOrd="2" destOrd="0" presId="urn:microsoft.com/office/officeart/2005/8/layout/StepDownProcess"/>
    <dgm:cxn modelId="{948B150B-75BC-4D4F-839E-FE0FFF61037F}" type="presParOf" srcId="{2408D7EC-B310-45D2-BAC1-544ED1754CB4}" destId="{9C5A4438-1864-4D4E-A2EF-4D2EC9FB91FC}" srcOrd="0" destOrd="0" presId="urn:microsoft.com/office/officeart/2005/8/layout/StepDownProcess"/>
    <dgm:cxn modelId="{DBF220C8-C219-4A92-B033-4CEA710805AD}" type="presParOf" srcId="{2408D7EC-B310-45D2-BAC1-544ED1754CB4}" destId="{ECF82502-A0BE-4A44-A03B-0F774ADBF397}" srcOrd="1" destOrd="0" presId="urn:microsoft.com/office/officeart/2005/8/layout/StepDownProcess"/>
    <dgm:cxn modelId="{AF8B0A76-4F2A-4709-8F40-A019780DF5C2}" type="presParOf" srcId="{2408D7EC-B310-45D2-BAC1-544ED1754CB4}" destId="{9479E11C-F376-40BA-BC70-494BDA7A4831}" srcOrd="2" destOrd="0" presId="urn:microsoft.com/office/officeart/2005/8/layout/StepDownProcess"/>
    <dgm:cxn modelId="{7F59E0F6-91FA-4ABA-B537-5BD1D30E083D}" type="presParOf" srcId="{B823F9F5-519F-4A5C-9D97-6AE3ED12D051}" destId="{50CD448F-2B49-47FB-92EF-68768FEB47FF}" srcOrd="3" destOrd="0" presId="urn:microsoft.com/office/officeart/2005/8/layout/StepDownProcess"/>
    <dgm:cxn modelId="{712D41FC-FBCC-4168-ACF6-9F0EF942403E}" type="presParOf" srcId="{B823F9F5-519F-4A5C-9D97-6AE3ED12D051}" destId="{FEC4472B-F590-4EC5-A67A-5B33019777E7}" srcOrd="4" destOrd="0" presId="urn:microsoft.com/office/officeart/2005/8/layout/StepDownProcess"/>
    <dgm:cxn modelId="{5F93EBEE-52B4-4F24-95CB-2285D0562C44}" type="presParOf" srcId="{FEC4472B-F590-4EC5-A67A-5B33019777E7}" destId="{0972099A-CD3F-4867-8AC1-9616F7F672F6}" srcOrd="0" destOrd="0" presId="urn:microsoft.com/office/officeart/2005/8/layout/StepDownProcess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6F3BE3-3574-47E0-B506-7CF91718379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029839-A957-4787-A7CC-236D7F6D5AD2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Sterilitate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masculină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feminină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impotenţă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frigiditate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FAF70F99-CA93-47CA-82E3-E162649D48AF}" type="parTrans" cxnId="{7925292C-9CE8-4A8C-B913-F3F773CFCBBA}">
      <dgm:prSet/>
      <dgm:spPr/>
      <dgm:t>
        <a:bodyPr/>
        <a:lstStyle/>
        <a:p>
          <a:endParaRPr lang="en-US"/>
        </a:p>
      </dgm:t>
    </dgm:pt>
    <dgm:pt modelId="{4F615504-69F0-462F-B9EA-5467C3CBDB38}" type="sibTrans" cxnId="{7925292C-9CE8-4A8C-B913-F3F773CFCBBA}">
      <dgm:prSet/>
      <dgm:spPr/>
      <dgm:t>
        <a:bodyPr/>
        <a:lstStyle/>
        <a:p>
          <a:endParaRPr lang="en-US"/>
        </a:p>
      </dgm:t>
    </dgm:pt>
    <dgm:pt modelId="{F827851E-C60F-46DA-BBDF-6D0BA10B787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Insuficienţă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ovariană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amenoree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menopauză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prematură</a:t>
          </a:r>
          <a:endParaRPr lang="en-U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A81DDC-5391-4449-A282-E2101A3C71A7}" type="parTrans" cxnId="{D1EDF244-F530-4BBD-B7F6-58F79BC7DF5B}">
      <dgm:prSet/>
      <dgm:spPr/>
      <dgm:t>
        <a:bodyPr/>
        <a:lstStyle/>
        <a:p>
          <a:endParaRPr lang="en-US"/>
        </a:p>
      </dgm:t>
    </dgm:pt>
    <dgm:pt modelId="{4277711B-BEFA-4004-B94E-8F0D2DFC38A5}" type="sibTrans" cxnId="{D1EDF244-F530-4BBD-B7F6-58F79BC7DF5B}">
      <dgm:prSet/>
      <dgm:spPr/>
      <dgm:t>
        <a:bodyPr/>
        <a:lstStyle/>
        <a:p>
          <a:endParaRPr lang="en-US"/>
        </a:p>
      </dgm:t>
    </dgm:pt>
    <dgm:pt modelId="{A23EFF5D-7FD0-4485-ADD4-FC22A93A1D1F}" type="pres">
      <dgm:prSet presAssocID="{846F3BE3-3574-47E0-B506-7CF91718379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E776491-AE14-4A2D-A8C7-DE6E3785DECA}" type="pres">
      <dgm:prSet presAssocID="{33029839-A957-4787-A7CC-236D7F6D5AD2}" presName="composite" presStyleCnt="0"/>
      <dgm:spPr/>
    </dgm:pt>
    <dgm:pt modelId="{8D27A1BD-BEAF-4675-8097-37E5143ED7FC}" type="pres">
      <dgm:prSet presAssocID="{33029839-A957-4787-A7CC-236D7F6D5AD2}" presName="bentUpArrow1" presStyleLbl="alignImgPlace1" presStyleIdx="0" presStyleCnt="1" custLinFactY="-21462" custLinFactNeighborX="-89259" custLinFactNeighborY="-100000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966F7C91-1D35-40C6-827A-AA6DB48EB4D0}" type="pres">
      <dgm:prSet presAssocID="{33029839-A957-4787-A7CC-236D7F6D5AD2}" presName="ParentText" presStyleLbl="node1" presStyleIdx="0" presStyleCnt="2" custScaleX="203385" custScaleY="38795" custLinFactNeighborY="-5669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F9C06-E024-441D-9673-5D3043435DF1}" type="pres">
      <dgm:prSet presAssocID="{33029839-A957-4787-A7CC-236D7F6D5AD2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F5B084D4-72F6-417F-8ADE-D28BDCBF017D}" type="pres">
      <dgm:prSet presAssocID="{4F615504-69F0-462F-B9EA-5467C3CBDB38}" presName="sibTrans" presStyleCnt="0"/>
      <dgm:spPr/>
    </dgm:pt>
    <dgm:pt modelId="{E802D2F6-C7C6-493A-BFB4-571557A067CA}" type="pres">
      <dgm:prSet presAssocID="{F827851E-C60F-46DA-BBDF-6D0BA10B787A}" presName="composite" presStyleCnt="0"/>
      <dgm:spPr/>
    </dgm:pt>
    <dgm:pt modelId="{199B8ACA-A7E0-4AA0-B88D-554921133ABA}" type="pres">
      <dgm:prSet presAssocID="{F827851E-C60F-46DA-BBDF-6D0BA10B787A}" presName="ParentText" presStyleLbl="node1" presStyleIdx="1" presStyleCnt="2" custScaleX="186190" custScaleY="51202" custLinFactNeighborX="-39598" custLinFactNeighborY="-792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491AC7-6373-41A6-B820-2F1FE3293F3F}" type="presOf" srcId="{F827851E-C60F-46DA-BBDF-6D0BA10B787A}" destId="{199B8ACA-A7E0-4AA0-B88D-554921133ABA}" srcOrd="0" destOrd="0" presId="urn:microsoft.com/office/officeart/2005/8/layout/StepDownProcess"/>
    <dgm:cxn modelId="{D1EDF244-F530-4BBD-B7F6-58F79BC7DF5B}" srcId="{846F3BE3-3574-47E0-B506-7CF917183797}" destId="{F827851E-C60F-46DA-BBDF-6D0BA10B787A}" srcOrd="1" destOrd="0" parTransId="{BFA81DDC-5391-4449-A282-E2101A3C71A7}" sibTransId="{4277711B-BEFA-4004-B94E-8F0D2DFC38A5}"/>
    <dgm:cxn modelId="{126AF62E-DC81-442B-AF8B-1AF46C58EBE4}" type="presOf" srcId="{846F3BE3-3574-47E0-B506-7CF917183797}" destId="{A23EFF5D-7FD0-4485-ADD4-FC22A93A1D1F}" srcOrd="0" destOrd="0" presId="urn:microsoft.com/office/officeart/2005/8/layout/StepDownProcess"/>
    <dgm:cxn modelId="{F5DDEDC8-7896-48DC-A386-696F2100A23F}" type="presOf" srcId="{33029839-A957-4787-A7CC-236D7F6D5AD2}" destId="{966F7C91-1D35-40C6-827A-AA6DB48EB4D0}" srcOrd="0" destOrd="0" presId="urn:microsoft.com/office/officeart/2005/8/layout/StepDownProcess"/>
    <dgm:cxn modelId="{7925292C-9CE8-4A8C-B913-F3F773CFCBBA}" srcId="{846F3BE3-3574-47E0-B506-7CF917183797}" destId="{33029839-A957-4787-A7CC-236D7F6D5AD2}" srcOrd="0" destOrd="0" parTransId="{FAF70F99-CA93-47CA-82E3-E162649D48AF}" sibTransId="{4F615504-69F0-462F-B9EA-5467C3CBDB38}"/>
    <dgm:cxn modelId="{0BB223A2-ED2C-48CF-BC78-C322AD463CAF}" type="presParOf" srcId="{A23EFF5D-7FD0-4485-ADD4-FC22A93A1D1F}" destId="{AE776491-AE14-4A2D-A8C7-DE6E3785DECA}" srcOrd="0" destOrd="0" presId="urn:microsoft.com/office/officeart/2005/8/layout/StepDownProcess"/>
    <dgm:cxn modelId="{6A54F010-FB67-4436-84CE-C91437419770}" type="presParOf" srcId="{AE776491-AE14-4A2D-A8C7-DE6E3785DECA}" destId="{8D27A1BD-BEAF-4675-8097-37E5143ED7FC}" srcOrd="0" destOrd="0" presId="urn:microsoft.com/office/officeart/2005/8/layout/StepDownProcess"/>
    <dgm:cxn modelId="{D679AFDD-FDA1-4734-B3BE-BACD3888A992}" type="presParOf" srcId="{AE776491-AE14-4A2D-A8C7-DE6E3785DECA}" destId="{966F7C91-1D35-40C6-827A-AA6DB48EB4D0}" srcOrd="1" destOrd="0" presId="urn:microsoft.com/office/officeart/2005/8/layout/StepDownProcess"/>
    <dgm:cxn modelId="{BDF8B550-8791-46C3-82C3-7211628FB751}" type="presParOf" srcId="{AE776491-AE14-4A2D-A8C7-DE6E3785DECA}" destId="{B92F9C06-E024-441D-9673-5D3043435DF1}" srcOrd="2" destOrd="0" presId="urn:microsoft.com/office/officeart/2005/8/layout/StepDownProcess"/>
    <dgm:cxn modelId="{B680CB93-9A0C-423C-A83F-2F4D6016ACCA}" type="presParOf" srcId="{A23EFF5D-7FD0-4485-ADD4-FC22A93A1D1F}" destId="{F5B084D4-72F6-417F-8ADE-D28BDCBF017D}" srcOrd="1" destOrd="0" presId="urn:microsoft.com/office/officeart/2005/8/layout/StepDownProcess"/>
    <dgm:cxn modelId="{9EBA9DBE-64E7-4962-AF2F-0E50608CA162}" type="presParOf" srcId="{A23EFF5D-7FD0-4485-ADD4-FC22A93A1D1F}" destId="{E802D2F6-C7C6-493A-BFB4-571557A067CA}" srcOrd="2" destOrd="0" presId="urn:microsoft.com/office/officeart/2005/8/layout/StepDownProcess"/>
    <dgm:cxn modelId="{ACBA7ED3-233E-4D83-8068-4B2122D16C1B}" type="presParOf" srcId="{E802D2F6-C7C6-493A-BFB4-571557A067CA}" destId="{199B8ACA-A7E0-4AA0-B88D-554921133ABA}" srcOrd="0" destOrd="0" presId="urn:microsoft.com/office/officeart/2005/8/layout/StepDownProcess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DDB8D5-7D0D-4C82-A623-9DB6A682F74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0A8D52-A968-4F05-867A-F7A47F50BA7E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400" b="1" dirty="0">
              <a:latin typeface="Times New Roman" pitchFamily="18" charset="0"/>
              <a:cs typeface="Times New Roman" pitchFamily="18" charset="0"/>
            </a:rPr>
            <a:t>Acţiune terapeutică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5074793C-999F-49A5-BED4-45B775AB743E}" type="parTrans" cxnId="{6E67D10D-E322-4236-A74D-22DA91ED94BE}">
      <dgm:prSet/>
      <dgm:spPr/>
      <dgm:t>
        <a:bodyPr/>
        <a:lstStyle/>
        <a:p>
          <a:endParaRPr lang="en-US"/>
        </a:p>
      </dgm:t>
    </dgm:pt>
    <dgm:pt modelId="{FAA538C1-D37F-49DE-AD7F-B41136E84E8D}" type="sibTrans" cxnId="{6E67D10D-E322-4236-A74D-22DA91ED94BE}">
      <dgm:prSet/>
      <dgm:spPr/>
      <dgm:t>
        <a:bodyPr/>
        <a:lstStyle/>
        <a:p>
          <a:endParaRPr lang="en-US"/>
        </a:p>
      </dgm:t>
    </dgm:pt>
    <dgm:pt modelId="{FACFFF66-0B49-44E2-934C-AA3FAC7D939A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dirty="0">
              <a:latin typeface="Times New Roman" pitchFamily="18" charset="0"/>
              <a:cs typeface="Times New Roman" pitchFamily="18" charset="0"/>
            </a:rPr>
            <a:t>antispastică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0A9C3B11-F741-4968-824D-527FF2C6A4C1}" type="parTrans" cxnId="{1900168E-5700-4E11-BF7D-52D701F9A6E8}">
      <dgm:prSet/>
      <dgm:spPr/>
      <dgm:t>
        <a:bodyPr/>
        <a:lstStyle/>
        <a:p>
          <a:endParaRPr lang="en-US"/>
        </a:p>
      </dgm:t>
    </dgm:pt>
    <dgm:pt modelId="{C37557B2-A09E-4F35-9EA2-1A22EB68F941}" type="sibTrans" cxnId="{1900168E-5700-4E11-BF7D-52D701F9A6E8}">
      <dgm:prSet/>
      <dgm:spPr/>
      <dgm:t>
        <a:bodyPr/>
        <a:lstStyle/>
        <a:p>
          <a:endParaRPr lang="en-US"/>
        </a:p>
      </dgm:t>
    </dgm:pt>
    <dgm:pt modelId="{F88A671E-107B-4202-8502-E4A5A45E38D9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dirty="0">
              <a:latin typeface="Times New Roman" pitchFamily="18" charset="0"/>
              <a:cs typeface="Times New Roman" pitchFamily="18" charset="0"/>
            </a:rPr>
            <a:t>vasodilatatoare 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D5C360CB-6FC7-475A-88BE-5D0FB6424455}" type="parTrans" cxnId="{8CD8A3DC-E570-4A44-A2AF-845454F1DA4C}">
      <dgm:prSet/>
      <dgm:spPr/>
      <dgm:t>
        <a:bodyPr/>
        <a:lstStyle/>
        <a:p>
          <a:endParaRPr lang="en-US"/>
        </a:p>
      </dgm:t>
    </dgm:pt>
    <dgm:pt modelId="{A3635919-7980-48FA-B523-8DBEE3FB9012}" type="sibTrans" cxnId="{8CD8A3DC-E570-4A44-A2AF-845454F1DA4C}">
      <dgm:prSet/>
      <dgm:spPr/>
      <dgm:t>
        <a:bodyPr/>
        <a:lstStyle/>
        <a:p>
          <a:endParaRPr lang="en-US"/>
        </a:p>
      </dgm:t>
    </dgm:pt>
    <dgm:pt modelId="{4D336446-8654-49EE-96D6-5A456D953E26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400" b="1" dirty="0">
              <a:latin typeface="Times New Roman" pitchFamily="18" charset="0"/>
              <a:cs typeface="Times New Roman" pitchFamily="18" charset="0"/>
            </a:rPr>
            <a:t>Întrebuinţări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CA8DADFB-2368-4B8E-B9B1-786E73C679E1}" type="parTrans" cxnId="{9776C0EB-BE30-48E8-9B4B-FEE04D72E540}">
      <dgm:prSet/>
      <dgm:spPr/>
      <dgm:t>
        <a:bodyPr/>
        <a:lstStyle/>
        <a:p>
          <a:endParaRPr lang="en-US"/>
        </a:p>
      </dgm:t>
    </dgm:pt>
    <dgm:pt modelId="{0D6BBC13-02A7-414C-BD52-E1C90EE500FE}" type="sibTrans" cxnId="{9776C0EB-BE30-48E8-9B4B-FEE04D72E540}">
      <dgm:prSet/>
      <dgm:spPr/>
      <dgm:t>
        <a:bodyPr/>
        <a:lstStyle/>
        <a:p>
          <a:endParaRPr lang="en-US"/>
        </a:p>
      </dgm:t>
    </dgm:pt>
    <dgm:pt modelId="{A9424E35-A494-47A6-901D-F2A589171560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astm bronşic</a:t>
          </a:r>
          <a:endParaRPr lang="en-US" sz="2000" dirty="0"/>
        </a:p>
      </dgm:t>
    </dgm:pt>
    <dgm:pt modelId="{C858518B-F78A-4209-B243-7FBFB462597C}" type="parTrans" cxnId="{A625512D-61C3-4C40-80FA-796A5B6CF991}">
      <dgm:prSet/>
      <dgm:spPr/>
      <dgm:t>
        <a:bodyPr/>
        <a:lstStyle/>
        <a:p>
          <a:endParaRPr lang="en-US"/>
        </a:p>
      </dgm:t>
    </dgm:pt>
    <dgm:pt modelId="{6B4CB7CA-8F6B-4C22-92FF-38DAD3F59EC2}" type="sibTrans" cxnId="{A625512D-61C3-4C40-80FA-796A5B6CF991}">
      <dgm:prSet/>
      <dgm:spPr/>
      <dgm:t>
        <a:bodyPr/>
        <a:lstStyle/>
        <a:p>
          <a:endParaRPr lang="en-US"/>
        </a:p>
      </dgm:t>
    </dgm:pt>
    <dgm:pt modelId="{BB4BC514-484F-4956-AA11-6C18531093B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litiază renală şi biliară</a:t>
          </a:r>
          <a:endParaRPr kumimoji="0" lang="ro-RO" sz="20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6D5AEF5D-865F-49F9-BF03-864EBE2AE80D}" type="parTrans" cxnId="{6CD0CA3E-E1AF-4B2A-903C-62233DDC6A53}">
      <dgm:prSet/>
      <dgm:spPr/>
      <dgm:t>
        <a:bodyPr/>
        <a:lstStyle/>
        <a:p>
          <a:endParaRPr lang="en-US"/>
        </a:p>
      </dgm:t>
    </dgm:pt>
    <dgm:pt modelId="{FD0B367F-AAB0-4CB0-938D-2C01A6F73717}" type="sibTrans" cxnId="{6CD0CA3E-E1AF-4B2A-903C-62233DDC6A53}">
      <dgm:prSet/>
      <dgm:spPr/>
      <dgm:t>
        <a:bodyPr/>
        <a:lstStyle/>
        <a:p>
          <a:endParaRPr lang="en-US"/>
        </a:p>
      </dgm:t>
    </dgm:pt>
    <dgm:pt modelId="{66D8F628-6EF5-41D7-9160-5DE99C590AA4}" type="pres">
      <dgm:prSet presAssocID="{D1DDB8D5-7D0D-4C82-A623-9DB6A682F7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008D0C-45D7-4129-B6CC-DAF3770658CA}" type="pres">
      <dgm:prSet presAssocID="{FE0A8D52-A968-4F05-867A-F7A47F50BA7E}" presName="linNode" presStyleCnt="0"/>
      <dgm:spPr/>
    </dgm:pt>
    <dgm:pt modelId="{9F1C053C-3EC4-4EF5-BD1C-7C9CB5BEBD70}" type="pres">
      <dgm:prSet presAssocID="{FE0A8D52-A968-4F05-867A-F7A47F50BA7E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7F935-1017-4803-8C56-09ED9BD8B609}" type="pres">
      <dgm:prSet presAssocID="{FE0A8D52-A968-4F05-867A-F7A47F50BA7E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74F025-C8CA-4EBE-9CE4-675CF8997A6F}" type="pres">
      <dgm:prSet presAssocID="{FAA538C1-D37F-49DE-AD7F-B41136E84E8D}" presName="sp" presStyleCnt="0"/>
      <dgm:spPr/>
    </dgm:pt>
    <dgm:pt modelId="{6389C996-283B-45DC-BC31-9B9ACF64E1C6}" type="pres">
      <dgm:prSet presAssocID="{4D336446-8654-49EE-96D6-5A456D953E26}" presName="linNode" presStyleCnt="0"/>
      <dgm:spPr/>
    </dgm:pt>
    <dgm:pt modelId="{2760D7BA-3AD4-4323-82A2-4BAF4F2305B3}" type="pres">
      <dgm:prSet presAssocID="{4D336446-8654-49EE-96D6-5A456D953E2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5567B-E627-4BED-848E-9DC9C78329AA}" type="pres">
      <dgm:prSet presAssocID="{4D336446-8654-49EE-96D6-5A456D953E26}" presName="descendantText" presStyleLbl="alignAccFollowNode1" presStyleIdx="1" presStyleCnt="2" custScaleY="1334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D0CA3E-E1AF-4B2A-903C-62233DDC6A53}" srcId="{4D336446-8654-49EE-96D6-5A456D953E26}" destId="{BB4BC514-484F-4956-AA11-6C18531093B6}" srcOrd="1" destOrd="0" parTransId="{6D5AEF5D-865F-49F9-BF03-864EBE2AE80D}" sibTransId="{FD0B367F-AAB0-4CB0-938D-2C01A6F73717}"/>
    <dgm:cxn modelId="{6E67D10D-E322-4236-A74D-22DA91ED94BE}" srcId="{D1DDB8D5-7D0D-4C82-A623-9DB6A682F74B}" destId="{FE0A8D52-A968-4F05-867A-F7A47F50BA7E}" srcOrd="0" destOrd="0" parTransId="{5074793C-999F-49A5-BED4-45B775AB743E}" sibTransId="{FAA538C1-D37F-49DE-AD7F-B41136E84E8D}"/>
    <dgm:cxn modelId="{EAC4F48E-1CC2-4A9D-8597-569D9EE5D834}" type="presOf" srcId="{A9424E35-A494-47A6-901D-F2A589171560}" destId="{D7B5567B-E627-4BED-848E-9DC9C78329AA}" srcOrd="0" destOrd="0" presId="urn:microsoft.com/office/officeart/2005/8/layout/vList5"/>
    <dgm:cxn modelId="{1900168E-5700-4E11-BF7D-52D701F9A6E8}" srcId="{FE0A8D52-A968-4F05-867A-F7A47F50BA7E}" destId="{FACFFF66-0B49-44E2-934C-AA3FAC7D939A}" srcOrd="0" destOrd="0" parTransId="{0A9C3B11-F741-4968-824D-527FF2C6A4C1}" sibTransId="{C37557B2-A09E-4F35-9EA2-1A22EB68F941}"/>
    <dgm:cxn modelId="{5AF5BF46-B4CC-45EF-8966-F0CED9906421}" type="presOf" srcId="{FACFFF66-0B49-44E2-934C-AA3FAC7D939A}" destId="{E7B7F935-1017-4803-8C56-09ED9BD8B609}" srcOrd="0" destOrd="0" presId="urn:microsoft.com/office/officeart/2005/8/layout/vList5"/>
    <dgm:cxn modelId="{1CFA1E14-5E20-4B0E-943E-69D84C9B3ECE}" type="presOf" srcId="{BB4BC514-484F-4956-AA11-6C18531093B6}" destId="{D7B5567B-E627-4BED-848E-9DC9C78329AA}" srcOrd="0" destOrd="1" presId="urn:microsoft.com/office/officeart/2005/8/layout/vList5"/>
    <dgm:cxn modelId="{D24BEC9D-0F1F-4417-BF62-925DFC357493}" type="presOf" srcId="{4D336446-8654-49EE-96D6-5A456D953E26}" destId="{2760D7BA-3AD4-4323-82A2-4BAF4F2305B3}" srcOrd="0" destOrd="0" presId="urn:microsoft.com/office/officeart/2005/8/layout/vList5"/>
    <dgm:cxn modelId="{70E0B98F-285C-4743-910D-56784EE94245}" type="presOf" srcId="{FE0A8D52-A968-4F05-867A-F7A47F50BA7E}" destId="{9F1C053C-3EC4-4EF5-BD1C-7C9CB5BEBD70}" srcOrd="0" destOrd="0" presId="urn:microsoft.com/office/officeart/2005/8/layout/vList5"/>
    <dgm:cxn modelId="{8CD8A3DC-E570-4A44-A2AF-845454F1DA4C}" srcId="{FE0A8D52-A968-4F05-867A-F7A47F50BA7E}" destId="{F88A671E-107B-4202-8502-E4A5A45E38D9}" srcOrd="1" destOrd="0" parTransId="{D5C360CB-6FC7-475A-88BE-5D0FB6424455}" sibTransId="{A3635919-7980-48FA-B523-8DBEE3FB9012}"/>
    <dgm:cxn modelId="{9776C0EB-BE30-48E8-9B4B-FEE04D72E540}" srcId="{D1DDB8D5-7D0D-4C82-A623-9DB6A682F74B}" destId="{4D336446-8654-49EE-96D6-5A456D953E26}" srcOrd="1" destOrd="0" parTransId="{CA8DADFB-2368-4B8E-B9B1-786E73C679E1}" sibTransId="{0D6BBC13-02A7-414C-BD52-E1C90EE500FE}"/>
    <dgm:cxn modelId="{B4531140-FE58-4B45-B3AC-D49B72288D46}" type="presOf" srcId="{F88A671E-107B-4202-8502-E4A5A45E38D9}" destId="{E7B7F935-1017-4803-8C56-09ED9BD8B609}" srcOrd="0" destOrd="1" presId="urn:microsoft.com/office/officeart/2005/8/layout/vList5"/>
    <dgm:cxn modelId="{A625512D-61C3-4C40-80FA-796A5B6CF991}" srcId="{4D336446-8654-49EE-96D6-5A456D953E26}" destId="{A9424E35-A494-47A6-901D-F2A589171560}" srcOrd="0" destOrd="0" parTransId="{C858518B-F78A-4209-B243-7FBFB462597C}" sibTransId="{6B4CB7CA-8F6B-4C22-92FF-38DAD3F59EC2}"/>
    <dgm:cxn modelId="{BCC363CF-272C-4833-BF2C-41096F8DA4F9}" type="presOf" srcId="{D1DDB8D5-7D0D-4C82-A623-9DB6A682F74B}" destId="{66D8F628-6EF5-41D7-9160-5DE99C590AA4}" srcOrd="0" destOrd="0" presId="urn:microsoft.com/office/officeart/2005/8/layout/vList5"/>
    <dgm:cxn modelId="{265C476E-F148-4098-891E-2BC366893012}" type="presParOf" srcId="{66D8F628-6EF5-41D7-9160-5DE99C590AA4}" destId="{D8008D0C-45D7-4129-B6CC-DAF3770658CA}" srcOrd="0" destOrd="0" presId="urn:microsoft.com/office/officeart/2005/8/layout/vList5"/>
    <dgm:cxn modelId="{645C42C4-8FE1-4ED7-82E0-6609D19F6906}" type="presParOf" srcId="{D8008D0C-45D7-4129-B6CC-DAF3770658CA}" destId="{9F1C053C-3EC4-4EF5-BD1C-7C9CB5BEBD70}" srcOrd="0" destOrd="0" presId="urn:microsoft.com/office/officeart/2005/8/layout/vList5"/>
    <dgm:cxn modelId="{416348D5-BC77-4370-86EE-EBD09F44B28E}" type="presParOf" srcId="{D8008D0C-45D7-4129-B6CC-DAF3770658CA}" destId="{E7B7F935-1017-4803-8C56-09ED9BD8B609}" srcOrd="1" destOrd="0" presId="urn:microsoft.com/office/officeart/2005/8/layout/vList5"/>
    <dgm:cxn modelId="{F09E9868-A66F-4B51-B001-5BC695C93AD5}" type="presParOf" srcId="{66D8F628-6EF5-41D7-9160-5DE99C590AA4}" destId="{C174F025-C8CA-4EBE-9CE4-675CF8997A6F}" srcOrd="1" destOrd="0" presId="urn:microsoft.com/office/officeart/2005/8/layout/vList5"/>
    <dgm:cxn modelId="{FE9021CE-D36B-4424-B7FD-E8262D1E5BBC}" type="presParOf" srcId="{66D8F628-6EF5-41D7-9160-5DE99C590AA4}" destId="{6389C996-283B-45DC-BC31-9B9ACF64E1C6}" srcOrd="2" destOrd="0" presId="urn:microsoft.com/office/officeart/2005/8/layout/vList5"/>
    <dgm:cxn modelId="{960B454F-C14F-4F31-95F7-72A735D8B456}" type="presParOf" srcId="{6389C996-283B-45DC-BC31-9B9ACF64E1C6}" destId="{2760D7BA-3AD4-4323-82A2-4BAF4F2305B3}" srcOrd="0" destOrd="0" presId="urn:microsoft.com/office/officeart/2005/8/layout/vList5"/>
    <dgm:cxn modelId="{6AA65DCF-DAF0-43FB-911C-493FA9E32E87}" type="presParOf" srcId="{6389C996-283B-45DC-BC31-9B9ACF64E1C6}" destId="{D7B5567B-E627-4BED-848E-9DC9C78329AA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1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005D14-B7A2-42AE-9994-A1FFBD1FE48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o-RO"/>
        </a:p>
      </dgm:t>
    </dgm:pt>
    <dgm:pt modelId="{C791919F-C820-4D43-A81D-10071DF16621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dirty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derivaţi furanocromonici </a:t>
          </a:r>
          <a:endParaRPr lang="ro-RO" sz="2000" dirty="0">
            <a:latin typeface="Times New Roman" pitchFamily="18" charset="0"/>
            <a:cs typeface="Times New Roman" pitchFamily="18" charset="0"/>
          </a:endParaRPr>
        </a:p>
      </dgm:t>
    </dgm:pt>
    <dgm:pt modelId="{DB3762FF-A29C-4226-A037-8A52EFC0268D}" type="parTrans" cxnId="{6D280B92-5AF3-479B-AC03-681E11A78A2A}">
      <dgm:prSet/>
      <dgm:spPr/>
      <dgm:t>
        <a:bodyPr/>
        <a:lstStyle/>
        <a:p>
          <a:endParaRPr lang="ro-RO"/>
        </a:p>
      </dgm:t>
    </dgm:pt>
    <dgm:pt modelId="{5B7748D0-B31E-4938-BB3C-DFC02B4E0EDB}" type="sibTrans" cxnId="{6D280B92-5AF3-479B-AC03-681E11A78A2A}">
      <dgm:prSet/>
      <dgm:spPr/>
      <dgm:t>
        <a:bodyPr/>
        <a:lstStyle/>
        <a:p>
          <a:endParaRPr lang="ro-RO"/>
        </a:p>
      </dgm:t>
    </dgm:pt>
    <dgm:pt modelId="{7B36684E-11F0-48C2-8A99-ECBD99868990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dirty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piranocumarine (visnadină)</a:t>
          </a:r>
          <a:endParaRPr lang="ro-RO" sz="2000" dirty="0">
            <a:latin typeface="Times New Roman" pitchFamily="18" charset="0"/>
            <a:cs typeface="Times New Roman" pitchFamily="18" charset="0"/>
          </a:endParaRPr>
        </a:p>
      </dgm:t>
    </dgm:pt>
    <dgm:pt modelId="{77BA3CAD-7AD6-4954-9AD6-BAB3BA80BDF0}" type="parTrans" cxnId="{44EBC83E-7B6B-49CD-91AA-ADDE18505F54}">
      <dgm:prSet/>
      <dgm:spPr/>
      <dgm:t>
        <a:bodyPr/>
        <a:lstStyle/>
        <a:p>
          <a:endParaRPr lang="ro-RO"/>
        </a:p>
      </dgm:t>
    </dgm:pt>
    <dgm:pt modelId="{7810CF71-9FB4-4C34-8F2B-A411BCB51DBA}" type="sibTrans" cxnId="{44EBC83E-7B6B-49CD-91AA-ADDE18505F54}">
      <dgm:prSet/>
      <dgm:spPr/>
      <dgm:t>
        <a:bodyPr/>
        <a:lstStyle/>
        <a:p>
          <a:endParaRPr lang="ro-RO"/>
        </a:p>
      </dgm:t>
    </dgm:pt>
    <dgm:pt modelId="{63F19CAC-7928-4945-A773-EAF2B074F5BC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dirty="0">
              <a:latin typeface="Times New Roman" pitchFamily="18" charset="0"/>
              <a:cs typeface="Times New Roman" pitchFamily="18" charset="0"/>
            </a:rPr>
            <a:t>flavone</a:t>
          </a:r>
        </a:p>
      </dgm:t>
    </dgm:pt>
    <dgm:pt modelId="{34C635D1-6396-40CB-BE5E-DFE9EBB6E65A}" type="parTrans" cxnId="{568BCF7A-4A78-42D3-8DCB-5AC4DF6405B0}">
      <dgm:prSet/>
      <dgm:spPr/>
      <dgm:t>
        <a:bodyPr/>
        <a:lstStyle/>
        <a:p>
          <a:endParaRPr lang="ro-RO"/>
        </a:p>
      </dgm:t>
    </dgm:pt>
    <dgm:pt modelId="{F3140C2F-B3F9-4D74-8E5A-34DE9A6F9AD8}" type="sibTrans" cxnId="{568BCF7A-4A78-42D3-8DCB-5AC4DF6405B0}">
      <dgm:prSet/>
      <dgm:spPr/>
      <dgm:t>
        <a:bodyPr/>
        <a:lstStyle/>
        <a:p>
          <a:endParaRPr lang="ro-RO"/>
        </a:p>
      </dgm:t>
    </dgm:pt>
    <dgm:pt modelId="{970938B1-5AC2-4365-BC51-7C93D772F3D3}" type="pres">
      <dgm:prSet presAssocID="{9D005D14-B7A2-42AE-9994-A1FFBD1FE48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E725004-A666-47DE-91D2-CA8D3B14BCE2}" type="pres">
      <dgm:prSet presAssocID="{9D005D14-B7A2-42AE-9994-A1FFBD1FE48F}" presName="Name1" presStyleCnt="0"/>
      <dgm:spPr/>
    </dgm:pt>
    <dgm:pt modelId="{602DB395-F10E-4824-8A46-59D6C2ED8C12}" type="pres">
      <dgm:prSet presAssocID="{9D005D14-B7A2-42AE-9994-A1FFBD1FE48F}" presName="cycle" presStyleCnt="0"/>
      <dgm:spPr/>
    </dgm:pt>
    <dgm:pt modelId="{EE7CA7C0-8F55-44ED-A5B0-4FBB4CC8E559}" type="pres">
      <dgm:prSet presAssocID="{9D005D14-B7A2-42AE-9994-A1FFBD1FE48F}" presName="srcNode" presStyleLbl="node1" presStyleIdx="0" presStyleCnt="3"/>
      <dgm:spPr/>
    </dgm:pt>
    <dgm:pt modelId="{D6B1039C-706E-40FD-A96F-3F8F4A308C5E}" type="pres">
      <dgm:prSet presAssocID="{9D005D14-B7A2-42AE-9994-A1FFBD1FE48F}" presName="conn" presStyleLbl="parChTrans1D2" presStyleIdx="0" presStyleCnt="1"/>
      <dgm:spPr/>
      <dgm:t>
        <a:bodyPr/>
        <a:lstStyle/>
        <a:p>
          <a:endParaRPr lang="en-US"/>
        </a:p>
      </dgm:t>
    </dgm:pt>
    <dgm:pt modelId="{241FF8FE-BB1B-46A7-B6AA-BC92B7EC6278}" type="pres">
      <dgm:prSet presAssocID="{9D005D14-B7A2-42AE-9994-A1FFBD1FE48F}" presName="extraNode" presStyleLbl="node1" presStyleIdx="0" presStyleCnt="3"/>
      <dgm:spPr/>
    </dgm:pt>
    <dgm:pt modelId="{3187F01D-AB36-4571-B652-8906C1D39742}" type="pres">
      <dgm:prSet presAssocID="{9D005D14-B7A2-42AE-9994-A1FFBD1FE48F}" presName="dstNode" presStyleLbl="node1" presStyleIdx="0" presStyleCnt="3"/>
      <dgm:spPr/>
    </dgm:pt>
    <dgm:pt modelId="{859E03B9-C694-4A77-881E-1341A1CCB470}" type="pres">
      <dgm:prSet presAssocID="{C791919F-C820-4D43-A81D-10071DF1662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C0B89-1A3B-437B-AEC2-78ADFD6EC581}" type="pres">
      <dgm:prSet presAssocID="{C791919F-C820-4D43-A81D-10071DF16621}" presName="accent_1" presStyleCnt="0"/>
      <dgm:spPr/>
    </dgm:pt>
    <dgm:pt modelId="{FDE47B69-09F2-4CF9-8666-E3BF7A598707}" type="pres">
      <dgm:prSet presAssocID="{C791919F-C820-4D43-A81D-10071DF16621}" presName="accentRepeatNode" presStyleLbl="solidFgAcc1" presStyleIdx="0" presStyleCnt="3" custLinFactNeighborX="-477" custLinFactNeighborY="1114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F8DD431D-EE2D-4A26-AEAD-7318754B8381}" type="pres">
      <dgm:prSet presAssocID="{7B36684E-11F0-48C2-8A99-ECBD99868990}" presName="text_2" presStyleLbl="node1" presStyleIdx="1" presStyleCnt="3" custLinFactNeighborX="2884" custLinFactNeighborY="-1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864F7D-B6D4-4F31-9AE9-093E6AA908A1}" type="pres">
      <dgm:prSet presAssocID="{7B36684E-11F0-48C2-8A99-ECBD99868990}" presName="accent_2" presStyleCnt="0"/>
      <dgm:spPr/>
    </dgm:pt>
    <dgm:pt modelId="{4DBB8FF7-FD66-4CB4-BB9D-CF80DAA23C51}" type="pres">
      <dgm:prSet presAssocID="{7B36684E-11F0-48C2-8A99-ECBD99868990}" presName="accentRepeatNode" presStyleLbl="solidFgAcc1" presStyleIdx="1" presStyleCnt="3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DDCE2CC4-82AB-4101-AD1F-5F0DE92BB3CB}" type="pres">
      <dgm:prSet presAssocID="{63F19CAC-7928-4945-A773-EAF2B074F5BC}" presName="text_3" presStyleLbl="node1" presStyleIdx="2" presStyleCnt="3" custScaleX="52762" custLinFactNeighborX="-19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0A8501-B100-4B5F-818C-A2D1032C171B}" type="pres">
      <dgm:prSet presAssocID="{63F19CAC-7928-4945-A773-EAF2B074F5BC}" presName="accent_3" presStyleCnt="0"/>
      <dgm:spPr/>
    </dgm:pt>
    <dgm:pt modelId="{E9A114DC-338B-44E6-A926-4A9631F0E214}" type="pres">
      <dgm:prSet presAssocID="{63F19CAC-7928-4945-A773-EAF2B074F5BC}" presName="accentRepeatNode" presStyleLbl="solidFgAcc1" presStyleIdx="2" presStyleCnt="3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</dgm:ptLst>
  <dgm:cxnLst>
    <dgm:cxn modelId="{24D12617-9B0B-4476-8AB4-BDB8252585E6}" type="presOf" srcId="{63F19CAC-7928-4945-A773-EAF2B074F5BC}" destId="{DDCE2CC4-82AB-4101-AD1F-5F0DE92BB3CB}" srcOrd="0" destOrd="0" presId="urn:microsoft.com/office/officeart/2008/layout/VerticalCurvedList"/>
    <dgm:cxn modelId="{4A632656-FCB1-443B-ACB3-332088A96552}" type="presOf" srcId="{5B7748D0-B31E-4938-BB3C-DFC02B4E0EDB}" destId="{D6B1039C-706E-40FD-A96F-3F8F4A308C5E}" srcOrd="0" destOrd="0" presId="urn:microsoft.com/office/officeart/2008/layout/VerticalCurvedList"/>
    <dgm:cxn modelId="{6D280B92-5AF3-479B-AC03-681E11A78A2A}" srcId="{9D005D14-B7A2-42AE-9994-A1FFBD1FE48F}" destId="{C791919F-C820-4D43-A81D-10071DF16621}" srcOrd="0" destOrd="0" parTransId="{DB3762FF-A29C-4226-A037-8A52EFC0268D}" sibTransId="{5B7748D0-B31E-4938-BB3C-DFC02B4E0EDB}"/>
    <dgm:cxn modelId="{5630EF96-C1D9-407B-A1EA-862CA2EE3692}" type="presOf" srcId="{9D005D14-B7A2-42AE-9994-A1FFBD1FE48F}" destId="{970938B1-5AC2-4365-BC51-7C93D772F3D3}" srcOrd="0" destOrd="0" presId="urn:microsoft.com/office/officeart/2008/layout/VerticalCurvedList"/>
    <dgm:cxn modelId="{44EBC83E-7B6B-49CD-91AA-ADDE18505F54}" srcId="{9D005D14-B7A2-42AE-9994-A1FFBD1FE48F}" destId="{7B36684E-11F0-48C2-8A99-ECBD99868990}" srcOrd="1" destOrd="0" parTransId="{77BA3CAD-7AD6-4954-9AD6-BAB3BA80BDF0}" sibTransId="{7810CF71-9FB4-4C34-8F2B-A411BCB51DBA}"/>
    <dgm:cxn modelId="{568BCF7A-4A78-42D3-8DCB-5AC4DF6405B0}" srcId="{9D005D14-B7A2-42AE-9994-A1FFBD1FE48F}" destId="{63F19CAC-7928-4945-A773-EAF2B074F5BC}" srcOrd="2" destOrd="0" parTransId="{34C635D1-6396-40CB-BE5E-DFE9EBB6E65A}" sibTransId="{F3140C2F-B3F9-4D74-8E5A-34DE9A6F9AD8}"/>
    <dgm:cxn modelId="{2207EA69-EC11-4200-8516-1550E4B03646}" type="presOf" srcId="{7B36684E-11F0-48C2-8A99-ECBD99868990}" destId="{F8DD431D-EE2D-4A26-AEAD-7318754B8381}" srcOrd="0" destOrd="0" presId="urn:microsoft.com/office/officeart/2008/layout/VerticalCurvedList"/>
    <dgm:cxn modelId="{82AAF317-963F-435F-B27B-A0311923C9BF}" type="presOf" srcId="{C791919F-C820-4D43-A81D-10071DF16621}" destId="{859E03B9-C694-4A77-881E-1341A1CCB470}" srcOrd="0" destOrd="0" presId="urn:microsoft.com/office/officeart/2008/layout/VerticalCurvedList"/>
    <dgm:cxn modelId="{C8DC1122-D404-4429-BFE8-821823A20FF4}" type="presParOf" srcId="{970938B1-5AC2-4365-BC51-7C93D772F3D3}" destId="{BE725004-A666-47DE-91D2-CA8D3B14BCE2}" srcOrd="0" destOrd="0" presId="urn:microsoft.com/office/officeart/2008/layout/VerticalCurvedList"/>
    <dgm:cxn modelId="{DA0753C7-8630-4DBB-BDED-1F0658B2BE50}" type="presParOf" srcId="{BE725004-A666-47DE-91D2-CA8D3B14BCE2}" destId="{602DB395-F10E-4824-8A46-59D6C2ED8C12}" srcOrd="0" destOrd="0" presId="urn:microsoft.com/office/officeart/2008/layout/VerticalCurvedList"/>
    <dgm:cxn modelId="{516B21E6-5FE0-4527-965F-A550664667E9}" type="presParOf" srcId="{602DB395-F10E-4824-8A46-59D6C2ED8C12}" destId="{EE7CA7C0-8F55-44ED-A5B0-4FBB4CC8E559}" srcOrd="0" destOrd="0" presId="urn:microsoft.com/office/officeart/2008/layout/VerticalCurvedList"/>
    <dgm:cxn modelId="{E2189B4E-8596-4073-9A66-2489C9136E32}" type="presParOf" srcId="{602DB395-F10E-4824-8A46-59D6C2ED8C12}" destId="{D6B1039C-706E-40FD-A96F-3F8F4A308C5E}" srcOrd="1" destOrd="0" presId="urn:microsoft.com/office/officeart/2008/layout/VerticalCurvedList"/>
    <dgm:cxn modelId="{5647D9E4-E18D-4313-B0A9-2C8C65A7C453}" type="presParOf" srcId="{602DB395-F10E-4824-8A46-59D6C2ED8C12}" destId="{241FF8FE-BB1B-46A7-B6AA-BC92B7EC6278}" srcOrd="2" destOrd="0" presId="urn:microsoft.com/office/officeart/2008/layout/VerticalCurvedList"/>
    <dgm:cxn modelId="{2F7388F9-CBB9-4648-8C49-017285B8AE41}" type="presParOf" srcId="{602DB395-F10E-4824-8A46-59D6C2ED8C12}" destId="{3187F01D-AB36-4571-B652-8906C1D39742}" srcOrd="3" destOrd="0" presId="urn:microsoft.com/office/officeart/2008/layout/VerticalCurvedList"/>
    <dgm:cxn modelId="{24E2FC1F-292B-4C82-8D4A-7FA3AAA61191}" type="presParOf" srcId="{BE725004-A666-47DE-91D2-CA8D3B14BCE2}" destId="{859E03B9-C694-4A77-881E-1341A1CCB470}" srcOrd="1" destOrd="0" presId="urn:microsoft.com/office/officeart/2008/layout/VerticalCurvedList"/>
    <dgm:cxn modelId="{AD20947A-E52D-43DB-9239-6D52F43C476C}" type="presParOf" srcId="{BE725004-A666-47DE-91D2-CA8D3B14BCE2}" destId="{B1FC0B89-1A3B-437B-AEC2-78ADFD6EC581}" srcOrd="2" destOrd="0" presId="urn:microsoft.com/office/officeart/2008/layout/VerticalCurvedList"/>
    <dgm:cxn modelId="{20288296-1A6F-4F75-B1EA-1D42FAD24B76}" type="presParOf" srcId="{B1FC0B89-1A3B-437B-AEC2-78ADFD6EC581}" destId="{FDE47B69-09F2-4CF9-8666-E3BF7A598707}" srcOrd="0" destOrd="0" presId="urn:microsoft.com/office/officeart/2008/layout/VerticalCurvedList"/>
    <dgm:cxn modelId="{0BEFBFA7-1BFB-4F45-B4F0-36778CF764C8}" type="presParOf" srcId="{BE725004-A666-47DE-91D2-CA8D3B14BCE2}" destId="{F8DD431D-EE2D-4A26-AEAD-7318754B8381}" srcOrd="3" destOrd="0" presId="urn:microsoft.com/office/officeart/2008/layout/VerticalCurvedList"/>
    <dgm:cxn modelId="{B2F93F9A-79BB-48A3-8259-DC88C6EF9189}" type="presParOf" srcId="{BE725004-A666-47DE-91D2-CA8D3B14BCE2}" destId="{EC864F7D-B6D4-4F31-9AE9-093E6AA908A1}" srcOrd="4" destOrd="0" presId="urn:microsoft.com/office/officeart/2008/layout/VerticalCurvedList"/>
    <dgm:cxn modelId="{C3D05561-00DA-4319-85CD-26BF9712982D}" type="presParOf" srcId="{EC864F7D-B6D4-4F31-9AE9-093E6AA908A1}" destId="{4DBB8FF7-FD66-4CB4-BB9D-CF80DAA23C51}" srcOrd="0" destOrd="0" presId="urn:microsoft.com/office/officeart/2008/layout/VerticalCurvedList"/>
    <dgm:cxn modelId="{E9C3FCEE-3AB5-4D6C-ACF0-B52CB51E2968}" type="presParOf" srcId="{BE725004-A666-47DE-91D2-CA8D3B14BCE2}" destId="{DDCE2CC4-82AB-4101-AD1F-5F0DE92BB3CB}" srcOrd="5" destOrd="0" presId="urn:microsoft.com/office/officeart/2008/layout/VerticalCurvedList"/>
    <dgm:cxn modelId="{B72F77E0-E0FD-4BE5-BEFB-1A80F3C36A97}" type="presParOf" srcId="{BE725004-A666-47DE-91D2-CA8D3B14BCE2}" destId="{F40A8501-B100-4B5F-818C-A2D1032C171B}" srcOrd="6" destOrd="0" presId="urn:microsoft.com/office/officeart/2008/layout/VerticalCurvedList"/>
    <dgm:cxn modelId="{75A7BA58-120F-4986-9A4E-656310A1AE7A}" type="presParOf" srcId="{F40A8501-B100-4B5F-818C-A2D1032C171B}" destId="{E9A114DC-338B-44E6-A926-4A9631F0E214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719BFB-D847-4499-BAA5-0126F9992DA2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53EAD3B3-4E9F-4285-BC49-2E91F90C5E52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kumimoji="0" lang="ro-RO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capilaroprotectoare</a:t>
          </a:r>
          <a:endParaRPr lang="ro-RO" sz="1800" b="1" dirty="0"/>
        </a:p>
      </dgm:t>
    </dgm:pt>
    <dgm:pt modelId="{66EAF167-C0DF-4814-88DF-5F5EBE6D3E3C}" type="parTrans" cxnId="{6C02A436-52FC-4635-A2FF-7C420D1C06B6}">
      <dgm:prSet/>
      <dgm:spPr/>
      <dgm:t>
        <a:bodyPr/>
        <a:lstStyle/>
        <a:p>
          <a:endParaRPr lang="ro-RO"/>
        </a:p>
      </dgm:t>
    </dgm:pt>
    <dgm:pt modelId="{FE792B80-900F-41B7-94BB-DC7CF5B3784F}" type="sibTrans" cxnId="{6C02A436-52FC-4635-A2FF-7C420D1C06B6}">
      <dgm:prSet/>
      <dgm:spPr/>
      <dgm:t>
        <a:bodyPr/>
        <a:lstStyle/>
        <a:p>
          <a:endParaRPr lang="ro-RO"/>
        </a:p>
      </dgm:t>
    </dgm:pt>
    <dgm:pt modelId="{277F2E5E-FA83-493D-8E10-D7E722CE0A74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ro-RO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diuretică</a:t>
          </a:r>
          <a:endParaRPr lang="ro-RO" sz="1800" b="1" dirty="0"/>
        </a:p>
      </dgm:t>
    </dgm:pt>
    <dgm:pt modelId="{03468C08-6030-4DF9-A3BF-E7B8AE4F2E8A}" type="parTrans" cxnId="{7F41BE99-3317-4560-A7AC-5635FDFBA73D}">
      <dgm:prSet/>
      <dgm:spPr/>
      <dgm:t>
        <a:bodyPr/>
        <a:lstStyle/>
        <a:p>
          <a:endParaRPr lang="ro-RO"/>
        </a:p>
      </dgm:t>
    </dgm:pt>
    <dgm:pt modelId="{355CF864-89F6-49B9-9F49-CF37A72436DC}" type="sibTrans" cxnId="{7F41BE99-3317-4560-A7AC-5635FDFBA73D}">
      <dgm:prSet/>
      <dgm:spPr/>
      <dgm:t>
        <a:bodyPr/>
        <a:lstStyle/>
        <a:p>
          <a:endParaRPr lang="ro-RO"/>
        </a:p>
      </dgm:t>
    </dgm:pt>
    <dgm:pt modelId="{43FE2620-4E57-4DEA-8357-C0962AC022B9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kumimoji="0" lang="ro-RO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antioxidantă</a:t>
          </a:r>
          <a:endParaRPr lang="ro-RO" sz="1800" b="1" dirty="0"/>
        </a:p>
      </dgm:t>
    </dgm:pt>
    <dgm:pt modelId="{C4A30433-B78C-4CD5-BC2B-E7F9F213508D}" type="parTrans" cxnId="{57DBAC86-760C-4705-8C16-FF8977E282DE}">
      <dgm:prSet/>
      <dgm:spPr/>
      <dgm:t>
        <a:bodyPr/>
        <a:lstStyle/>
        <a:p>
          <a:endParaRPr lang="ro-RO"/>
        </a:p>
      </dgm:t>
    </dgm:pt>
    <dgm:pt modelId="{72CE62FE-3808-48BB-9F0F-F975AEDA90A6}" type="sibTrans" cxnId="{57DBAC86-760C-4705-8C16-FF8977E282DE}">
      <dgm:prSet/>
      <dgm:spPr/>
      <dgm:t>
        <a:bodyPr/>
        <a:lstStyle/>
        <a:p>
          <a:endParaRPr lang="ro-RO"/>
        </a:p>
      </dgm:t>
    </dgm:pt>
    <dgm:pt modelId="{E917FBC5-9F87-44B8-9C7E-3BA5E87C406D}" type="pres">
      <dgm:prSet presAssocID="{AE719BFB-D847-4499-BAA5-0126F9992DA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58134AF-0953-4E47-9717-4414023988E1}" type="pres">
      <dgm:prSet presAssocID="{53EAD3B3-4E9F-4285-BC49-2E91F90C5E52}" presName="Accent1" presStyleCnt="0"/>
      <dgm:spPr/>
    </dgm:pt>
    <dgm:pt modelId="{7756D5B4-7ECA-4CB6-8B5C-EE6E04CE74AF}" type="pres">
      <dgm:prSet presAssocID="{53EAD3B3-4E9F-4285-BC49-2E91F90C5E52}" presName="Accent" presStyleLbl="node1" presStyleIdx="0" presStyleCnt="3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</dgm:pt>
    <dgm:pt modelId="{75888063-A315-42BC-B6FE-EC9A8A586226}" type="pres">
      <dgm:prSet presAssocID="{53EAD3B3-4E9F-4285-BC49-2E91F90C5E52}" presName="Parent1" presStyleLbl="revTx" presStyleIdx="0" presStyleCnt="3" custScaleX="19742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5BF53A-6CE3-4C5A-8CE2-6B1A826FF38A}" type="pres">
      <dgm:prSet presAssocID="{277F2E5E-FA83-493D-8E10-D7E722CE0A74}" presName="Accent2" presStyleCnt="0"/>
      <dgm:spPr/>
    </dgm:pt>
    <dgm:pt modelId="{B6F0BA95-7C56-434F-A50B-3D08D8504ADD}" type="pres">
      <dgm:prSet presAssocID="{277F2E5E-FA83-493D-8E10-D7E722CE0A74}" presName="Accent" presStyleLbl="node1" presStyleIdx="1" presStyleCnt="3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</dgm:pt>
    <dgm:pt modelId="{64252D59-A863-4AF3-BC80-D6B9D4B33EF3}" type="pres">
      <dgm:prSet presAssocID="{277F2E5E-FA83-493D-8E10-D7E722CE0A74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C9F1C-998C-4B95-81FB-6829AFAA8E70}" type="pres">
      <dgm:prSet presAssocID="{43FE2620-4E57-4DEA-8357-C0962AC022B9}" presName="Accent3" presStyleCnt="0"/>
      <dgm:spPr/>
    </dgm:pt>
    <dgm:pt modelId="{6072F271-36E4-4F64-8987-5F98300ADB7F}" type="pres">
      <dgm:prSet presAssocID="{43FE2620-4E57-4DEA-8357-C0962AC022B9}" presName="Accent" presStyleLbl="node1" presStyleIdx="2" presStyleCnt="3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</dgm:pt>
    <dgm:pt modelId="{577BF617-0DC5-4D21-ADAC-0059C72BBCA5}" type="pres">
      <dgm:prSet presAssocID="{43FE2620-4E57-4DEA-8357-C0962AC022B9}" presName="Parent3" presStyleLbl="revTx" presStyleIdx="2" presStyleCnt="3" custScaleX="1536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DBAC86-760C-4705-8C16-FF8977E282DE}" srcId="{AE719BFB-D847-4499-BAA5-0126F9992DA2}" destId="{43FE2620-4E57-4DEA-8357-C0962AC022B9}" srcOrd="2" destOrd="0" parTransId="{C4A30433-B78C-4CD5-BC2B-E7F9F213508D}" sibTransId="{72CE62FE-3808-48BB-9F0F-F975AEDA90A6}"/>
    <dgm:cxn modelId="{601D67E1-00DE-4D73-90B5-5D7494D4986D}" type="presOf" srcId="{43FE2620-4E57-4DEA-8357-C0962AC022B9}" destId="{577BF617-0DC5-4D21-ADAC-0059C72BBCA5}" srcOrd="0" destOrd="0" presId="urn:microsoft.com/office/officeart/2009/layout/CircleArrowProcess"/>
    <dgm:cxn modelId="{6C02A436-52FC-4635-A2FF-7C420D1C06B6}" srcId="{AE719BFB-D847-4499-BAA5-0126F9992DA2}" destId="{53EAD3B3-4E9F-4285-BC49-2E91F90C5E52}" srcOrd="0" destOrd="0" parTransId="{66EAF167-C0DF-4814-88DF-5F5EBE6D3E3C}" sibTransId="{FE792B80-900F-41B7-94BB-DC7CF5B3784F}"/>
    <dgm:cxn modelId="{D0C64AFF-015B-4757-8511-32B04F44CAEC}" type="presOf" srcId="{53EAD3B3-4E9F-4285-BC49-2E91F90C5E52}" destId="{75888063-A315-42BC-B6FE-EC9A8A586226}" srcOrd="0" destOrd="0" presId="urn:microsoft.com/office/officeart/2009/layout/CircleArrowProcess"/>
    <dgm:cxn modelId="{57DC50A2-AEBB-4CB5-93F1-E2ADD30F84C0}" type="presOf" srcId="{277F2E5E-FA83-493D-8E10-D7E722CE0A74}" destId="{64252D59-A863-4AF3-BC80-D6B9D4B33EF3}" srcOrd="0" destOrd="0" presId="urn:microsoft.com/office/officeart/2009/layout/CircleArrowProcess"/>
    <dgm:cxn modelId="{B63EAEA7-4301-4538-A9CB-C21980F59686}" type="presOf" srcId="{AE719BFB-D847-4499-BAA5-0126F9992DA2}" destId="{E917FBC5-9F87-44B8-9C7E-3BA5E87C406D}" srcOrd="0" destOrd="0" presId="urn:microsoft.com/office/officeart/2009/layout/CircleArrowProcess"/>
    <dgm:cxn modelId="{7F41BE99-3317-4560-A7AC-5635FDFBA73D}" srcId="{AE719BFB-D847-4499-BAA5-0126F9992DA2}" destId="{277F2E5E-FA83-493D-8E10-D7E722CE0A74}" srcOrd="1" destOrd="0" parTransId="{03468C08-6030-4DF9-A3BF-E7B8AE4F2E8A}" sibTransId="{355CF864-89F6-49B9-9F49-CF37A72436DC}"/>
    <dgm:cxn modelId="{668587D7-098A-4D9A-A854-F01FAE86485B}" type="presParOf" srcId="{E917FBC5-9F87-44B8-9C7E-3BA5E87C406D}" destId="{558134AF-0953-4E47-9717-4414023988E1}" srcOrd="0" destOrd="0" presId="urn:microsoft.com/office/officeart/2009/layout/CircleArrowProcess"/>
    <dgm:cxn modelId="{0C6CC1DB-E240-45B2-B780-0F2DA5D77A68}" type="presParOf" srcId="{558134AF-0953-4E47-9717-4414023988E1}" destId="{7756D5B4-7ECA-4CB6-8B5C-EE6E04CE74AF}" srcOrd="0" destOrd="0" presId="urn:microsoft.com/office/officeart/2009/layout/CircleArrowProcess"/>
    <dgm:cxn modelId="{4C917E44-D5C4-4358-9480-1C9D0162520D}" type="presParOf" srcId="{E917FBC5-9F87-44B8-9C7E-3BA5E87C406D}" destId="{75888063-A315-42BC-B6FE-EC9A8A586226}" srcOrd="1" destOrd="0" presId="urn:microsoft.com/office/officeart/2009/layout/CircleArrowProcess"/>
    <dgm:cxn modelId="{E7FA81FB-F0BB-4299-B525-9B8099BF1EA5}" type="presParOf" srcId="{E917FBC5-9F87-44B8-9C7E-3BA5E87C406D}" destId="{6B5BF53A-6CE3-4C5A-8CE2-6B1A826FF38A}" srcOrd="2" destOrd="0" presId="urn:microsoft.com/office/officeart/2009/layout/CircleArrowProcess"/>
    <dgm:cxn modelId="{156C9F6D-7739-4281-8EB6-AF55AF3620A7}" type="presParOf" srcId="{6B5BF53A-6CE3-4C5A-8CE2-6B1A826FF38A}" destId="{B6F0BA95-7C56-434F-A50B-3D08D8504ADD}" srcOrd="0" destOrd="0" presId="urn:microsoft.com/office/officeart/2009/layout/CircleArrowProcess"/>
    <dgm:cxn modelId="{F3D11005-A7CF-4F6D-963C-7444A2B95040}" type="presParOf" srcId="{E917FBC5-9F87-44B8-9C7E-3BA5E87C406D}" destId="{64252D59-A863-4AF3-BC80-D6B9D4B33EF3}" srcOrd="3" destOrd="0" presId="urn:microsoft.com/office/officeart/2009/layout/CircleArrowProcess"/>
    <dgm:cxn modelId="{D697CEE9-86C4-49D2-BB0C-2396BAADC347}" type="presParOf" srcId="{E917FBC5-9F87-44B8-9C7E-3BA5E87C406D}" destId="{0CBC9F1C-998C-4B95-81FB-6829AFAA8E70}" srcOrd="4" destOrd="0" presId="urn:microsoft.com/office/officeart/2009/layout/CircleArrowProcess"/>
    <dgm:cxn modelId="{3DC501A6-8A91-437D-8D46-45B1A2B4B6B0}" type="presParOf" srcId="{0CBC9F1C-998C-4B95-81FB-6829AFAA8E70}" destId="{6072F271-36E4-4F64-8987-5F98300ADB7F}" srcOrd="0" destOrd="0" presId="urn:microsoft.com/office/officeart/2009/layout/CircleArrowProcess"/>
    <dgm:cxn modelId="{AA43EAD0-BC59-447B-8519-BB6B084ECBE5}" type="presParOf" srcId="{E917FBC5-9F87-44B8-9C7E-3BA5E87C406D}" destId="{577BF617-0DC5-4D21-ADAC-0059C72BBCA5}" srcOrd="5" destOrd="0" presId="urn:microsoft.com/office/officeart/2009/layout/CircleArrowProcess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65B6BD-4214-4C61-A793-52919CE75DF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6F138B5-D43D-4D22-A816-539CD51776E3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ro-RO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creşterea acuităţii vizuale</a:t>
          </a:r>
          <a:endParaRPr lang="ro-RO" sz="2000" dirty="0"/>
        </a:p>
      </dgm:t>
    </dgm:pt>
    <dgm:pt modelId="{35730FA2-FE81-4367-9C08-9A30B08B165D}" type="parTrans" cxnId="{6772BBAE-722D-4CC5-B056-FAE943EFA03C}">
      <dgm:prSet/>
      <dgm:spPr/>
      <dgm:t>
        <a:bodyPr/>
        <a:lstStyle/>
        <a:p>
          <a:endParaRPr lang="ro-RO"/>
        </a:p>
      </dgm:t>
    </dgm:pt>
    <dgm:pt modelId="{2582D8A2-B93E-4B5A-8CBC-D277C2ED32CB}" type="sibTrans" cxnId="{6772BBAE-722D-4CC5-B056-FAE943EFA03C}">
      <dgm:prSet/>
      <dgm:spPr/>
      <dgm:t>
        <a:bodyPr/>
        <a:lstStyle/>
        <a:p>
          <a:endParaRPr lang="ro-RO"/>
        </a:p>
      </dgm:t>
    </dgm:pt>
    <dgm:pt modelId="{A901DF39-59F0-4E3D-ACEF-D5D315A81F7E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ro-RO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stimularea biosintezei de rodopsină (chemoreceptor pentru bastonaşele retiniene) </a:t>
          </a:r>
          <a:endParaRPr lang="ro-RO" sz="2000" dirty="0"/>
        </a:p>
      </dgm:t>
    </dgm:pt>
    <dgm:pt modelId="{F4BD750D-D480-4271-A5BC-955396A41507}" type="parTrans" cxnId="{523ED191-9A43-4697-96C2-3082F5F91A17}">
      <dgm:prSet/>
      <dgm:spPr/>
      <dgm:t>
        <a:bodyPr/>
        <a:lstStyle/>
        <a:p>
          <a:endParaRPr lang="ro-RO"/>
        </a:p>
      </dgm:t>
    </dgm:pt>
    <dgm:pt modelId="{29BBC283-C917-4CB1-9711-BDA71431C475}" type="sibTrans" cxnId="{523ED191-9A43-4697-96C2-3082F5F91A17}">
      <dgm:prSet/>
      <dgm:spPr/>
      <dgm:t>
        <a:bodyPr/>
        <a:lstStyle/>
        <a:p>
          <a:endParaRPr lang="ro-RO"/>
        </a:p>
      </dgm:t>
    </dgm:pt>
    <dgm:pt modelId="{1CB46A49-596E-4B24-AE93-676B3807F1D4}" type="pres">
      <dgm:prSet presAssocID="{0B65B6BD-4214-4C61-A793-52919CE75DF9}" presName="CompostProcess" presStyleCnt="0">
        <dgm:presLayoutVars>
          <dgm:dir/>
          <dgm:resizeHandles val="exact"/>
        </dgm:presLayoutVars>
      </dgm:prSet>
      <dgm:spPr/>
    </dgm:pt>
    <dgm:pt modelId="{B754F4D1-12A6-498F-81D9-C981262F4D41}" type="pres">
      <dgm:prSet presAssocID="{0B65B6BD-4214-4C61-A793-52919CE75DF9}" presName="arrow" presStyleLbl="bgShp" presStyleIdx="0" presStyleCn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</dgm:pt>
    <dgm:pt modelId="{471E180D-A8B9-4C0E-B1C2-D7AC4932C753}" type="pres">
      <dgm:prSet presAssocID="{0B65B6BD-4214-4C61-A793-52919CE75DF9}" presName="linearProcess" presStyleCnt="0"/>
      <dgm:spPr/>
    </dgm:pt>
    <dgm:pt modelId="{56D34B03-9497-4D00-BA33-AB1251C80199}" type="pres">
      <dgm:prSet presAssocID="{26F138B5-D43D-4D22-A816-539CD51776E3}" presName="textNode" presStyleLbl="node1" presStyleIdx="0" presStyleCnt="2" custScaleX="73789" custLinFactNeighborX="817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24AC6-5676-4EF4-AB58-669E74BD9E28}" type="pres">
      <dgm:prSet presAssocID="{2582D8A2-B93E-4B5A-8CBC-D277C2ED32CB}" presName="sibTrans" presStyleCnt="0"/>
      <dgm:spPr/>
    </dgm:pt>
    <dgm:pt modelId="{1E6C0B7B-AA28-4953-9F81-B7DC779DC31D}" type="pres">
      <dgm:prSet presAssocID="{A901DF39-59F0-4E3D-ACEF-D5D315A81F7E}" presName="textNode" presStyleLbl="node1" presStyleIdx="1" presStyleCnt="2" custScaleX="86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3ED191-9A43-4697-96C2-3082F5F91A17}" srcId="{0B65B6BD-4214-4C61-A793-52919CE75DF9}" destId="{A901DF39-59F0-4E3D-ACEF-D5D315A81F7E}" srcOrd="1" destOrd="0" parTransId="{F4BD750D-D480-4271-A5BC-955396A41507}" sibTransId="{29BBC283-C917-4CB1-9711-BDA71431C475}"/>
    <dgm:cxn modelId="{2BD255EF-6B5B-487A-87F7-ED3F37DABAEF}" type="presOf" srcId="{26F138B5-D43D-4D22-A816-539CD51776E3}" destId="{56D34B03-9497-4D00-BA33-AB1251C80199}" srcOrd="0" destOrd="0" presId="urn:microsoft.com/office/officeart/2005/8/layout/hProcess9"/>
    <dgm:cxn modelId="{C6F62163-4D7F-45F4-A414-C4ADBF9C3160}" type="presOf" srcId="{0B65B6BD-4214-4C61-A793-52919CE75DF9}" destId="{1CB46A49-596E-4B24-AE93-676B3807F1D4}" srcOrd="0" destOrd="0" presId="urn:microsoft.com/office/officeart/2005/8/layout/hProcess9"/>
    <dgm:cxn modelId="{6772BBAE-722D-4CC5-B056-FAE943EFA03C}" srcId="{0B65B6BD-4214-4C61-A793-52919CE75DF9}" destId="{26F138B5-D43D-4D22-A816-539CD51776E3}" srcOrd="0" destOrd="0" parTransId="{35730FA2-FE81-4367-9C08-9A30B08B165D}" sibTransId="{2582D8A2-B93E-4B5A-8CBC-D277C2ED32CB}"/>
    <dgm:cxn modelId="{AFA1AABD-03E8-4C68-8DC4-391FE43A0093}" type="presOf" srcId="{A901DF39-59F0-4E3D-ACEF-D5D315A81F7E}" destId="{1E6C0B7B-AA28-4953-9F81-B7DC779DC31D}" srcOrd="0" destOrd="0" presId="urn:microsoft.com/office/officeart/2005/8/layout/hProcess9"/>
    <dgm:cxn modelId="{3BDD6130-C691-4EA1-9FEA-F192FADA18DE}" type="presParOf" srcId="{1CB46A49-596E-4B24-AE93-676B3807F1D4}" destId="{B754F4D1-12A6-498F-81D9-C981262F4D41}" srcOrd="0" destOrd="0" presId="urn:microsoft.com/office/officeart/2005/8/layout/hProcess9"/>
    <dgm:cxn modelId="{F8C4BDF0-DC84-488C-B253-A148B0CA3B45}" type="presParOf" srcId="{1CB46A49-596E-4B24-AE93-676B3807F1D4}" destId="{471E180D-A8B9-4C0E-B1C2-D7AC4932C753}" srcOrd="1" destOrd="0" presId="urn:microsoft.com/office/officeart/2005/8/layout/hProcess9"/>
    <dgm:cxn modelId="{BCB8E6C0-7C46-4D50-8176-5209FDB14878}" type="presParOf" srcId="{471E180D-A8B9-4C0E-B1C2-D7AC4932C753}" destId="{56D34B03-9497-4D00-BA33-AB1251C80199}" srcOrd="0" destOrd="0" presId="urn:microsoft.com/office/officeart/2005/8/layout/hProcess9"/>
    <dgm:cxn modelId="{68BCAC03-68FE-4293-8C4E-55286D6D28F9}" type="presParOf" srcId="{471E180D-A8B9-4C0E-B1C2-D7AC4932C753}" destId="{92B24AC6-5676-4EF4-AB58-669E74BD9E28}" srcOrd="1" destOrd="0" presId="urn:microsoft.com/office/officeart/2005/8/layout/hProcess9"/>
    <dgm:cxn modelId="{2FBEEABD-7223-4376-8F45-AE7C8B3E4375}" type="presParOf" srcId="{471E180D-A8B9-4C0E-B1C2-D7AC4932C753}" destId="{1E6C0B7B-AA28-4953-9F81-B7DC779DC31D}" srcOrd="2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5EE350C-7BB7-4FC5-B44C-60FA162BA03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75F31BFB-5959-433A-B592-50AB33A0555F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kumimoji="0" lang="ro-RO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inhibă parţial acţiunea limfopenizantă a citostaticelor</a:t>
          </a:r>
          <a:endParaRPr lang="ro-RO" sz="2000" dirty="0"/>
        </a:p>
      </dgm:t>
    </dgm:pt>
    <dgm:pt modelId="{D388700A-BA0D-4695-8DB8-E930EC3CC3C0}" type="parTrans" cxnId="{9F9603D4-1DE1-4884-97F6-9421E0C7C5FF}">
      <dgm:prSet/>
      <dgm:spPr/>
      <dgm:t>
        <a:bodyPr/>
        <a:lstStyle/>
        <a:p>
          <a:endParaRPr lang="ro-RO"/>
        </a:p>
      </dgm:t>
    </dgm:pt>
    <dgm:pt modelId="{FB0F12B7-99D8-49E2-9D42-C873868AA181}" type="sibTrans" cxnId="{9F9603D4-1DE1-4884-97F6-9421E0C7C5FF}">
      <dgm:prSet/>
      <dgm:spPr/>
      <dgm:t>
        <a:bodyPr/>
        <a:lstStyle/>
        <a:p>
          <a:endParaRPr lang="ro-RO"/>
        </a:p>
      </dgm:t>
    </dgm:pt>
    <dgm:pt modelId="{0BB6FFF3-1973-4D0A-A585-FA98C8DFD45B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ro-RO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inhibă agregarea plachetară cu favorizarea retracţiei cheagului</a:t>
          </a:r>
          <a:endParaRPr lang="ro-RO" sz="2000" dirty="0"/>
        </a:p>
      </dgm:t>
    </dgm:pt>
    <dgm:pt modelId="{7DC49A69-924D-4D67-B703-F8A2AD78785E}" type="parTrans" cxnId="{7D048A09-79F1-45AC-9B1A-CF09BD891FF9}">
      <dgm:prSet/>
      <dgm:spPr/>
      <dgm:t>
        <a:bodyPr/>
        <a:lstStyle/>
        <a:p>
          <a:endParaRPr lang="ro-RO"/>
        </a:p>
      </dgm:t>
    </dgm:pt>
    <dgm:pt modelId="{1AA0B66E-FD0D-43FA-ACC8-815D7056BFD9}" type="sibTrans" cxnId="{7D048A09-79F1-45AC-9B1A-CF09BD891FF9}">
      <dgm:prSet/>
      <dgm:spPr/>
      <dgm:t>
        <a:bodyPr/>
        <a:lstStyle/>
        <a:p>
          <a:endParaRPr lang="ro-RO"/>
        </a:p>
      </dgm:t>
    </dgm:pt>
    <dgm:pt modelId="{612A6862-F692-4C98-9009-D5B9C552119B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o-RO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hipolipemiantă, antiinflamatoare</a:t>
          </a:r>
          <a:endParaRPr lang="ro-RO" sz="2000" b="1" dirty="0"/>
        </a:p>
      </dgm:t>
    </dgm:pt>
    <dgm:pt modelId="{7089A7D5-E2A9-4D86-BFE7-D1E10AF51500}" type="parTrans" cxnId="{2492B727-3B72-4E6E-8E30-1CFCE66C9035}">
      <dgm:prSet/>
      <dgm:spPr/>
      <dgm:t>
        <a:bodyPr/>
        <a:lstStyle/>
        <a:p>
          <a:endParaRPr lang="ro-RO"/>
        </a:p>
      </dgm:t>
    </dgm:pt>
    <dgm:pt modelId="{40FBB796-6A15-401B-99B7-81C2BD391711}" type="sibTrans" cxnId="{2492B727-3B72-4E6E-8E30-1CFCE66C9035}">
      <dgm:prSet/>
      <dgm:spPr/>
      <dgm:t>
        <a:bodyPr/>
        <a:lstStyle/>
        <a:p>
          <a:endParaRPr lang="ro-RO"/>
        </a:p>
      </dgm:t>
    </dgm:pt>
    <dgm:pt modelId="{AE9B2265-DE7C-41DD-A3B1-5DC014A49F63}" type="pres">
      <dgm:prSet presAssocID="{B5EE350C-7BB7-4FC5-B44C-60FA162BA03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766E61-4CC3-4F3B-A1E1-C2C323F54A39}" type="pres">
      <dgm:prSet presAssocID="{75F31BFB-5959-433A-B592-50AB33A0555F}" presName="parentLin" presStyleCnt="0"/>
      <dgm:spPr/>
    </dgm:pt>
    <dgm:pt modelId="{4A258295-D202-473D-BE27-83CC0DCBF610}" type="pres">
      <dgm:prSet presAssocID="{75F31BFB-5959-433A-B592-50AB33A0555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5F88FA3-F1D5-43D0-A11F-195E376BBB70}" type="pres">
      <dgm:prSet presAssocID="{75F31BFB-5959-433A-B592-50AB33A0555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24E76-608B-4751-AC59-E72B37D0C987}" type="pres">
      <dgm:prSet presAssocID="{75F31BFB-5959-433A-B592-50AB33A0555F}" presName="negativeSpace" presStyleCnt="0"/>
      <dgm:spPr/>
    </dgm:pt>
    <dgm:pt modelId="{E90C0F87-BDA5-4AA0-9244-7F741066EF65}" type="pres">
      <dgm:prSet presAssocID="{75F31BFB-5959-433A-B592-50AB33A0555F}" presName="childText" presStyleLbl="conFgAcc1" presStyleIdx="0" presStyleCnt="3">
        <dgm:presLayoutVars>
          <dgm:bulletEnabled val="1"/>
        </dgm:presLayoutVars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06E7ED3E-35BB-4861-A4D9-F2AB38C9DEB7}" type="pres">
      <dgm:prSet presAssocID="{FB0F12B7-99D8-49E2-9D42-C873868AA181}" presName="spaceBetweenRectangles" presStyleCnt="0"/>
      <dgm:spPr/>
    </dgm:pt>
    <dgm:pt modelId="{482B1482-131E-49CE-9F33-A66D37A17418}" type="pres">
      <dgm:prSet presAssocID="{0BB6FFF3-1973-4D0A-A585-FA98C8DFD45B}" presName="parentLin" presStyleCnt="0"/>
      <dgm:spPr/>
    </dgm:pt>
    <dgm:pt modelId="{33328A72-92A6-45DA-BC84-D6909D90BFF0}" type="pres">
      <dgm:prSet presAssocID="{0BB6FFF3-1973-4D0A-A585-FA98C8DFD45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FD10CE3-53D5-4AC9-8C33-E22D37F80B72}" type="pres">
      <dgm:prSet presAssocID="{0BB6FFF3-1973-4D0A-A585-FA98C8DFD45B}" presName="parentText" presStyleLbl="node1" presStyleIdx="1" presStyleCnt="3" custLinFactNeighborX="1807" custLinFactNeighborY="-54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85625-67FE-40DA-AC5C-DD995BA42F8C}" type="pres">
      <dgm:prSet presAssocID="{0BB6FFF3-1973-4D0A-A585-FA98C8DFD45B}" presName="negativeSpace" presStyleCnt="0"/>
      <dgm:spPr/>
    </dgm:pt>
    <dgm:pt modelId="{22FC095B-09A8-431A-9AC9-99DF39289ACB}" type="pres">
      <dgm:prSet presAssocID="{0BB6FFF3-1973-4D0A-A585-FA98C8DFD45B}" presName="childText" presStyleLbl="conFgAcc1" presStyleIdx="1" presStyleCnt="3" custLinFactNeighborX="411" custLinFactNeighborY="-644">
        <dgm:presLayoutVars>
          <dgm:bulletEnabled val="1"/>
        </dgm:presLayoutVars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0DD7EED6-F7B0-493A-991D-FE03259CEE97}" type="pres">
      <dgm:prSet presAssocID="{1AA0B66E-FD0D-43FA-ACC8-815D7056BFD9}" presName="spaceBetweenRectangles" presStyleCnt="0"/>
      <dgm:spPr/>
    </dgm:pt>
    <dgm:pt modelId="{D85FEE4A-1C3D-4159-8720-60DF2ACACFCB}" type="pres">
      <dgm:prSet presAssocID="{612A6862-F692-4C98-9009-D5B9C552119B}" presName="parentLin" presStyleCnt="0"/>
      <dgm:spPr/>
    </dgm:pt>
    <dgm:pt modelId="{D3C722DD-D2AE-41DC-8816-E4A7903EBFFC}" type="pres">
      <dgm:prSet presAssocID="{612A6862-F692-4C98-9009-D5B9C552119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0E1964F-3ED5-447D-82F5-159ADFFA0B8C}" type="pres">
      <dgm:prSet presAssocID="{612A6862-F692-4C98-9009-D5B9C552119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6B2D73-963B-4C4D-9167-E0210137776A}" type="pres">
      <dgm:prSet presAssocID="{612A6862-F692-4C98-9009-D5B9C552119B}" presName="negativeSpace" presStyleCnt="0"/>
      <dgm:spPr/>
    </dgm:pt>
    <dgm:pt modelId="{A656B56C-020D-41F3-BB73-FF19F2A96DA0}" type="pres">
      <dgm:prSet presAssocID="{612A6862-F692-4C98-9009-D5B9C552119B}" presName="childText" presStyleLbl="conFgAcc1" presStyleIdx="2" presStyleCnt="3">
        <dgm:presLayoutVars>
          <dgm:bulletEnabled val="1"/>
        </dgm:presLayoutVars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</dgm:ptLst>
  <dgm:cxnLst>
    <dgm:cxn modelId="{DF958065-E938-4189-8D4F-45E9C418F17E}" type="presOf" srcId="{0BB6FFF3-1973-4D0A-A585-FA98C8DFD45B}" destId="{DFD10CE3-53D5-4AC9-8C33-E22D37F80B72}" srcOrd="1" destOrd="0" presId="urn:microsoft.com/office/officeart/2005/8/layout/list1"/>
    <dgm:cxn modelId="{0B438558-38DA-4BAA-B792-D006A6A5267D}" type="presOf" srcId="{612A6862-F692-4C98-9009-D5B9C552119B}" destId="{40E1964F-3ED5-447D-82F5-159ADFFA0B8C}" srcOrd="1" destOrd="0" presId="urn:microsoft.com/office/officeart/2005/8/layout/list1"/>
    <dgm:cxn modelId="{7D048A09-79F1-45AC-9B1A-CF09BD891FF9}" srcId="{B5EE350C-7BB7-4FC5-B44C-60FA162BA037}" destId="{0BB6FFF3-1973-4D0A-A585-FA98C8DFD45B}" srcOrd="1" destOrd="0" parTransId="{7DC49A69-924D-4D67-B703-F8A2AD78785E}" sibTransId="{1AA0B66E-FD0D-43FA-ACC8-815D7056BFD9}"/>
    <dgm:cxn modelId="{EE588593-471D-4C2F-88AC-D0728ED3C641}" type="presOf" srcId="{612A6862-F692-4C98-9009-D5B9C552119B}" destId="{D3C722DD-D2AE-41DC-8816-E4A7903EBFFC}" srcOrd="0" destOrd="0" presId="urn:microsoft.com/office/officeart/2005/8/layout/list1"/>
    <dgm:cxn modelId="{2E328B4D-A3E1-4D5F-9C77-CB12A719E582}" type="presOf" srcId="{75F31BFB-5959-433A-B592-50AB33A0555F}" destId="{4A258295-D202-473D-BE27-83CC0DCBF610}" srcOrd="0" destOrd="0" presId="urn:microsoft.com/office/officeart/2005/8/layout/list1"/>
    <dgm:cxn modelId="{2492B727-3B72-4E6E-8E30-1CFCE66C9035}" srcId="{B5EE350C-7BB7-4FC5-B44C-60FA162BA037}" destId="{612A6862-F692-4C98-9009-D5B9C552119B}" srcOrd="2" destOrd="0" parTransId="{7089A7D5-E2A9-4D86-BFE7-D1E10AF51500}" sibTransId="{40FBB796-6A15-401B-99B7-81C2BD391711}"/>
    <dgm:cxn modelId="{BBC3B154-683D-45A9-9B04-628BF95F75A2}" type="presOf" srcId="{B5EE350C-7BB7-4FC5-B44C-60FA162BA037}" destId="{AE9B2265-DE7C-41DD-A3B1-5DC014A49F63}" srcOrd="0" destOrd="0" presId="urn:microsoft.com/office/officeart/2005/8/layout/list1"/>
    <dgm:cxn modelId="{9F9603D4-1DE1-4884-97F6-9421E0C7C5FF}" srcId="{B5EE350C-7BB7-4FC5-B44C-60FA162BA037}" destId="{75F31BFB-5959-433A-B592-50AB33A0555F}" srcOrd="0" destOrd="0" parTransId="{D388700A-BA0D-4695-8DB8-E930EC3CC3C0}" sibTransId="{FB0F12B7-99D8-49E2-9D42-C873868AA181}"/>
    <dgm:cxn modelId="{262A9279-C7F5-410E-A620-5D39337929B7}" type="presOf" srcId="{75F31BFB-5959-433A-B592-50AB33A0555F}" destId="{A5F88FA3-F1D5-43D0-A11F-195E376BBB70}" srcOrd="1" destOrd="0" presId="urn:microsoft.com/office/officeart/2005/8/layout/list1"/>
    <dgm:cxn modelId="{7E82745F-21EA-4A9C-9A1B-CE7A1A361DCD}" type="presOf" srcId="{0BB6FFF3-1973-4D0A-A585-FA98C8DFD45B}" destId="{33328A72-92A6-45DA-BC84-D6909D90BFF0}" srcOrd="0" destOrd="0" presId="urn:microsoft.com/office/officeart/2005/8/layout/list1"/>
    <dgm:cxn modelId="{2B561C4B-A542-4017-B6FC-23DB59FE96EC}" type="presParOf" srcId="{AE9B2265-DE7C-41DD-A3B1-5DC014A49F63}" destId="{0A766E61-4CC3-4F3B-A1E1-C2C323F54A39}" srcOrd="0" destOrd="0" presId="urn:microsoft.com/office/officeart/2005/8/layout/list1"/>
    <dgm:cxn modelId="{1E052F24-EDC7-4CD1-B49B-D827CBF8FEF4}" type="presParOf" srcId="{0A766E61-4CC3-4F3B-A1E1-C2C323F54A39}" destId="{4A258295-D202-473D-BE27-83CC0DCBF610}" srcOrd="0" destOrd="0" presId="urn:microsoft.com/office/officeart/2005/8/layout/list1"/>
    <dgm:cxn modelId="{7DF1E9E3-87E9-4AFD-BE33-D51F6CA0E873}" type="presParOf" srcId="{0A766E61-4CC3-4F3B-A1E1-C2C323F54A39}" destId="{A5F88FA3-F1D5-43D0-A11F-195E376BBB70}" srcOrd="1" destOrd="0" presId="urn:microsoft.com/office/officeart/2005/8/layout/list1"/>
    <dgm:cxn modelId="{C2A635AB-03A7-41ED-A27C-24E0B767D1E5}" type="presParOf" srcId="{AE9B2265-DE7C-41DD-A3B1-5DC014A49F63}" destId="{46824E76-608B-4751-AC59-E72B37D0C987}" srcOrd="1" destOrd="0" presId="urn:microsoft.com/office/officeart/2005/8/layout/list1"/>
    <dgm:cxn modelId="{59256B8A-3209-4BEA-A03D-438825B5B4C6}" type="presParOf" srcId="{AE9B2265-DE7C-41DD-A3B1-5DC014A49F63}" destId="{E90C0F87-BDA5-4AA0-9244-7F741066EF65}" srcOrd="2" destOrd="0" presId="urn:microsoft.com/office/officeart/2005/8/layout/list1"/>
    <dgm:cxn modelId="{D6AC5986-941B-4BBF-8F0F-700883BBDA90}" type="presParOf" srcId="{AE9B2265-DE7C-41DD-A3B1-5DC014A49F63}" destId="{06E7ED3E-35BB-4861-A4D9-F2AB38C9DEB7}" srcOrd="3" destOrd="0" presId="urn:microsoft.com/office/officeart/2005/8/layout/list1"/>
    <dgm:cxn modelId="{CB2797AE-5CC8-48E3-8180-0E453DD7D301}" type="presParOf" srcId="{AE9B2265-DE7C-41DD-A3B1-5DC014A49F63}" destId="{482B1482-131E-49CE-9F33-A66D37A17418}" srcOrd="4" destOrd="0" presId="urn:microsoft.com/office/officeart/2005/8/layout/list1"/>
    <dgm:cxn modelId="{4B42ABC1-AA3D-4715-BBA4-85F3C0BDA5B8}" type="presParOf" srcId="{482B1482-131E-49CE-9F33-A66D37A17418}" destId="{33328A72-92A6-45DA-BC84-D6909D90BFF0}" srcOrd="0" destOrd="0" presId="urn:microsoft.com/office/officeart/2005/8/layout/list1"/>
    <dgm:cxn modelId="{50977085-748C-4A33-BE21-7C11C2A8B482}" type="presParOf" srcId="{482B1482-131E-49CE-9F33-A66D37A17418}" destId="{DFD10CE3-53D5-4AC9-8C33-E22D37F80B72}" srcOrd="1" destOrd="0" presId="urn:microsoft.com/office/officeart/2005/8/layout/list1"/>
    <dgm:cxn modelId="{1EE4C3A8-3918-4D53-9DD6-6F4E35F9B313}" type="presParOf" srcId="{AE9B2265-DE7C-41DD-A3B1-5DC014A49F63}" destId="{50A85625-67FE-40DA-AC5C-DD995BA42F8C}" srcOrd="5" destOrd="0" presId="urn:microsoft.com/office/officeart/2005/8/layout/list1"/>
    <dgm:cxn modelId="{4482B463-2DA2-4381-832E-7282FB5F1242}" type="presParOf" srcId="{AE9B2265-DE7C-41DD-A3B1-5DC014A49F63}" destId="{22FC095B-09A8-431A-9AC9-99DF39289ACB}" srcOrd="6" destOrd="0" presId="urn:microsoft.com/office/officeart/2005/8/layout/list1"/>
    <dgm:cxn modelId="{97DEF9CB-E4F7-476D-B13B-E7735F04AE48}" type="presParOf" srcId="{AE9B2265-DE7C-41DD-A3B1-5DC014A49F63}" destId="{0DD7EED6-F7B0-493A-991D-FE03259CEE97}" srcOrd="7" destOrd="0" presId="urn:microsoft.com/office/officeart/2005/8/layout/list1"/>
    <dgm:cxn modelId="{3810968C-A2B4-4799-87FD-90E35372B020}" type="presParOf" srcId="{AE9B2265-DE7C-41DD-A3B1-5DC014A49F63}" destId="{D85FEE4A-1C3D-4159-8720-60DF2ACACFCB}" srcOrd="8" destOrd="0" presId="urn:microsoft.com/office/officeart/2005/8/layout/list1"/>
    <dgm:cxn modelId="{D77FC7C6-D034-4D6C-BB1C-5DCD00726282}" type="presParOf" srcId="{D85FEE4A-1C3D-4159-8720-60DF2ACACFCB}" destId="{D3C722DD-D2AE-41DC-8816-E4A7903EBFFC}" srcOrd="0" destOrd="0" presId="urn:microsoft.com/office/officeart/2005/8/layout/list1"/>
    <dgm:cxn modelId="{5E46F30D-8F90-413A-AD42-64ABA8C5CDC4}" type="presParOf" srcId="{D85FEE4A-1C3D-4159-8720-60DF2ACACFCB}" destId="{40E1964F-3ED5-447D-82F5-159ADFFA0B8C}" srcOrd="1" destOrd="0" presId="urn:microsoft.com/office/officeart/2005/8/layout/list1"/>
    <dgm:cxn modelId="{5F4F883F-1242-4A7D-8C3F-2BC576D75D34}" type="presParOf" srcId="{AE9B2265-DE7C-41DD-A3B1-5DC014A49F63}" destId="{DE6B2D73-963B-4C4D-9167-E0210137776A}" srcOrd="9" destOrd="0" presId="urn:microsoft.com/office/officeart/2005/8/layout/list1"/>
    <dgm:cxn modelId="{62F85E4B-3F21-4F01-9330-A749175CAD18}" type="presParOf" srcId="{AE9B2265-DE7C-41DD-A3B1-5DC014A49F63}" destId="{A656B56C-020D-41F3-BB73-FF19F2A96DA0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Relationship Id="rId4" Type="http://schemas.openxmlformats.org/officeDocument/2006/relationships/image" Target="../media/image4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Relationship Id="rId5" Type="http://schemas.openxmlformats.org/officeDocument/2006/relationships/image" Target="../media/image81.emf"/><Relationship Id="rId4" Type="http://schemas.openxmlformats.org/officeDocument/2006/relationships/image" Target="../media/image8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image" Target="../media/image105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emf"/><Relationship Id="rId1" Type="http://schemas.openxmlformats.org/officeDocument/2006/relationships/image" Target="../media/image1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emf"/><Relationship Id="rId1" Type="http://schemas.openxmlformats.org/officeDocument/2006/relationships/image" Target="../media/image11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2A283-3BE9-4073-BD04-5F4C65CE84FB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ED331-2F8D-4781-9E80-62178FE868DF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735788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ED331-2F8D-4781-9E80-62178FE868DF}" type="slidenum">
              <a:rPr lang="ro-RO" smtClean="0"/>
              <a:pPr/>
              <a:t>2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2335135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ED331-2F8D-4781-9E80-62178FE868DF}" type="slidenum">
              <a:rPr lang="ro-RO" smtClean="0"/>
              <a:pPr/>
              <a:t>8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178737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BC6A2E2-E4EE-4E30-8A43-19771106CB31}" type="datetimeFigureOut">
              <a:rPr lang="ro-RO" smtClean="0"/>
              <a:pPr/>
              <a:t>08.01.2018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1.gif"/><Relationship Id="rId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oleObject" Target="../embeddings/oleObject17.bin"/><Relationship Id="rId7" Type="http://schemas.openxmlformats.org/officeDocument/2006/relationships/diagramData" Target="../diagrams/data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10" Type="http://schemas.openxmlformats.org/officeDocument/2006/relationships/diagramColors" Target="../diagrams/colors4.xml"/><Relationship Id="rId4" Type="http://schemas.openxmlformats.org/officeDocument/2006/relationships/oleObject" Target="../embeddings/oleObject18.bin"/><Relationship Id="rId9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1.jpeg"/><Relationship Id="rId4" Type="http://schemas.openxmlformats.org/officeDocument/2006/relationships/image" Target="../media/image5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5.jpeg"/><Relationship Id="rId5" Type="http://schemas.openxmlformats.org/officeDocument/2006/relationships/oleObject" Target="../embeddings/oleObject23.bin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25.bin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84.jpeg"/><Relationship Id="rId4" Type="http://schemas.openxmlformats.org/officeDocument/2006/relationships/oleObject" Target="../embeddings/oleObject27.bin"/><Relationship Id="rId9" Type="http://schemas.openxmlformats.org/officeDocument/2006/relationships/image" Target="../media/image8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91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91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eg"/><Relationship Id="rId3" Type="http://schemas.openxmlformats.org/officeDocument/2006/relationships/image" Target="../media/image108.jpeg"/><Relationship Id="rId7" Type="http://schemas.openxmlformats.org/officeDocument/2006/relationships/image" Target="../media/image10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13.jpeg"/><Relationship Id="rId4" Type="http://schemas.openxmlformats.org/officeDocument/2006/relationships/oleObject" Target="../embeddings/oleObject37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17.jpeg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19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jpeg"/><Relationship Id="rId3" Type="http://schemas.openxmlformats.org/officeDocument/2006/relationships/diagramData" Target="../diagrams/data7.xml"/><Relationship Id="rId7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27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57869855"/>
              </p:ext>
            </p:extLst>
          </p:nvPr>
        </p:nvGraphicFramePr>
        <p:xfrm>
          <a:off x="3203848" y="791521"/>
          <a:ext cx="2376264" cy="1458534"/>
        </p:xfrm>
        <a:graphic>
          <a:graphicData uri="http://schemas.openxmlformats.org/presentationml/2006/ole">
            <p:oleObj spid="_x0000_s682146" r:id="rId3" imgW="1624234" imgH="993356" progId="">
              <p:embed/>
            </p:oleObj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25481364"/>
              </p:ext>
            </p:extLst>
          </p:nvPr>
        </p:nvGraphicFramePr>
        <p:xfrm>
          <a:off x="5724128" y="2924944"/>
          <a:ext cx="2376264" cy="1890604"/>
        </p:xfrm>
        <a:graphic>
          <a:graphicData uri="http://schemas.openxmlformats.org/presentationml/2006/ole">
            <p:oleObj spid="_x0000_s682147" r:id="rId4" imgW="1624234" imgH="1288933" progId="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55259619"/>
              </p:ext>
            </p:extLst>
          </p:nvPr>
        </p:nvGraphicFramePr>
        <p:xfrm>
          <a:off x="151180" y="2814418"/>
          <a:ext cx="2584646" cy="1848871"/>
        </p:xfrm>
        <a:graphic>
          <a:graphicData uri="http://schemas.openxmlformats.org/presentationml/2006/ole">
            <p:oleObj spid="_x0000_s682148" r:id="rId5" imgW="1625854" imgH="1160984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64568878"/>
              </p:ext>
            </p:extLst>
          </p:nvPr>
        </p:nvGraphicFramePr>
        <p:xfrm>
          <a:off x="3563888" y="4243038"/>
          <a:ext cx="2448272" cy="2227375"/>
        </p:xfrm>
        <a:graphic>
          <a:graphicData uri="http://schemas.openxmlformats.org/presentationml/2006/ole">
            <p:oleObj spid="_x0000_s682149" r:id="rId6" imgW="1625854" imgH="1474917" progId="">
              <p:embed/>
            </p:oleObj>
          </a:graphicData>
        </a:graphic>
      </p:graphicFrame>
      <p:sp>
        <p:nvSpPr>
          <p:cNvPr id="6" name="Oval 5"/>
          <p:cNvSpPr/>
          <p:nvPr/>
        </p:nvSpPr>
        <p:spPr>
          <a:xfrm>
            <a:off x="179512" y="260648"/>
            <a:ext cx="4752528" cy="5760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FURANOCUMARINE</a:t>
            </a:r>
            <a:endParaRPr lang="ro-RO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Quad Arrow Callout 6"/>
          <p:cNvSpPr/>
          <p:nvPr/>
        </p:nvSpPr>
        <p:spPr>
          <a:xfrm>
            <a:off x="2339752" y="2204864"/>
            <a:ext cx="4104456" cy="2004751"/>
          </a:xfrm>
          <a:prstGeom prst="quadArrowCallout">
            <a:avLst>
              <a:gd name="adj1" fmla="val 7938"/>
              <a:gd name="adj2" fmla="val 9921"/>
              <a:gd name="adj3" fmla="val 9922"/>
              <a:gd name="adj4" fmla="val 5605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fotosensibilizatoare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5661248"/>
            <a:ext cx="309634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Ammi majoris fructus</a:t>
            </a:r>
          </a:p>
        </p:txBody>
      </p:sp>
    </p:spTree>
    <p:extLst>
      <p:ext uri="{BB962C8B-B14F-4D97-AF65-F5344CB8AC3E}">
        <p14:creationId xmlns="" xmlns:p14="http://schemas.microsoft.com/office/powerpoint/2010/main" val="229639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3528" y="476672"/>
            <a:ext cx="5544616" cy="86409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HERACLEUM SPHONDYLLIUM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eracleum sphondylium Berenklau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75430"/>
            <a:ext cx="2031055" cy="27089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1516722"/>
            <a:ext cx="201622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furanocumarine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3878964473"/>
              </p:ext>
            </p:extLst>
          </p:nvPr>
        </p:nvGraphicFramePr>
        <p:xfrm>
          <a:off x="251520" y="2113112"/>
          <a:ext cx="6402989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3568" y="4109010"/>
            <a:ext cx="460851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efort fizic şi intelectual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57121" y="3188289"/>
            <a:ext cx="2519335" cy="6727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Brânca ursului</a:t>
            </a:r>
          </a:p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Ginseng românesc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5013176"/>
            <a:ext cx="6174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u="sng" dirty="0">
                <a:latin typeface="Times New Roman" pitchFamily="18" charset="0"/>
                <a:cs typeface="Times New Roman" pitchFamily="18" charset="0"/>
              </a:rPr>
              <a:t>Ingrediente/comprimat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: brânca-ursului (Heracleum sphondylium) - 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extract apos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10:1 din 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rădăcini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(250 mg); brânca-ursului (Heracleum sphondylium) – 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părți aeriene, rădăcini și semințe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(150 mg);</a:t>
            </a:r>
          </a:p>
        </p:txBody>
      </p:sp>
      <p:pic>
        <p:nvPicPr>
          <p:cNvPr id="678915" name="Picture 3" descr="C:\Users\Ligia\Desktop\branca-ursului-cpr-2016-rev_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151" t="1708" r="26455" b="4275"/>
          <a:stretch/>
        </p:blipFill>
        <p:spPr bwMode="auto">
          <a:xfrm>
            <a:off x="7091522" y="4077072"/>
            <a:ext cx="1433535" cy="25070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7806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5013176"/>
            <a:ext cx="2952328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Ammi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visnagae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fructus</a:t>
            </a:r>
            <a:endParaRPr lang="ro-RO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051720" y="260648"/>
            <a:ext cx="4536504" cy="6480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RANOCUMARINE</a:t>
            </a:r>
            <a:endParaRPr lang="ro-RO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96357794"/>
              </p:ext>
            </p:extLst>
          </p:nvPr>
        </p:nvGraphicFramePr>
        <p:xfrm>
          <a:off x="683568" y="1988840"/>
          <a:ext cx="1781893" cy="1440160"/>
        </p:xfrm>
        <a:graphic>
          <a:graphicData uri="http://schemas.openxmlformats.org/presentationml/2006/ole">
            <p:oleObj spid="_x0000_s620795" r:id="rId3" imgW="1730861" imgH="1394207" progId="">
              <p:embed/>
            </p:oleObj>
          </a:graphicData>
        </a:graphic>
      </p:graphicFrame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79753653"/>
              </p:ext>
            </p:extLst>
          </p:nvPr>
        </p:nvGraphicFramePr>
        <p:xfrm>
          <a:off x="3227266" y="1772816"/>
          <a:ext cx="2039094" cy="2313588"/>
        </p:xfrm>
        <a:graphic>
          <a:graphicData uri="http://schemas.openxmlformats.org/presentationml/2006/ole">
            <p:oleObj spid="_x0000_s620796" r:id="rId4" imgW="1859083" imgH="2110341" progId="">
              <p:embed/>
            </p:oleObj>
          </a:graphicData>
        </a:graphic>
      </p:graphicFrame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6" name="Right Arrow 15"/>
          <p:cNvSpPr/>
          <p:nvPr/>
        </p:nvSpPr>
        <p:spPr>
          <a:xfrm>
            <a:off x="5219217" y="3857628"/>
            <a:ext cx="2738014" cy="11555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antispastică,</a:t>
            </a:r>
          </a:p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coronarodilatatoare</a:t>
            </a:r>
          </a:p>
        </p:txBody>
      </p:sp>
    </p:spTree>
    <p:extLst>
      <p:ext uri="{BB962C8B-B14F-4D97-AF65-F5344CB8AC3E}">
        <p14:creationId xmlns="" xmlns:p14="http://schemas.microsoft.com/office/powerpoint/2010/main" val="387235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010" name="Picture 2" descr="http://www.extrefarma.com/images/productos/visnad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78" y="1988840"/>
            <a:ext cx="4111092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987824" y="4725144"/>
            <a:ext cx="5040560" cy="79208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ți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vasodilatatoare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local</a:t>
            </a:r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 - dispar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eun</a:t>
            </a:r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74079475"/>
              </p:ext>
            </p:extLst>
          </p:nvPr>
        </p:nvGraphicFramePr>
        <p:xfrm>
          <a:off x="5641765" y="764704"/>
          <a:ext cx="2365832" cy="2684345"/>
        </p:xfrm>
        <a:graphic>
          <a:graphicData uri="http://schemas.openxmlformats.org/presentationml/2006/ole">
            <p:oleObj spid="_x0000_s683046" r:id="rId4" imgW="1859083" imgH="2110341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01919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2437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243719" name="Rectangle 7"/>
          <p:cNvSpPr>
            <a:spLocks noChangeArrowheads="1"/>
          </p:cNvSpPr>
          <p:nvPr/>
        </p:nvSpPr>
        <p:spPr bwMode="auto">
          <a:xfrm>
            <a:off x="831909" y="1905256"/>
            <a:ext cx="7301993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Sunt derivaţi de la 3-fenil-cumarin</a:t>
            </a:r>
            <a:r>
              <a: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o-RO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o-RO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în specii de </a:t>
            </a:r>
            <a:r>
              <a:rPr kumimoji="0" lang="ro-RO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Medicago</a:t>
            </a:r>
            <a:r>
              <a:rPr kumimoji="0" lang="ro-RO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(lucernă) şi </a:t>
            </a:r>
            <a:r>
              <a:rPr kumimoji="0" lang="ro-RO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Trifolium</a:t>
            </a:r>
            <a:r>
              <a:rPr kumimoji="0" lang="ro-RO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(trifoi).</a:t>
            </a:r>
            <a:endParaRPr kumimoji="0" lang="ro-RO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pic>
        <p:nvPicPr>
          <p:cNvPr id="466989" name="Picture 45" descr="Imagini pentru medica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07" y="4492263"/>
            <a:ext cx="2203315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66991" name="Picture 47" descr="Imagini pentru trifo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80" r="8989"/>
          <a:stretch/>
        </p:blipFill>
        <p:spPr bwMode="auto">
          <a:xfrm>
            <a:off x="6228184" y="4576684"/>
            <a:ext cx="2448272" cy="1682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Oval 11"/>
          <p:cNvSpPr/>
          <p:nvPr/>
        </p:nvSpPr>
        <p:spPr>
          <a:xfrm>
            <a:off x="69338" y="332656"/>
            <a:ext cx="4536504" cy="64807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IZOCUMARINE</a:t>
            </a:r>
            <a:endParaRPr lang="ro-RO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319972" y="1124744"/>
            <a:ext cx="4536504" cy="6480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CUMESTANI</a:t>
            </a:r>
            <a:endParaRPr lang="ro-RO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2627784" y="4856966"/>
            <a:ext cx="3384376" cy="804282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Estrogenă</a:t>
            </a:r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cumestrol</a:t>
            </a:r>
          </a:p>
          <a:p>
            <a:pPr algn="ctr"/>
            <a:endParaRPr lang="en-US" sz="2000" dirty="0"/>
          </a:p>
        </p:txBody>
      </p:sp>
      <p:pic>
        <p:nvPicPr>
          <p:cNvPr id="621626" name="Picture 58" descr="Imagini pentru cumestr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222" y="2851423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783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5" name="Rectangle 4"/>
          <p:cNvSpPr/>
          <p:nvPr/>
        </p:nvSpPr>
        <p:spPr>
          <a:xfrm>
            <a:off x="648950" y="2120618"/>
            <a:ext cx="8244408" cy="40324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o-RO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o-RO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o-RO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benzo-</a:t>
            </a:r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-pironă   </a:t>
            </a:r>
            <a:r>
              <a:rPr lang="ro-RO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nucleu furanic condensat în poziţiile 6,7</a:t>
            </a:r>
          </a:p>
        </p:txBody>
      </p:sp>
      <p:sp>
        <p:nvSpPr>
          <p:cNvPr id="257027" name="Rectangle 3"/>
          <p:cNvSpPr>
            <a:spLocks noChangeArrowheads="1"/>
          </p:cNvSpPr>
          <p:nvPr/>
        </p:nvSpPr>
        <p:spPr bwMode="auto">
          <a:xfrm>
            <a:off x="3654230" y="5078400"/>
            <a:ext cx="4464496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Apiaceae</a:t>
            </a: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o-RO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(Ammi visnagae fructus</a:t>
            </a: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endParaRPr lang="ro-RO" sz="20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piranocumarine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5252" y="415494"/>
            <a:ext cx="5149236" cy="1357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nu se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confunda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furanocumarinele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furanocromonele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27584" y="404664"/>
            <a:ext cx="1785950" cy="107157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14982" y="260648"/>
            <a:ext cx="1928826" cy="12144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693390" y="2424308"/>
            <a:ext cx="2664296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FURANOCROMONE</a:t>
            </a:r>
          </a:p>
        </p:txBody>
      </p:sp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96621463"/>
              </p:ext>
            </p:extLst>
          </p:nvPr>
        </p:nvGraphicFramePr>
        <p:xfrm>
          <a:off x="5310073" y="2245042"/>
          <a:ext cx="3164101" cy="2269202"/>
        </p:xfrm>
        <a:graphic>
          <a:graphicData uri="http://schemas.openxmlformats.org/presentationml/2006/ole">
            <p:oleObj spid="_x0000_s544956" r:id="rId3" imgW="2023477" imgH="1454942" progId="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00258748"/>
              </p:ext>
            </p:extLst>
          </p:nvPr>
        </p:nvGraphicFramePr>
        <p:xfrm>
          <a:off x="492915" y="346280"/>
          <a:ext cx="2187410" cy="1302112"/>
        </p:xfrm>
        <a:graphic>
          <a:graphicData uri="http://schemas.openxmlformats.org/presentationml/2006/ole">
            <p:oleObj spid="_x0000_s544957" r:id="rId4" imgW="1622615" imgH="973380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576" y="1628800"/>
            <a:ext cx="197842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furanocumarină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6" descr="C:\Documents and Settings\Cerasela\My Documents\Downloads\2612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206" y="553989"/>
            <a:ext cx="1143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0618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90165230"/>
              </p:ext>
            </p:extLst>
          </p:nvPr>
        </p:nvGraphicFramePr>
        <p:xfrm>
          <a:off x="323528" y="188639"/>
          <a:ext cx="2448272" cy="2040227"/>
        </p:xfrm>
        <a:graphic>
          <a:graphicData uri="http://schemas.openxmlformats.org/presentationml/2006/ole">
            <p:oleObj spid="_x0000_s546338" r:id="rId3" imgW="1849905" imgH="1538621" progId="">
              <p:embed/>
            </p:oleObj>
          </a:graphicData>
        </a:graphic>
      </p:graphicFrame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50679996"/>
              </p:ext>
            </p:extLst>
          </p:nvPr>
        </p:nvGraphicFramePr>
        <p:xfrm>
          <a:off x="5364088" y="2204864"/>
          <a:ext cx="2613890" cy="1584176"/>
        </p:xfrm>
        <a:graphic>
          <a:graphicData uri="http://schemas.openxmlformats.org/presentationml/2006/ole">
            <p:oleObj spid="_x0000_s546339" r:id="rId4" imgW="2085833" imgH="1267608" progId="">
              <p:embed/>
            </p:oleObj>
          </a:graphicData>
        </a:graphic>
      </p:graphicFrame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85307663"/>
              </p:ext>
            </p:extLst>
          </p:nvPr>
        </p:nvGraphicFramePr>
        <p:xfrm>
          <a:off x="1979712" y="1988840"/>
          <a:ext cx="2912360" cy="1511015"/>
        </p:xfrm>
        <a:graphic>
          <a:graphicData uri="http://schemas.openxmlformats.org/presentationml/2006/ole">
            <p:oleObj spid="_x0000_s546340" r:id="rId5" imgW="2517199" imgH="1299460" progId="">
              <p:embed/>
            </p:oleObj>
          </a:graphicData>
        </a:graphic>
      </p:graphicFrame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8243352"/>
              </p:ext>
            </p:extLst>
          </p:nvPr>
        </p:nvGraphicFramePr>
        <p:xfrm>
          <a:off x="3851920" y="260648"/>
          <a:ext cx="2478964" cy="1728192"/>
        </p:xfrm>
        <a:graphic>
          <a:graphicData uri="http://schemas.openxmlformats.org/presentationml/2006/ole">
            <p:oleObj spid="_x0000_s546341" r:id="rId6" imgW="1851254" imgH="1299730" progId="">
              <p:embed/>
            </p:oleObj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="" xmlns:p14="http://schemas.microsoft.com/office/powerpoint/2010/main" val="200970506"/>
              </p:ext>
            </p:extLst>
          </p:nvPr>
        </p:nvGraphicFramePr>
        <p:xfrm>
          <a:off x="1571604" y="3861048"/>
          <a:ext cx="5715040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260098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mmi visnagae fruct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0"/>
            <a:ext cx="2553950" cy="21682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397827"/>
            <a:ext cx="4535364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AMMI VISNAGAE FRUCTUS</a:t>
            </a:r>
            <a:endParaRPr kumimoji="0" lang="ro-RO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814918920"/>
              </p:ext>
            </p:extLst>
          </p:nvPr>
        </p:nvGraphicFramePr>
        <p:xfrm>
          <a:off x="609280" y="1000108"/>
          <a:ext cx="4605662" cy="3869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ight Arrow 11"/>
          <p:cNvSpPr/>
          <p:nvPr/>
        </p:nvSpPr>
        <p:spPr>
          <a:xfrm>
            <a:off x="3286116" y="4000504"/>
            <a:ext cx="1374740" cy="14401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4" name="Rectangle 13"/>
          <p:cNvSpPr/>
          <p:nvPr/>
        </p:nvSpPr>
        <p:spPr>
          <a:xfrm>
            <a:off x="5902022" y="2236802"/>
            <a:ext cx="14782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antispastică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5143504" y="1928802"/>
            <a:ext cx="642942" cy="1071570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714876" y="3929066"/>
            <a:ext cx="1161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diuretică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00100" y="4786322"/>
            <a:ext cx="250033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cromolinat de sodiu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175713" y="4714884"/>
            <a:ext cx="967263" cy="96726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sp>
      <p:cxnSp>
        <p:nvCxnSpPr>
          <p:cNvPr id="24" name="Straight Arrow Connector 23"/>
          <p:cNvCxnSpPr>
            <a:stCxn id="21" idx="3"/>
          </p:cNvCxnSpPr>
          <p:nvPr/>
        </p:nvCxnSpPr>
        <p:spPr>
          <a:xfrm flipV="1">
            <a:off x="3500430" y="5214950"/>
            <a:ext cx="1143008" cy="285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43438" y="5059932"/>
            <a:ext cx="2167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bronhodilatatoare</a:t>
            </a:r>
          </a:p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(astm bronşic)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121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ttp://t0.gstatic.com/images?q=tbn:ANd9GcT9xqoPsV1PdINHWd1WWIoXq18HbHSCUBUGYLTvBIQdSqO6_UjXkQ"/>
          <p:cNvPicPr>
            <a:picLocks noChangeAspect="1" noChangeArrowheads="1"/>
          </p:cNvPicPr>
          <p:nvPr/>
        </p:nvPicPr>
        <p:blipFill rotWithShape="1">
          <a:blip r:embed="rId2" cstate="print"/>
          <a:srcRect l="29340" t="7184" r="30490" b="8089"/>
          <a:stretch/>
        </p:blipFill>
        <p:spPr bwMode="auto">
          <a:xfrm>
            <a:off x="7236296" y="108235"/>
            <a:ext cx="1493488" cy="2997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934197" y="2941982"/>
            <a:ext cx="3176902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materie primă în extracţia derivaţilor furanocromonici şi piranocumarinici</a:t>
            </a:r>
            <a:endParaRPr lang="ro-RO" sz="2000" dirty="0"/>
          </a:p>
        </p:txBody>
      </p:sp>
      <p:sp>
        <p:nvSpPr>
          <p:cNvPr id="8" name="Rectangle 7"/>
          <p:cNvSpPr/>
          <p:nvPr/>
        </p:nvSpPr>
        <p:spPr>
          <a:xfrm>
            <a:off x="1043608" y="4509120"/>
            <a:ext cx="516632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Extract uscat de Ammi visnaga - 180 mg;</a:t>
            </a:r>
          </a:p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extract uscat de Cymbopogon proximus - 72 mg</a:t>
            </a:r>
          </a:p>
        </p:txBody>
      </p:sp>
      <p:sp>
        <p:nvSpPr>
          <p:cNvPr id="9" name="Oval 8"/>
          <p:cNvSpPr/>
          <p:nvPr/>
        </p:nvSpPr>
        <p:spPr>
          <a:xfrm>
            <a:off x="2860934" y="677469"/>
            <a:ext cx="250033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Întrebuinţări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86248" y="2934287"/>
            <a:ext cx="3000396" cy="12218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litiază biliară</a:t>
            </a:r>
          </a:p>
          <a:p>
            <a:pPr algn="ctr">
              <a:buFont typeface="Wingdings" pitchFamily="2" charset="2"/>
              <a:buChar char="§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litiază renală</a:t>
            </a:r>
          </a:p>
        </p:txBody>
      </p:sp>
      <p:sp>
        <p:nvSpPr>
          <p:cNvPr id="11" name="Curved Right Arrow 10"/>
          <p:cNvSpPr/>
          <p:nvPr/>
        </p:nvSpPr>
        <p:spPr>
          <a:xfrm>
            <a:off x="2165458" y="1487140"/>
            <a:ext cx="714380" cy="135732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Left Arrow 11"/>
          <p:cNvSpPr/>
          <p:nvPr/>
        </p:nvSpPr>
        <p:spPr>
          <a:xfrm>
            <a:off x="5143504" y="1558578"/>
            <a:ext cx="642942" cy="1285884"/>
          </a:xfrm>
          <a:prstGeom prst="curved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45332" y="2001465"/>
            <a:ext cx="99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extracte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5058" name="Picture 2" descr="Kellagon adjuvant in tratamentul litiazei si colicii renale 30 capsule Sprint Phar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181" y="4293096"/>
            <a:ext cx="2151546" cy="21515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359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87890" y="476672"/>
            <a:ext cx="1584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o-RO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LIGNANI</a:t>
            </a:r>
            <a:endParaRPr lang="ro-RO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o-RO" sz="24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(C</a:t>
            </a:r>
            <a:r>
              <a:rPr lang="ro-RO" sz="2400" baseline="-30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ro-RO" sz="24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-C</a:t>
            </a:r>
            <a:r>
              <a:rPr lang="ro-RO" sz="2400" baseline="-30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o-RO" sz="24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o-RO" sz="2400" baseline="-30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ro-RO" sz="24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o-RO" sz="2400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44924778"/>
              </p:ext>
            </p:extLst>
          </p:nvPr>
        </p:nvGraphicFramePr>
        <p:xfrm>
          <a:off x="260681" y="1514926"/>
          <a:ext cx="3312321" cy="1817737"/>
        </p:xfrm>
        <a:graphic>
          <a:graphicData uri="http://schemas.openxmlformats.org/presentationml/2006/ole">
            <p:oleObj spid="_x0000_s477365" r:id="rId3" imgW="2517199" imgH="1381790" progId="">
              <p:embed/>
            </p:oleObj>
          </a:graphicData>
        </a:graphic>
      </p:graphicFrame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pic>
        <p:nvPicPr>
          <p:cNvPr id="477194" name="Picture 10" descr="http://premature-ejaculation-pill.com/sites/default/files/pictures/piper-cubeb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8511" y="980728"/>
            <a:ext cx="2695937" cy="21747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/>
          <p:cNvSpPr/>
          <p:nvPr/>
        </p:nvSpPr>
        <p:spPr>
          <a:xfrm>
            <a:off x="6588224" y="3068960"/>
            <a:ext cx="2232248" cy="5040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i="1" dirty="0">
                <a:latin typeface="Times New Roman" pitchFamily="18" charset="0"/>
                <a:cs typeface="Times New Roman" pitchFamily="18" charset="0"/>
              </a:rPr>
              <a:t>Piper</a:t>
            </a:r>
            <a:r>
              <a:rPr lang="ro-RO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i="1" dirty="0">
                <a:latin typeface="Times New Roman" pitchFamily="18" charset="0"/>
                <a:cs typeface="Times New Roman" pitchFamily="18" charset="0"/>
              </a:rPr>
              <a:t>cubeba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500298" y="3212976"/>
            <a:ext cx="1473934" cy="377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139952" y="2780928"/>
            <a:ext cx="2160240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antimicrobian</a:t>
            </a:r>
          </a:p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antiseptic urinar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34944" y="4437112"/>
            <a:ext cx="5276123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Silimarina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hepatoprotector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hepatoregenerator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antihepatotoxic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o-RO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7320" name="Picture 136" descr="C:\Users\Ligia\Desktop\descărca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339" y="3856660"/>
            <a:ext cx="2317936" cy="2317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749657" y="5629746"/>
            <a:ext cx="253146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Carduui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mariani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fructus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61009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3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21001020"/>
              </p:ext>
            </p:extLst>
          </p:nvPr>
        </p:nvGraphicFramePr>
        <p:xfrm>
          <a:off x="179512" y="617036"/>
          <a:ext cx="2170236" cy="2811964"/>
        </p:xfrm>
        <a:graphic>
          <a:graphicData uri="http://schemas.openxmlformats.org/presentationml/2006/ole">
            <p:oleObj spid="_x0000_s533708" r:id="rId3" imgW="2067747" imgH="2680171" progId="">
              <p:embed/>
            </p:oleObj>
          </a:graphicData>
        </a:graphic>
      </p:graphicFrame>
      <p:pic>
        <p:nvPicPr>
          <p:cNvPr id="3" name="Picture 8" descr="https://static1.squarespace.com/static/530401e6e4b03a7f5888d9aa/53040294e4b0ef33e62ead6a/55410183e4b05432656310db/1432515089024/?format=1000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4820" y="444989"/>
            <a:ext cx="2993519" cy="23935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33507" name="Object 3"/>
          <p:cNvGraphicFramePr>
            <a:graphicFrameLocks noChangeAspect="1"/>
          </p:cNvGraphicFramePr>
          <p:nvPr/>
        </p:nvGraphicFramePr>
        <p:xfrm>
          <a:off x="5786446" y="1285860"/>
          <a:ext cx="2109997" cy="2671440"/>
        </p:xfrm>
        <a:graphic>
          <a:graphicData uri="http://schemas.openxmlformats.org/presentationml/2006/ole">
            <p:oleObj spid="_x0000_s533709" r:id="rId5" imgW="1823721" imgH="2314680" progId="">
              <p:embed/>
            </p:oleObj>
          </a:graphicData>
        </a:graphic>
      </p:graphicFrame>
      <p:sp>
        <p:nvSpPr>
          <p:cNvPr id="5" name="Down Arrow 4"/>
          <p:cNvSpPr/>
          <p:nvPr/>
        </p:nvSpPr>
        <p:spPr>
          <a:xfrm>
            <a:off x="1318728" y="3460224"/>
            <a:ext cx="144016" cy="100811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8596" y="4568018"/>
            <a:ext cx="2016224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hepatoprotectoare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3509" name="Picture 5" descr="http://botany.csdl.tamu.edu/FLORA/schoepke/po_pel_5.jpg"/>
          <p:cNvPicPr>
            <a:picLocks noChangeAspect="1" noChangeArrowheads="1"/>
          </p:cNvPicPr>
          <p:nvPr/>
        </p:nvPicPr>
        <p:blipFill rotWithShape="1">
          <a:blip r:embed="rId6" cstate="print"/>
          <a:srcRect b="5049"/>
          <a:stretch/>
        </p:blipFill>
        <p:spPr bwMode="auto">
          <a:xfrm>
            <a:off x="3077066" y="3573016"/>
            <a:ext cx="3402764" cy="24613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3338288" y="6021288"/>
            <a:ext cx="2880320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Podophylli rhizoma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7112077" y="3957300"/>
            <a:ext cx="142876" cy="151615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00192" y="5520871"/>
            <a:ext cx="1800200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antitumoral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ntiviral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57295" y="2838568"/>
            <a:ext cx="273664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Schizandra chinensis </a:t>
            </a:r>
            <a:endParaRPr lang="ro-RO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Rectangle 3"/>
          <p:cNvSpPr>
            <a:spLocks noChangeArrowheads="1"/>
          </p:cNvSpPr>
          <p:nvPr/>
        </p:nvSpPr>
        <p:spPr bwMode="auto">
          <a:xfrm>
            <a:off x="3134832" y="540077"/>
            <a:ext cx="3761516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371600" marR="0" lvl="3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o-RO" sz="20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ototoxicitate uleiurile volatile; fototoxicitatea este mai mare în seria normală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o-RO" sz="2000" b="1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2322" name="Picture 2" descr="http://t3.gstatic.com/images?q=tbn:ANd9GcRUlv9rXrsysUBWLABiy76ZsGp3XSAriK4o5mAWNvNvzUwkoCYd1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3956500" cy="316835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67544" y="2714620"/>
            <a:ext cx="8462174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Mecanism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 acţiun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fototoxice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cicloadiţie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dublele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legături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3, 4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4,5 ale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bazelor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pirimidinice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structura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DN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57727166"/>
              </p:ext>
            </p:extLst>
          </p:nvPr>
        </p:nvGraphicFramePr>
        <p:xfrm>
          <a:off x="899592" y="4320782"/>
          <a:ext cx="2016125" cy="1200150"/>
        </p:xfrm>
        <a:graphic>
          <a:graphicData uri="http://schemas.openxmlformats.org/presentationml/2006/ole">
            <p:oleObj spid="_x0000_s616644" r:id="rId5" imgW="1622615" imgH="973380" progId="">
              <p:embed/>
            </p:oleObj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04458722"/>
              </p:ext>
            </p:extLst>
          </p:nvPr>
        </p:nvGraphicFramePr>
        <p:xfrm>
          <a:off x="3820743" y="4225532"/>
          <a:ext cx="1755775" cy="1295400"/>
        </p:xfrm>
        <a:graphic>
          <a:graphicData uri="http://schemas.openxmlformats.org/presentationml/2006/ole">
            <p:oleObj spid="_x0000_s616645" r:id="rId6" imgW="1426098" imgH="1054361" progId="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7225056"/>
              </p:ext>
            </p:extLst>
          </p:nvPr>
        </p:nvGraphicFramePr>
        <p:xfrm>
          <a:off x="6154756" y="4009632"/>
          <a:ext cx="1743075" cy="1511300"/>
        </p:xfrm>
        <a:graphic>
          <a:graphicData uri="http://schemas.openxmlformats.org/presentationml/2006/ole">
            <p:oleObj spid="_x0000_s616646" r:id="rId7" imgW="1432306" imgH="1240345" progId="">
              <p:embed/>
            </p:oleObj>
          </a:graphicData>
        </a:graphic>
      </p:graphicFrame>
      <p:pic>
        <p:nvPicPr>
          <p:cNvPr id="616610" name="Picture 162" descr="Imagini pentru ulei volatil de portoca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370" y="164744"/>
            <a:ext cx="2253630" cy="22536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2037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Rectangle 1"/>
          <p:cNvSpPr>
            <a:spLocks noChangeArrowheads="1"/>
          </p:cNvSpPr>
          <p:nvPr/>
        </p:nvSpPr>
        <p:spPr bwMode="auto">
          <a:xfrm>
            <a:off x="251520" y="488866"/>
            <a:ext cx="4752528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PODOPHYLLI RHIZOMA</a:t>
            </a:r>
            <a:endParaRPr kumimoji="0" lang="ro-RO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Podophyllum peltatum </a:t>
            </a:r>
            <a:endParaRPr kumimoji="0" lang="ro-RO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93569" name="Object 1"/>
          <p:cNvGraphicFramePr>
            <a:graphicFrameLocks noChangeAspect="1"/>
          </p:cNvGraphicFramePr>
          <p:nvPr/>
        </p:nvGraphicFramePr>
        <p:xfrm>
          <a:off x="5500694" y="500042"/>
          <a:ext cx="2109787" cy="2671762"/>
        </p:xfrm>
        <a:graphic>
          <a:graphicData uri="http://schemas.openxmlformats.org/presentationml/2006/ole">
            <p:oleObj spid="_x0000_s493671" r:id="rId3" imgW="1823721" imgH="2314680" progId="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251520" y="1196752"/>
            <a:ext cx="4927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!!!!</a:t>
            </a:r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materie primă în extracţia podofilotoxinei</a:t>
            </a:r>
            <a:endParaRPr lang="en-US" sz="2000" dirty="0"/>
          </a:p>
        </p:txBody>
      </p:sp>
      <p:pic>
        <p:nvPicPr>
          <p:cNvPr id="5" name="Picture 5" descr="http://botany.csdl.tamu.edu/FLORA/schoepke/po_pel_5.jpg"/>
          <p:cNvPicPr>
            <a:picLocks noChangeAspect="1" noChangeArrowheads="1"/>
          </p:cNvPicPr>
          <p:nvPr/>
        </p:nvPicPr>
        <p:blipFill rotWithShape="1">
          <a:blip r:embed="rId4" cstate="print"/>
          <a:srcRect t="1" b="5342"/>
          <a:stretch/>
        </p:blipFill>
        <p:spPr bwMode="auto">
          <a:xfrm>
            <a:off x="4572000" y="3643314"/>
            <a:ext cx="3402764" cy="25219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3571" name="Picture 3" descr="http://www.ymed.ro/images/2011/03/Diviziunea-mitoti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670" y="2780928"/>
            <a:ext cx="3279174" cy="3528392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 flipH="1">
            <a:off x="539552" y="5013176"/>
            <a:ext cx="1152128" cy="129614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267744" y="4941168"/>
            <a:ext cx="1152128" cy="122413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23528" y="2010906"/>
            <a:ext cx="4752528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PODOPHYLLI RESINA</a:t>
            </a:r>
            <a:endParaRPr kumimoji="0" lang="ro-RO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60166" y="4545123"/>
            <a:ext cx="3270678" cy="42079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Inhibare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fus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diviziune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554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560" name="Picture 8" descr="http://www.farmablu.ro/uploadpoze/ar963.jpg"/>
          <p:cNvPicPr>
            <a:picLocks noChangeAspect="1" noChangeArrowheads="1"/>
          </p:cNvPicPr>
          <p:nvPr/>
        </p:nvPicPr>
        <p:blipFill rotWithShape="1">
          <a:blip r:embed="rId2" cstate="print"/>
          <a:srcRect l="25125" t="14244" r="22267" b="2564"/>
          <a:stretch/>
        </p:blipFill>
        <p:spPr bwMode="auto">
          <a:xfrm>
            <a:off x="971601" y="804672"/>
            <a:ext cx="1783792" cy="2691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ight Arrow 9"/>
          <p:cNvSpPr/>
          <p:nvPr/>
        </p:nvSpPr>
        <p:spPr>
          <a:xfrm>
            <a:off x="3410789" y="1570438"/>
            <a:ext cx="1881291" cy="13036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08104" y="908720"/>
            <a:ext cx="3419872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condiloame acuminate </a:t>
            </a: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(tumoret</a:t>
            </a:r>
            <a:r>
              <a:rPr lang="en-US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de culoare roz</a:t>
            </a:r>
            <a:r>
              <a:rPr lang="en-US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</a:t>
            </a: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localizate pe mucoasa genitală şi anus</a:t>
            </a:r>
            <a:r>
              <a:rPr lang="en-US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</a:t>
            </a: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de dimensiuni reduse</a:t>
            </a:r>
            <a:r>
              <a:rPr lang="en-US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lang="en-US" sz="2000" dirty="0"/>
          </a:p>
        </p:txBody>
      </p:sp>
      <p:sp>
        <p:nvSpPr>
          <p:cNvPr id="17" name="Down Arrow 16"/>
          <p:cNvSpPr/>
          <p:nvPr/>
        </p:nvSpPr>
        <p:spPr>
          <a:xfrm>
            <a:off x="1642929" y="3654544"/>
            <a:ext cx="441135" cy="72008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1520" y="4365104"/>
            <a:ext cx="3240360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2xzi/3 zile</a:t>
            </a:r>
          </a:p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max. 5 săptămâni consecutiv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275856" y="2420888"/>
            <a:ext cx="180020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148064" y="2960948"/>
            <a:ext cx="3456384" cy="6935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5 mg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ml podofilotoxin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ă/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etanol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53814" y="5048464"/>
            <a:ext cx="5112568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914400" algn="l"/>
              </a:tabLst>
            </a:pPr>
            <a:r>
              <a:rPr lang="ro-RO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se va evita contactul cu pielea sănătoasă</a:t>
            </a:r>
            <a:endParaRPr lang="ro-RO" sz="2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914400" algn="l"/>
              </a:tabLst>
            </a:pP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nu se administrează în sarcină, alăptare, copii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2915816" y="404562"/>
            <a:ext cx="369075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Human Papilloma Virus (HPV)</a:t>
            </a:r>
            <a:r>
              <a:rPr lang="ro-RO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556" name="Picture 4" descr="http://www.clinicalpharmacology.com/apps/images/photo_us_h/051/etop500a.jpg"/>
          <p:cNvPicPr>
            <a:picLocks noChangeAspect="1" noChangeArrowheads="1"/>
          </p:cNvPicPr>
          <p:nvPr/>
        </p:nvPicPr>
        <p:blipFill rotWithShape="1">
          <a:blip r:embed="rId2" cstate="print"/>
          <a:srcRect l="7903" t="1069" r="7903" b="-1069"/>
          <a:stretch/>
        </p:blipFill>
        <p:spPr bwMode="auto">
          <a:xfrm>
            <a:off x="5159956" y="715460"/>
            <a:ext cx="2568504" cy="2130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5558" name="Picture 6" descr="http://wgcriticalcare.com/injectable-pharmaceuticals/wp-content/uploads/2013/06/Teniposide-Injection-Carton.jpg"/>
          <p:cNvPicPr>
            <a:picLocks noChangeAspect="1" noChangeArrowheads="1"/>
          </p:cNvPicPr>
          <p:nvPr/>
        </p:nvPicPr>
        <p:blipFill rotWithShape="1">
          <a:blip r:embed="rId3" cstate="print"/>
          <a:srcRect l="22333" r="19008"/>
          <a:stretch/>
        </p:blipFill>
        <p:spPr bwMode="auto">
          <a:xfrm>
            <a:off x="539552" y="1700807"/>
            <a:ext cx="2592288" cy="2947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Down Arrow 12"/>
          <p:cNvSpPr/>
          <p:nvPr/>
        </p:nvSpPr>
        <p:spPr>
          <a:xfrm>
            <a:off x="1709476" y="4725144"/>
            <a:ext cx="147880" cy="846996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27584" y="5710456"/>
            <a:ext cx="1872208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leucemia acută limfocitară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Down Arrow 14"/>
          <p:cNvSpPr/>
          <p:nvPr/>
        </p:nvSpPr>
        <p:spPr>
          <a:xfrm flipH="1">
            <a:off x="6777959" y="2874925"/>
            <a:ext cx="170305" cy="79208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95936" y="3717032"/>
            <a:ext cx="4896544" cy="21602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ro-RO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tumori testiculare</a:t>
            </a:r>
          </a:p>
          <a:p>
            <a:pPr>
              <a:buFont typeface="Wingdings" pitchFamily="2" charset="2"/>
              <a:buChar char="q"/>
            </a:pP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 neoplasm pulmonar cu celule mici</a:t>
            </a:r>
          </a:p>
          <a:p>
            <a:pPr>
              <a:buFont typeface="Wingdings" pitchFamily="2" charset="2"/>
              <a:buChar char="q"/>
            </a:pP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 leucemii acute</a:t>
            </a:r>
          </a:p>
          <a:p>
            <a:pPr>
              <a:buFont typeface="Wingdings" pitchFamily="2" charset="2"/>
              <a:buChar char="q"/>
            </a:pP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 neoplasm de sân anterior tratat</a:t>
            </a:r>
          </a:p>
          <a:p>
            <a:pPr>
              <a:buFont typeface="Wingdings" pitchFamily="2" charset="2"/>
              <a:buChar char="q"/>
            </a:pP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 coriocarcinom placentar</a:t>
            </a:r>
          </a:p>
          <a:p>
            <a:pPr>
              <a:buFont typeface="Wingdings" pitchFamily="2" charset="2"/>
              <a:buChar char="q"/>
            </a:pP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 limfom malign hodkinian şi nehodkinian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67544" y="692696"/>
            <a:ext cx="4320480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Deriva</a:t>
            </a:r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ți de semisinteză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www.naturalherbalextracts.com/NaturalHerbalExtractPic/Schisandra_Chinensis_Extra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0"/>
            <a:ext cx="2214546" cy="2214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6" descr="Schisandra chinensis"/>
          <p:cNvPicPr>
            <a:picLocks noChangeAspect="1" noChangeArrowheads="1"/>
          </p:cNvPicPr>
          <p:nvPr/>
        </p:nvPicPr>
        <p:blipFill>
          <a:blip r:embed="rId4" cstate="print"/>
          <a:srcRect b="13438"/>
          <a:stretch>
            <a:fillRect/>
          </a:stretch>
        </p:blipFill>
        <p:spPr bwMode="auto">
          <a:xfrm>
            <a:off x="6444208" y="3645024"/>
            <a:ext cx="2400300" cy="1562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23528" y="214290"/>
            <a:ext cx="5976664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o-RO" sz="20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SCHIZANDRAE CHINENSIS FRUCTUS</a:t>
            </a:r>
            <a:endParaRPr lang="ro-RO" sz="2000" i="1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o-RO" sz="20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Schizandra chinensis </a:t>
            </a:r>
            <a:endParaRPr lang="ro-RO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37602" name="Object 2"/>
          <p:cNvGraphicFramePr>
            <a:graphicFrameLocks noChangeAspect="1"/>
          </p:cNvGraphicFramePr>
          <p:nvPr/>
        </p:nvGraphicFramePr>
        <p:xfrm>
          <a:off x="285720" y="1214422"/>
          <a:ext cx="2336800" cy="2590800"/>
        </p:xfrm>
        <a:graphic>
          <a:graphicData uri="http://schemas.openxmlformats.org/presentationml/2006/ole">
            <p:oleObj spid="_x0000_s537703" r:id="rId5" imgW="1997562" imgH="2213995" progId="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2857488" y="2143116"/>
            <a:ext cx="2664296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/>
              <a:buChar char="Ø"/>
            </a:pPr>
            <a:r>
              <a:rPr lang="ro-RO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30 tipuri de lignani</a:t>
            </a:r>
          </a:p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vit. C</a:t>
            </a:r>
          </a:p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ulei gras</a:t>
            </a:r>
          </a:p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polifenoli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4221088"/>
            <a:ext cx="2448272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hepatoprotector</a:t>
            </a:r>
          </a:p>
          <a:p>
            <a:pPr algn="just"/>
            <a:r>
              <a:rPr lang="ro-RO" sz="2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Hepatoregenerator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ro-RO" sz="2000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o-RO" sz="20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antioxidant</a:t>
            </a:r>
            <a:endParaRPr lang="ro-RO" sz="20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000100" y="2714620"/>
            <a:ext cx="2520280" cy="15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619672" y="3728682"/>
            <a:ext cx="3024336" cy="1656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23928" y="4365104"/>
            <a:ext cx="2520280" cy="936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peroxidarea lipidică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025288" y="4473116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Plaque 15"/>
          <p:cNvSpPr/>
          <p:nvPr/>
        </p:nvSpPr>
        <p:spPr>
          <a:xfrm>
            <a:off x="4067944" y="5357826"/>
            <a:ext cx="2160240" cy="792088"/>
          </a:xfrm>
          <a:prstGeom prst="plaqu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Catalaza </a:t>
            </a:r>
          </a:p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SOD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503798" y="546583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Down Arrow 18"/>
          <p:cNvSpPr/>
          <p:nvPr/>
        </p:nvSpPr>
        <p:spPr>
          <a:xfrm>
            <a:off x="7596336" y="5072074"/>
            <a:ext cx="144016" cy="72008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300192" y="5857892"/>
            <a:ext cx="2448272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afecţiuni hepatice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86414" y="1857364"/>
            <a:ext cx="3357586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Reacţii secundare:</a:t>
            </a: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lipsa poftei de mâncare.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Contraindicaţii:</a:t>
            </a: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epilepsie, forme severe de hipertensiune, tensiune intracraniană.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3" name="Rectangle 3"/>
          <p:cNvSpPr>
            <a:spLocks noChangeArrowheads="1"/>
          </p:cNvSpPr>
          <p:nvPr/>
        </p:nvSpPr>
        <p:spPr bwMode="auto">
          <a:xfrm>
            <a:off x="0" y="260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pic>
        <p:nvPicPr>
          <p:cNvPr id="10" name="Picture 2" descr="https://comenzi.farmaciatei.ro/images/products/comenzi.farmaciatei.ro/-concatproductsimage-1274737401_Capsule%20FicatD58%203D%20cdr.jpg"/>
          <p:cNvPicPr>
            <a:picLocks noChangeAspect="1" noChangeArrowheads="1"/>
          </p:cNvPicPr>
          <p:nvPr/>
        </p:nvPicPr>
        <p:blipFill>
          <a:blip r:embed="rId2" cstate="print"/>
          <a:srcRect b="13953"/>
          <a:stretch>
            <a:fillRect/>
          </a:stretch>
        </p:blipFill>
        <p:spPr bwMode="auto">
          <a:xfrm>
            <a:off x="6000760" y="642918"/>
            <a:ext cx="1935967" cy="3073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http://www.sfatulmedicului.ro/magazin_plafar/image/centrofarm/trimiteri/phpsync/normal/S/schizandra.jpg"/>
          <p:cNvPicPr>
            <a:picLocks noChangeAspect="1" noChangeArrowheads="1"/>
          </p:cNvPicPr>
          <p:nvPr/>
        </p:nvPicPr>
        <p:blipFill>
          <a:blip r:embed="rId3" cstate="print"/>
          <a:srcRect l="23864" r="24999"/>
          <a:stretch>
            <a:fillRect/>
          </a:stretch>
        </p:blipFill>
        <p:spPr bwMode="auto">
          <a:xfrm>
            <a:off x="3071802" y="785794"/>
            <a:ext cx="1305183" cy="2552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ounded Rectangle 11"/>
          <p:cNvSpPr/>
          <p:nvPr/>
        </p:nvSpPr>
        <p:spPr>
          <a:xfrm>
            <a:off x="428596" y="1357298"/>
            <a:ext cx="2428892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Pulbere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fructe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9512" y="4653136"/>
            <a:ext cx="8678768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extract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fructe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armurariu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Silybi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mariani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fructus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standardizat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 min. 85%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silimarin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144 mg;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extract de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Schisandra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chinensis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standardizat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min. 1%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schisandrin</a:t>
            </a:r>
            <a:r>
              <a:rPr lang="ro-RO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144 mg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extract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frunze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anghinare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Cynarae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folium)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standardizat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 min. 2,5%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cinarin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72 mg; extract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rostopasc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Chelidonii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herba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standardizat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 min. 2%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chelidonin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extract de r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cin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p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die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Taraxaci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radix)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standardizat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 min. 5%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polifenoli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extract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sulfin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Meliloti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herba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standardizat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 min. 5%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polifenoli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71393" name="Picture 1" descr="C:\Users\Farmacognozie\Desktop\schizandra-fruit-100-capsule-secom_1984_1_149701095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785794"/>
            <a:ext cx="1298432" cy="2551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8142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357166"/>
            <a:ext cx="35052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GMELINA ARBOREA</a:t>
            </a:r>
            <a:endParaRPr lang="ro-RO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opendata.keystone-foundation.org/wp-content/uploads/2010/03/Gmelina-arbor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797689"/>
            <a:ext cx="3276015" cy="20300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farm3.staticflickr.com/2689/4454286261_894691225a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272" y="1064398"/>
            <a:ext cx="3148980" cy="25185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Farmacognozie\Desktop\Crema ayurvedica Breast Up pentru mentinerea fermitatii bustului si a pielii din zona decolteului.jpg"/>
          <p:cNvPicPr>
            <a:picLocks noChangeAspect="1" noChangeArrowheads="1"/>
          </p:cNvPicPr>
          <p:nvPr/>
        </p:nvPicPr>
        <p:blipFill rotWithShape="1">
          <a:blip r:embed="rId4" cstate="print"/>
          <a:srcRect t="12307" b="12166"/>
          <a:stretch/>
        </p:blipFill>
        <p:spPr bwMode="auto">
          <a:xfrm>
            <a:off x="5314833" y="1271564"/>
            <a:ext cx="3714775" cy="2104235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467544" y="4045048"/>
            <a:ext cx="3723456" cy="11365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Partea aeriană</a:t>
            </a:r>
          </a:p>
          <a:p>
            <a:pPr marL="342900" indent="-342900" algn="ctr">
              <a:buFontTx/>
              <a:buChar char="-"/>
            </a:pPr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iridoide </a:t>
            </a:r>
          </a:p>
          <a:p>
            <a:pPr algn="ctr"/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(derivaţi de catalpol)</a:t>
            </a:r>
          </a:p>
          <a:p>
            <a:pPr algn="ctr"/>
            <a:endParaRPr lang="ro-RO" dirty="0"/>
          </a:p>
        </p:txBody>
      </p:sp>
      <p:sp>
        <p:nvSpPr>
          <p:cNvPr id="9" name="Rounded Rectangle 8"/>
          <p:cNvSpPr/>
          <p:nvPr/>
        </p:nvSpPr>
        <p:spPr>
          <a:xfrm>
            <a:off x="4648201" y="3810000"/>
            <a:ext cx="3733799" cy="1371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o-RO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ădăcina şi scoarţa </a:t>
            </a:r>
          </a:p>
          <a:p>
            <a:pPr marL="285750" indent="-285750" algn="ctr">
              <a:buFontTx/>
              <a:buChar char="-"/>
            </a:pPr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lignani (arboreol şi derivaţi),</a:t>
            </a:r>
          </a:p>
          <a:p>
            <a:pPr marL="285750" indent="-285750" algn="ctr">
              <a:buFontTx/>
              <a:buChar char="-"/>
            </a:pPr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cumarine (umbeliferonă) </a:t>
            </a:r>
          </a:p>
          <a:p>
            <a:pPr algn="ctr"/>
            <a:endParaRPr lang="ro-RO" dirty="0"/>
          </a:p>
        </p:txBody>
      </p:sp>
      <p:sp>
        <p:nvSpPr>
          <p:cNvPr id="10" name="Oval 9"/>
          <p:cNvSpPr/>
          <p:nvPr/>
        </p:nvSpPr>
        <p:spPr>
          <a:xfrm>
            <a:off x="285720" y="5715016"/>
            <a:ext cx="3352800" cy="4845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Alcaloizi indolici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4048" y="5909210"/>
            <a:ext cx="401424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Acţiune antiinflamatoare, antifungică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438400" y="5257800"/>
            <a:ext cx="2565648" cy="7346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477000" y="5181600"/>
            <a:ext cx="76200" cy="7276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Picture 2" descr="C:\Users\Farmacognozie\Desktop\diabecon-x-60-tablete-1.jpg"/>
          <p:cNvPicPr>
            <a:picLocks noChangeAspect="1" noChangeArrowheads="1"/>
          </p:cNvPicPr>
          <p:nvPr/>
        </p:nvPicPr>
        <p:blipFill>
          <a:blip r:embed="rId5" cstate="print"/>
          <a:srcRect l="14063" t="20313" r="14062" b="15624"/>
          <a:stretch>
            <a:fillRect/>
          </a:stretch>
        </p:blipFill>
        <p:spPr bwMode="auto">
          <a:xfrm>
            <a:off x="7429520" y="500042"/>
            <a:ext cx="1522849" cy="1357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655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5600" y="188640"/>
            <a:ext cx="39624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EPIMEDIUM SAGITTATUM</a:t>
            </a:r>
          </a:p>
        </p:txBody>
      </p:sp>
      <p:pic>
        <p:nvPicPr>
          <p:cNvPr id="2050" name="Picture 2" descr="http://www.pfaf.org/Admin/PlantImages/EpimediumSagittatu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60648"/>
            <a:ext cx="2286000" cy="2466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4495800" y="1196752"/>
            <a:ext cx="382874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Lignani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(icariside, icariol)</a:t>
            </a:r>
          </a:p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Flavone prenilate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(sagitasine A-C)</a:t>
            </a:r>
          </a:p>
        </p:txBody>
      </p:sp>
      <p:sp>
        <p:nvSpPr>
          <p:cNvPr id="6" name="Down Arrow 5"/>
          <p:cNvSpPr/>
          <p:nvPr/>
        </p:nvSpPr>
        <p:spPr>
          <a:xfrm>
            <a:off x="6248400" y="1988840"/>
            <a:ext cx="195808" cy="42862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TextBox 6"/>
          <p:cNvSpPr txBox="1"/>
          <p:nvPr/>
        </p:nvSpPr>
        <p:spPr>
          <a:xfrm>
            <a:off x="3851920" y="2492896"/>
            <a:ext cx="5077799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Proprietăţi estrogene,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creşte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fluxul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sanguin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corpii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cavernoşi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4471" name="Picture 7" descr="C:\Users\Farmacognozie\Desktop\8786-horny-goat-weed-extract-750-mg-_normal.jpg"/>
          <p:cNvPicPr>
            <a:picLocks noChangeAspect="1" noChangeArrowheads="1"/>
          </p:cNvPicPr>
          <p:nvPr/>
        </p:nvPicPr>
        <p:blipFill>
          <a:blip r:embed="rId3"/>
          <a:srcRect l="18750" r="21249"/>
          <a:stretch>
            <a:fillRect/>
          </a:stretch>
        </p:blipFill>
        <p:spPr bwMode="auto">
          <a:xfrm>
            <a:off x="7452320" y="4221088"/>
            <a:ext cx="1220493" cy="2390115"/>
          </a:xfrm>
          <a:prstGeom prst="rect">
            <a:avLst/>
          </a:prstGeom>
          <a:noFill/>
        </p:spPr>
      </p:pic>
      <p:pic>
        <p:nvPicPr>
          <p:cNvPr id="574473" name="Picture 9" descr="https://comenzi.farmaciatei.ro/images/products/comenzi.farmaciatei.ro/eros-horny-goat-weed-60-capsule-pro-natura-10022189.jpg"/>
          <p:cNvPicPr>
            <a:picLocks noChangeAspect="1" noChangeArrowheads="1"/>
          </p:cNvPicPr>
          <p:nvPr/>
        </p:nvPicPr>
        <p:blipFill>
          <a:blip r:embed="rId4"/>
          <a:srcRect t="11250" b="9999"/>
          <a:stretch>
            <a:fillRect/>
          </a:stretch>
        </p:blipFill>
        <p:spPr bwMode="auto">
          <a:xfrm>
            <a:off x="357158" y="3140968"/>
            <a:ext cx="2976948" cy="2344363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84676" y="5517232"/>
            <a:ext cx="71078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u="sng" dirty="0" err="1">
                <a:latin typeface="Times New Roman" pitchFamily="18" charset="0"/>
                <a:cs typeface="Times New Roman" pitchFamily="18" charset="0"/>
              </a:rPr>
              <a:t>Compozi</a:t>
            </a:r>
            <a:r>
              <a:rPr lang="ro-RO" sz="2000" b="1" i="1" u="sng" dirty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000" b="1" i="1" u="sng" dirty="0" err="1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o-RO" sz="2000" b="1" i="1" u="sng" dirty="0">
                <a:latin typeface="Times New Roman" pitchFamily="18" charset="0"/>
                <a:cs typeface="Times New Roman" pitchFamily="18" charset="0"/>
              </a:rPr>
              <a:t>comprimat:</a:t>
            </a:r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 </a:t>
            </a:r>
            <a:endParaRPr lang="ro-RO" sz="2000" b="1" i="1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Extract de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Epimedium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(Horny Goat Weed) 750mg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Maca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Lepidium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meyenil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(r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cini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150mg.</a:t>
            </a:r>
          </a:p>
        </p:txBody>
      </p:sp>
      <p:pic>
        <p:nvPicPr>
          <p:cNvPr id="683010" name="Picture 2" descr="Imagine similară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17"/>
          <a:stretch/>
        </p:blipFill>
        <p:spPr bwMode="auto">
          <a:xfrm>
            <a:off x="4069114" y="3351182"/>
            <a:ext cx="2691854" cy="19239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591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91110" y="457200"/>
            <a:ext cx="28956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VITEX NEGUNDO</a:t>
            </a:r>
          </a:p>
        </p:txBody>
      </p:sp>
      <p:pic>
        <p:nvPicPr>
          <p:cNvPr id="3078" name="Picture 6" descr="http://www.asiannorganics.com/wp-content/uploads/2015/07/Nochi-Grow-B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4370324" cy="27860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2928934"/>
            <a:ext cx="4989388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Lignani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(vitexdoin, vitedoin A, vitedoamin A)</a:t>
            </a:r>
          </a:p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Flavone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 (luteol, vitegnozidă, negundozidă)</a:t>
            </a:r>
          </a:p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Iridoide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43570" y="1500174"/>
            <a:ext cx="2688157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Antiinflamatoare </a:t>
            </a:r>
          </a:p>
          <a:p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↓ TNF-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şi IL 6</a:t>
            </a:r>
          </a:p>
          <a:p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inhibă COX 2 şi 5-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LO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22603" y="4613066"/>
            <a:ext cx="1749197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antibacteriene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43570" y="2780928"/>
            <a:ext cx="2662246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Artrită, spondiloză</a:t>
            </a:r>
          </a:p>
          <a:p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Bronşită, tuse</a:t>
            </a:r>
          </a:p>
          <a:p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Eczeme pruriginoase </a:t>
            </a:r>
          </a:p>
        </p:txBody>
      </p:sp>
      <p:pic>
        <p:nvPicPr>
          <p:cNvPr id="573441" name="Picture 1" descr="C:\Users\Farmacognozie\Desktop\reumabloc-60cps-sun-wave-9870634.jpg"/>
          <p:cNvPicPr>
            <a:picLocks noChangeAspect="1" noChangeArrowheads="1"/>
          </p:cNvPicPr>
          <p:nvPr/>
        </p:nvPicPr>
        <p:blipFill>
          <a:blip r:embed="rId3"/>
          <a:srcRect l="20000" t="24375" r="18125" b="25625"/>
          <a:stretch>
            <a:fillRect/>
          </a:stretch>
        </p:blipFill>
        <p:spPr bwMode="auto">
          <a:xfrm>
            <a:off x="5429256" y="4214818"/>
            <a:ext cx="2357454" cy="1905000"/>
          </a:xfrm>
          <a:prstGeom prst="rect">
            <a:avLst/>
          </a:prstGeom>
          <a:noFill/>
        </p:spPr>
      </p:pic>
      <p:pic>
        <p:nvPicPr>
          <p:cNvPr id="573442" name="Picture 2" descr="C:\Users\Farmacognozie\Desktop\himalaya-herbals-pasta-de-dinti-1185-206.jpg"/>
          <p:cNvPicPr>
            <a:picLocks noChangeAspect="1" noChangeArrowheads="1"/>
          </p:cNvPicPr>
          <p:nvPr/>
        </p:nvPicPr>
        <p:blipFill>
          <a:blip r:embed="rId4"/>
          <a:srcRect l="5625" t="20000" r="9999" b="12499"/>
          <a:stretch>
            <a:fillRect/>
          </a:stretch>
        </p:blipFill>
        <p:spPr bwMode="auto">
          <a:xfrm>
            <a:off x="2857488" y="5072074"/>
            <a:ext cx="2071702" cy="1243021"/>
          </a:xfrm>
          <a:prstGeom prst="rect">
            <a:avLst/>
          </a:prstGeom>
          <a:noFill/>
        </p:spPr>
      </p:pic>
      <p:sp>
        <p:nvSpPr>
          <p:cNvPr id="12" name="Curved Left Arrow 11"/>
          <p:cNvSpPr/>
          <p:nvPr/>
        </p:nvSpPr>
        <p:spPr>
          <a:xfrm>
            <a:off x="8358214" y="2000240"/>
            <a:ext cx="500066" cy="1285884"/>
          </a:xfrm>
          <a:prstGeom prst="curved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698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87968780"/>
              </p:ext>
            </p:extLst>
          </p:nvPr>
        </p:nvGraphicFramePr>
        <p:xfrm>
          <a:off x="220316" y="1073430"/>
          <a:ext cx="2191444" cy="1586506"/>
        </p:xfrm>
        <a:graphic>
          <a:graphicData uri="http://schemas.openxmlformats.org/presentationml/2006/ole">
            <p:oleObj spid="_x0000_s541142" r:id="rId3" imgW="1730861" imgH="1256811" progId="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40898699"/>
              </p:ext>
            </p:extLst>
          </p:nvPr>
        </p:nvGraphicFramePr>
        <p:xfrm>
          <a:off x="237508" y="4327153"/>
          <a:ext cx="2544283" cy="1728192"/>
        </p:xfrm>
        <a:graphic>
          <a:graphicData uri="http://schemas.openxmlformats.org/presentationml/2006/ole">
            <p:oleObj spid="_x0000_s541143" r:id="rId4" imgW="1682002" imgH="1133451" progId="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27062334"/>
              </p:ext>
            </p:extLst>
          </p:nvPr>
        </p:nvGraphicFramePr>
        <p:xfrm>
          <a:off x="5624225" y="4232112"/>
          <a:ext cx="2421066" cy="1766228"/>
        </p:xfrm>
        <a:graphic>
          <a:graphicData uri="http://schemas.openxmlformats.org/presentationml/2006/ole">
            <p:oleObj spid="_x0000_s541144" r:id="rId5" imgW="1680652" imgH="1219020" progId="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98517768"/>
              </p:ext>
            </p:extLst>
          </p:nvPr>
        </p:nvGraphicFramePr>
        <p:xfrm>
          <a:off x="5572132" y="1142984"/>
          <a:ext cx="2502264" cy="1610213"/>
        </p:xfrm>
        <a:graphic>
          <a:graphicData uri="http://schemas.openxmlformats.org/presentationml/2006/ole">
            <p:oleObj spid="_x0000_s541145" r:id="rId6" imgW="1679032" imgH="1081624" progId="">
              <p:embed/>
            </p:oleObj>
          </a:graphicData>
        </a:graphic>
      </p:graphicFrame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0316" y="500042"/>
            <a:ext cx="2479476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8050" algn="l"/>
              </a:tabLst>
            </a:pPr>
            <a:r>
              <a:rPr kumimoji="0" lang="ro-R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Flavon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o-R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zide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o-R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flavone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14282" y="6021288"/>
            <a:ext cx="3038872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8050" algn="l"/>
              </a:tabLst>
            </a:pPr>
            <a:r>
              <a:rPr kumimoji="0" lang="ro-R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Antocianozide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ntociani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6588224" y="580618"/>
            <a:ext cx="2127180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8050" algn="l"/>
              </a:tabLst>
            </a:pPr>
            <a:r>
              <a:rPr kumimoji="0" lang="ro-R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Cateholi 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220072" y="5949280"/>
            <a:ext cx="3600400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8050" algn="l"/>
              </a:tabLst>
            </a:pPr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o-R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roantociani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o-R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eucoantociani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71736" y="2292534"/>
            <a:ext cx="2963997" cy="228859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08459802"/>
              </p:ext>
            </p:extLst>
          </p:nvPr>
        </p:nvGraphicFramePr>
        <p:xfrm>
          <a:off x="2643174" y="2714620"/>
          <a:ext cx="2773152" cy="1681411"/>
        </p:xfrm>
        <a:graphic>
          <a:graphicData uri="http://schemas.openxmlformats.org/presentationml/2006/ole">
            <p:oleObj spid="_x0000_s541146" r:id="rId7" imgW="1682002" imgH="1023858" progId="">
              <p:embed/>
            </p:oleObj>
          </a:graphicData>
        </a:graphic>
      </p:graphicFrame>
      <p:sp>
        <p:nvSpPr>
          <p:cNvPr id="18" name="Oval 17"/>
          <p:cNvSpPr/>
          <p:nvPr/>
        </p:nvSpPr>
        <p:spPr>
          <a:xfrm>
            <a:off x="2500298" y="1772816"/>
            <a:ext cx="3228993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FLAVONOIDE</a:t>
            </a:r>
          </a:p>
          <a:p>
            <a:pPr algn="ctr"/>
            <a:endParaRPr lang="ro-RO" dirty="0"/>
          </a:p>
        </p:txBody>
      </p:sp>
      <p:sp>
        <p:nvSpPr>
          <p:cNvPr id="19" name="Curved Left Arrow 18"/>
          <p:cNvSpPr/>
          <p:nvPr/>
        </p:nvSpPr>
        <p:spPr>
          <a:xfrm rot="2077990">
            <a:off x="2599587" y="4476911"/>
            <a:ext cx="504056" cy="1512168"/>
          </a:xfrm>
          <a:prstGeom prst="curved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20" name="Curved Left Arrow 19"/>
          <p:cNvSpPr/>
          <p:nvPr/>
        </p:nvSpPr>
        <p:spPr>
          <a:xfrm rot="8500004" flipH="1">
            <a:off x="3248456" y="460544"/>
            <a:ext cx="442212" cy="1421876"/>
          </a:xfrm>
          <a:prstGeom prst="curved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21" name="Curved Left Arrow 20"/>
          <p:cNvSpPr/>
          <p:nvPr/>
        </p:nvSpPr>
        <p:spPr>
          <a:xfrm rot="13529638">
            <a:off x="5105275" y="435160"/>
            <a:ext cx="517595" cy="1512168"/>
          </a:xfrm>
          <a:prstGeom prst="curved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22" name="Curved Left Arrow 21"/>
          <p:cNvSpPr/>
          <p:nvPr/>
        </p:nvSpPr>
        <p:spPr>
          <a:xfrm rot="18746691" flipH="1">
            <a:off x="5190872" y="4377273"/>
            <a:ext cx="504056" cy="1512168"/>
          </a:xfrm>
          <a:prstGeom prst="curvedLef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pic>
        <p:nvPicPr>
          <p:cNvPr id="23" name="Picture 16" descr="http://iasi365.com/images/stories/plante-medicinale/galbenel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444" y="2674640"/>
            <a:ext cx="2245416" cy="1686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0828" name="Picture 156" descr="Imagini pentru struguri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984" t="-1095" r="4585" b="1095"/>
          <a:stretch/>
        </p:blipFill>
        <p:spPr bwMode="auto">
          <a:xfrm>
            <a:off x="5857884" y="2892215"/>
            <a:ext cx="2144680" cy="14654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158" descr="Imagini pentru fructe de pad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25" name="AutoShape 160" descr="Imagine similară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26" name="AutoShape 162" descr="Imagine similară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27" name="AutoShape 164" descr="Imagine similară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29" name="Picture 2" descr="Imagini pentru fructe de padur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4929198"/>
            <a:ext cx="2611318" cy="14677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6835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288962643"/>
              </p:ext>
            </p:extLst>
          </p:nvPr>
        </p:nvGraphicFramePr>
        <p:xfrm>
          <a:off x="-1072691" y="936836"/>
          <a:ext cx="7992888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Brace 3"/>
          <p:cNvSpPr/>
          <p:nvPr/>
        </p:nvSpPr>
        <p:spPr>
          <a:xfrm>
            <a:off x="4499992" y="758624"/>
            <a:ext cx="1008112" cy="4896544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" name="Oval 4"/>
          <p:cNvSpPr/>
          <p:nvPr/>
        </p:nvSpPr>
        <p:spPr>
          <a:xfrm>
            <a:off x="5652120" y="2636912"/>
            <a:ext cx="3456384" cy="12241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latin typeface="Times New Roman" pitchFamily="18" charset="0"/>
                <a:cs typeface="Times New Roman" pitchFamily="18" charset="0"/>
              </a:rPr>
              <a:t>ACȚIUNI COMUNE</a:t>
            </a:r>
          </a:p>
        </p:txBody>
      </p:sp>
    </p:spTree>
    <p:extLst>
      <p:ext uri="{BB962C8B-B14F-4D97-AF65-F5344CB8AC3E}">
        <p14:creationId xmlns="" xmlns:p14="http://schemas.microsoft.com/office/powerpoint/2010/main" val="167911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76056" y="593524"/>
            <a:ext cx="2808312" cy="1944216"/>
            <a:chOff x="2000250" y="2934320"/>
            <a:chExt cx="2095500" cy="1257300"/>
          </a:xfrm>
        </p:grpSpPr>
        <p:sp>
          <p:nvSpPr>
            <p:cNvPr id="3" name="Rectangle 2"/>
            <p:cNvSpPr/>
            <p:nvPr/>
          </p:nvSpPr>
          <p:spPr>
            <a:xfrm>
              <a:off x="2000250" y="2934320"/>
              <a:ext cx="2095500" cy="125730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2000250" y="2934320"/>
              <a:ext cx="2095500" cy="12573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ro-RO" sz="2000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tratamentul fotochimic (PUVA-terapie) psoriazis, vitiligo</a:t>
              </a:r>
              <a:endParaRPr lang="en-US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75140" name="Picture 4" descr="Imagini pentru psoria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76672"/>
            <a:ext cx="3814919" cy="25922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2" name="Picture 6" descr="Imagini pentru vitili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62" y="2975503"/>
            <a:ext cx="4762500" cy="31623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4" name="Picture 8" descr="Imagini pentru puva terap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1" y="4005064"/>
            <a:ext cx="3791537" cy="21327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3385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9263" y="620688"/>
            <a:ext cx="574548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o-RO" sz="24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ACŢIUNI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TERAPEUTIC</a:t>
            </a:r>
            <a:r>
              <a:rPr lang="ro-RO" sz="24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 COMUNE</a:t>
            </a: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91009" y="1772816"/>
            <a:ext cx="4957255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ACȚIUNEA CAPILAROPROTECTOARE</a:t>
            </a:r>
            <a:endParaRPr lang="ro-RO" sz="2000" dirty="0"/>
          </a:p>
        </p:txBody>
      </p:sp>
      <p:sp>
        <p:nvSpPr>
          <p:cNvPr id="12" name="Rectangle 11"/>
          <p:cNvSpPr/>
          <p:nvPr/>
        </p:nvSpPr>
        <p:spPr>
          <a:xfrm>
            <a:off x="2123728" y="3316922"/>
            <a:ext cx="489654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vitamină P / factor de permeabilitate (factor P) </a:t>
            </a:r>
            <a:endParaRPr lang="ro-RO" sz="2000" dirty="0"/>
          </a:p>
        </p:txBody>
      </p:sp>
      <p:sp>
        <p:nvSpPr>
          <p:cNvPr id="22" name="Rectangle 21"/>
          <p:cNvSpPr/>
          <p:nvPr/>
        </p:nvSpPr>
        <p:spPr>
          <a:xfrm>
            <a:off x="6444209" y="4325034"/>
            <a:ext cx="208823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cresc rezistenţa</a:t>
            </a:r>
            <a:endParaRPr lang="ro-RO" sz="2000" b="1" dirty="0"/>
          </a:p>
        </p:txBody>
      </p:sp>
      <p:sp>
        <p:nvSpPr>
          <p:cNvPr id="27" name="Rectangle 26"/>
          <p:cNvSpPr/>
          <p:nvPr/>
        </p:nvSpPr>
        <p:spPr>
          <a:xfrm>
            <a:off x="6516216" y="5517232"/>
            <a:ext cx="251703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scad permeabilitatea </a:t>
            </a:r>
            <a:endParaRPr lang="ro-RO" sz="2000" b="1" dirty="0"/>
          </a:p>
        </p:txBody>
      </p:sp>
      <p:sp>
        <p:nvSpPr>
          <p:cNvPr id="10" name="Curved Down Arrow 9"/>
          <p:cNvSpPr/>
          <p:nvPr/>
        </p:nvSpPr>
        <p:spPr>
          <a:xfrm>
            <a:off x="5400092" y="4365104"/>
            <a:ext cx="900100" cy="1665476"/>
          </a:xfrm>
          <a:prstGeom prst="curved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6" name="Up-Down Arrow 5"/>
          <p:cNvSpPr/>
          <p:nvPr/>
        </p:nvSpPr>
        <p:spPr>
          <a:xfrm>
            <a:off x="3862587" y="2276872"/>
            <a:ext cx="277365" cy="86409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18" name="Picture 2" descr="Imagine similar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65" y="3911490"/>
            <a:ext cx="4026000" cy="26034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571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04664"/>
            <a:ext cx="6045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MODIFICAREA  DIAMETRULUI CAPILARELOR</a:t>
            </a:r>
          </a:p>
        </p:txBody>
      </p:sp>
      <p:sp>
        <p:nvSpPr>
          <p:cNvPr id="5" name="Up Arrow 4"/>
          <p:cNvSpPr/>
          <p:nvPr/>
        </p:nvSpPr>
        <p:spPr>
          <a:xfrm>
            <a:off x="179512" y="4500570"/>
            <a:ext cx="144016" cy="15841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TextBox 6"/>
          <p:cNvSpPr txBox="1"/>
          <p:nvPr/>
        </p:nvSpPr>
        <p:spPr>
          <a:xfrm>
            <a:off x="251520" y="4653136"/>
            <a:ext cx="23823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- căldura</a:t>
            </a:r>
          </a:p>
          <a:p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- acidoza</a:t>
            </a:r>
          </a:p>
          <a:p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dioxidul de carbon 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acidul lactic 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acidul uric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own Arrow 7"/>
          <p:cNvSpPr/>
          <p:nvPr/>
        </p:nvSpPr>
        <p:spPr>
          <a:xfrm flipH="1">
            <a:off x="6500826" y="4357694"/>
            <a:ext cx="189734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9" name="TextBox 8"/>
          <p:cNvSpPr txBox="1"/>
          <p:nvPr/>
        </p:nvSpPr>
        <p:spPr>
          <a:xfrm>
            <a:off x="6757470" y="4577372"/>
            <a:ext cx="117211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-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gerul</a:t>
            </a:r>
          </a:p>
          <a:p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- alcaloza</a:t>
            </a:r>
          </a:p>
          <a:p>
            <a:endParaRPr lang="ro-RO" dirty="0"/>
          </a:p>
        </p:txBody>
      </p:sp>
      <p:pic>
        <p:nvPicPr>
          <p:cNvPr id="10" name="Picture 2" descr="Imagini pentru vasodilatatie vasoconstrict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620" y="2399718"/>
            <a:ext cx="3636538" cy="33547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14282" y="1500174"/>
            <a:ext cx="2232248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Vasodilatație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72198" y="1514468"/>
            <a:ext cx="2232248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Vasoconstricție</a:t>
            </a:r>
          </a:p>
        </p:txBody>
      </p:sp>
      <p:sp>
        <p:nvSpPr>
          <p:cNvPr id="13" name="Curved Right Arrow 12"/>
          <p:cNvSpPr/>
          <p:nvPr/>
        </p:nvSpPr>
        <p:spPr>
          <a:xfrm>
            <a:off x="1214414" y="857232"/>
            <a:ext cx="857256" cy="5715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>
            <a:off x="6572264" y="805354"/>
            <a:ext cx="780618" cy="60742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844" y="2732727"/>
            <a:ext cx="23042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Creșterea fluxului sanguin periferic, cu decongestionarea organelor interne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15074" y="2492896"/>
            <a:ext cx="2071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Creșterea fluxului sanguin spre organele interne</a:t>
            </a:r>
          </a:p>
        </p:txBody>
      </p:sp>
    </p:spTree>
    <p:extLst>
      <p:ext uri="{BB962C8B-B14F-4D97-AF65-F5344CB8AC3E}">
        <p14:creationId xmlns="" xmlns:p14="http://schemas.microsoft.com/office/powerpoint/2010/main" val="390705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ioterapi.ro/aprofundat/index_aprofundat_aparate_si_sisteme_si_boli_sistemul_circulator_MEDIA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76672"/>
            <a:ext cx="4284476" cy="2853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179512" y="3794264"/>
            <a:ext cx="8424936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ermit trecerea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prin pereţii lor subţiri, în spaţiul 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intersti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ial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şi de aici în celule şi retur (din celule înapoi în circuitul sanguin), a 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apei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, a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proteinelor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plasmatice cu masă moleculară mică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unor elemente figurate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mineralelor ionice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gazelor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substanţelor plastice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ori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energetice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, a unor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compuşi de asimilaţie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sau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dezasimilaţie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. Prin intermediul lichidelor interstiţiale are loc schimbul nutritiv 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(nutriția celulară),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respirator şi excretor, dintre celule şi sânge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92696"/>
            <a:ext cx="8568952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o-RO" sz="2000" dirty="0">
                <a:solidFill>
                  <a:schemeClr val="tx1"/>
                </a:solidFill>
                <a:latin typeface="+mj-lt"/>
              </a:rPr>
              <a:t>	</a:t>
            </a:r>
            <a:r>
              <a:rPr lang="ro-RO" sz="2000" b="1" dirty="0">
                <a:solidFill>
                  <a:schemeClr val="tx1"/>
                </a:solidFill>
                <a:latin typeface="+mj-lt"/>
              </a:rPr>
              <a:t>	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Lipsa vitaminei P, hipokalemia, hipocalcemia, 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carența proteică, histamina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insuficienţa sau excesul unor hormoni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(tratament îndelungat cu corticosteroizi)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creştere exagerată a permeabilităţii capilare → 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scade rezistența capilară 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capilarele 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devin fragile, se sparg uşor şi permit trecerea lichidelor în spaţiul interstiţial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microhemoragii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edem.</a:t>
            </a:r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1986" name="Picture 2" descr="Imagine similar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2750949" cy="2705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3010" name="Picture 2" descr="Imagini pentru edem pie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64" r="6763" b="7073"/>
          <a:stretch/>
        </p:blipFill>
        <p:spPr bwMode="auto">
          <a:xfrm>
            <a:off x="5340151" y="3140968"/>
            <a:ext cx="3552329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24150337"/>
              </p:ext>
            </p:extLst>
          </p:nvPr>
        </p:nvGraphicFramePr>
        <p:xfrm>
          <a:off x="1691680" y="188640"/>
          <a:ext cx="6462964" cy="6048672"/>
        </p:xfrm>
        <a:graphic>
          <a:graphicData uri="http://schemas.openxmlformats.org/presentationml/2006/ole">
            <p:oleObj spid="_x0000_s543847" r:id="rId3" imgW="5900638" imgH="5523921" progId="">
              <p:embed/>
            </p:oleObj>
          </a:graphicData>
        </a:graphic>
      </p:graphicFrame>
      <p:pic>
        <p:nvPicPr>
          <p:cNvPr id="4" name="Picture 14" descr="Image result for semnul exclamarii"/>
          <p:cNvPicPr>
            <a:picLocks noChangeAspect="1" noChangeArrowheads="1" noCrop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 rot="21128817">
            <a:off x="-218331" y="53711"/>
            <a:ext cx="2386679" cy="2121492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408239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38864167"/>
              </p:ext>
            </p:extLst>
          </p:nvPr>
        </p:nvGraphicFramePr>
        <p:xfrm>
          <a:off x="428596" y="642918"/>
          <a:ext cx="7104668" cy="5677662"/>
        </p:xfrm>
        <a:graphic>
          <a:graphicData uri="http://schemas.openxmlformats.org/presentationml/2006/ole">
            <p:oleObj spid="_x0000_s542820" r:id="rId3" imgW="6461305" imgH="5161400" progId="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142844" y="1995680"/>
            <a:ext cx="345638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catehol-O-metil-transferaza</a:t>
            </a:r>
            <a:r>
              <a:rPr lang="ro-RO" dirty="0"/>
              <a:t> </a:t>
            </a:r>
          </a:p>
        </p:txBody>
      </p:sp>
      <p:pic>
        <p:nvPicPr>
          <p:cNvPr id="5" name="Picture 14" descr="Image result for semnul exclamarii"/>
          <p:cNvPicPr>
            <a:picLocks noChangeAspect="1" noChangeArrowheads="1" noCrop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 rot="21128817">
            <a:off x="5929877" y="297151"/>
            <a:ext cx="2386679" cy="2121492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406609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484784"/>
            <a:ext cx="3312368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tulburări induse de fragilitatea capilară la nivelul pielii şi mucoaselor</a:t>
            </a:r>
          </a:p>
        </p:txBody>
      </p:sp>
      <p:pic>
        <p:nvPicPr>
          <p:cNvPr id="684034" name="Picture 2" descr="Imagini pentru vasodilatatie vasoconstricti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878"/>
          <a:stretch/>
        </p:blipFill>
        <p:spPr bwMode="auto">
          <a:xfrm>
            <a:off x="4357686" y="285728"/>
            <a:ext cx="4314825" cy="3402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ini pentru fragilitate capila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4" name="AutoShape 6" descr="Imagini pentru fragilitate capila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5" name="AutoShape 8" descr="Imagini pentru fragilitate capilar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6" name="Oval 5"/>
          <p:cNvSpPr/>
          <p:nvPr/>
        </p:nvSpPr>
        <p:spPr>
          <a:xfrm>
            <a:off x="612775" y="908720"/>
            <a:ext cx="2879105" cy="5040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TextBox 6"/>
          <p:cNvSpPr txBox="1"/>
          <p:nvPr/>
        </p:nvSpPr>
        <p:spPr>
          <a:xfrm flipH="1">
            <a:off x="1331640" y="934503"/>
            <a:ext cx="2304256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Întrebuințări</a:t>
            </a:r>
          </a:p>
        </p:txBody>
      </p:sp>
      <p:pic>
        <p:nvPicPr>
          <p:cNvPr id="684042" name="Picture 10" descr="Imagine similar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401" r="9847"/>
          <a:stretch/>
        </p:blipFill>
        <p:spPr bwMode="auto">
          <a:xfrm>
            <a:off x="1149816" y="3538950"/>
            <a:ext cx="2630096" cy="23456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84044" name="Picture 12" descr="Imagine similar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5064"/>
            <a:ext cx="3019535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900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5408" y="1637928"/>
            <a:ext cx="7239000" cy="57662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Speciile reactive ale oxigenului</a:t>
            </a:r>
            <a:endParaRPr lang="en-GB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57496"/>
            <a:ext cx="8229600" cy="21168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eaLnBrk="1" hangingPunct="1"/>
            <a:r>
              <a:rPr lang="ro-RO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SRO - molecule sau fragmente moleculare derivate de la oxigen, caracterizate printr-o mare reactivitate chimică şi o durată scurtă de viaţă.</a:t>
            </a:r>
          </a:p>
          <a:p>
            <a:pPr eaLnBrk="1" hangingPunct="1"/>
            <a:r>
              <a:rPr lang="ro-RO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RLO – specii radic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o-RO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lare cu unul sau mai mulţi electroni impari.</a:t>
            </a:r>
          </a:p>
          <a:p>
            <a:pPr eaLnBrk="1" hangingPunct="1">
              <a:buFontTx/>
              <a:buNone/>
            </a:pPr>
            <a:endParaRPr lang="en-GB" b="1" dirty="0">
              <a:solidFill>
                <a:schemeClr val="folHlink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95736" y="332656"/>
            <a:ext cx="468052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ACȚIUNEA ANTIOXIDANTĂ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697560" y="533400"/>
            <a:ext cx="1017316" cy="53814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SRO</a:t>
            </a:r>
            <a:endParaRPr lang="en-GB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85720" y="2464296"/>
            <a:ext cx="4000528" cy="21168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ro-RO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Radical anion superoxid (O</a:t>
            </a:r>
            <a:r>
              <a:rPr lang="ro-RO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.-</a:t>
            </a:r>
            <a:r>
              <a:rPr lang="ro-RO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r>
              <a:rPr lang="ro-RO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Radical hidroxil (HO</a:t>
            </a:r>
            <a:r>
              <a:rPr lang="ro-RO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o-RO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r>
              <a:rPr lang="ro-RO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Radical peroxil (RO</a:t>
            </a:r>
            <a:r>
              <a:rPr lang="ro-RO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o-RO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b="1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2001" y="2176264"/>
            <a:ext cx="4104456" cy="26814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ro-RO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Oxigen singlet (</a:t>
            </a:r>
            <a:r>
              <a:rPr lang="ro-RO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o-RO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o-RO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r>
              <a:rPr lang="ro-RO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Peroxid de hidrogen (H</a:t>
            </a:r>
            <a:r>
              <a:rPr lang="ro-RO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o-RO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r>
              <a:rPr lang="ro-RO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Monoxid de azot (NO)</a:t>
            </a:r>
          </a:p>
          <a:p>
            <a:pPr eaLnBrk="1" hangingPunct="1"/>
            <a:r>
              <a:rPr lang="ro-RO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Dioxid de azot (NO</a:t>
            </a:r>
            <a:r>
              <a:rPr lang="ro-RO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332656"/>
            <a:ext cx="4176464" cy="72008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SRO</a:t>
            </a:r>
            <a:endParaRPr lang="en-GB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90872" y="1960240"/>
            <a:ext cx="8229600" cy="35569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/>
            <a:r>
              <a:rPr lang="ro-RO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În conc. fiziologice – sunt indispens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o-RO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o-RO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funcţionării normale a celulelor; acţionează ca </a:t>
            </a:r>
            <a:r>
              <a:rPr lang="ro-RO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mesageri moleculari intracelulari şi intervin în reglarea proceselor redox intracelulare</a:t>
            </a:r>
            <a:r>
              <a:rPr lang="ro-RO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ro-RO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În c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o-RO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mari – </a:t>
            </a:r>
            <a:r>
              <a:rPr lang="ro-RO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o-RO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 oxidativ</a:t>
            </a:r>
            <a:r>
              <a:rPr lang="ro-RO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caracterizat prin </a:t>
            </a:r>
            <a:r>
              <a:rPr lang="ro-RO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deteriorări oxidative ale proteinelor, lipidelor, lipoproteinelor, ADN-ului</a:t>
            </a:r>
            <a:r>
              <a:rPr lang="ro-RO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GB" sz="2800" b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22122111"/>
              </p:ext>
            </p:extLst>
          </p:nvPr>
        </p:nvGraphicFramePr>
        <p:xfrm>
          <a:off x="395536" y="764705"/>
          <a:ext cx="1912621" cy="1368152"/>
        </p:xfrm>
        <a:graphic>
          <a:graphicData uri="http://schemas.openxmlformats.org/presentationml/2006/ole">
            <p:oleObj spid="_x0000_s618560" r:id="rId3" imgW="1625854" imgH="1160984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0549" y="188640"/>
            <a:ext cx="193920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VITILIGO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547664" y="2273558"/>
            <a:ext cx="0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7975" y="2354837"/>
            <a:ext cx="12145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ADN epidermal</a:t>
            </a:r>
          </a:p>
        </p:txBody>
      </p:sp>
      <p:sp>
        <p:nvSpPr>
          <p:cNvPr id="7" name="Oval 6"/>
          <p:cNvSpPr/>
          <p:nvPr/>
        </p:nvSpPr>
        <p:spPr>
          <a:xfrm>
            <a:off x="179512" y="3645023"/>
            <a:ext cx="3312368" cy="53840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Activarea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tirozinazei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AutoShape 4" descr="Imagini pentru tyrosin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7190" name="Picture 6" descr="Imagini pentru tyrosin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01008"/>
            <a:ext cx="4032448" cy="30274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rved Right Arrow 9"/>
          <p:cNvSpPr/>
          <p:nvPr/>
        </p:nvSpPr>
        <p:spPr>
          <a:xfrm>
            <a:off x="1046114" y="4233910"/>
            <a:ext cx="645566" cy="87043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5049265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producţia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melanină</a:t>
            </a:r>
            <a:endParaRPr lang="en-US" sz="2000" dirty="0"/>
          </a:p>
        </p:txBody>
      </p:sp>
      <p:pic>
        <p:nvPicPr>
          <p:cNvPr id="477192" name="Picture 8" descr="Imagini pentru u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77433"/>
            <a:ext cx="1304999" cy="1304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522" name="Picture 26" descr="Imagine similară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96679" y="325472"/>
            <a:ext cx="5077203" cy="2889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8524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106" name="Picture 2" descr="Imagine similar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3" y="188640"/>
            <a:ext cx="7006675" cy="63432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821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61392" y="320040"/>
            <a:ext cx="72390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Formarea SRO </a:t>
            </a:r>
            <a:br>
              <a:rPr lang="ro-RO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surse endogene</a:t>
            </a:r>
            <a:endParaRPr lang="en-GB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16224"/>
            <a:ext cx="8229600" cy="44930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endParaRPr lang="ro-RO" sz="2800" b="1" dirty="0">
              <a:solidFill>
                <a:schemeClr val="folHlink"/>
              </a:solidFill>
            </a:endParaRPr>
          </a:p>
          <a:p>
            <a:pPr algn="just" eaLnBrk="1" hangingPunct="1"/>
            <a:r>
              <a:rPr lang="ro-RO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Respiraţia mitocondrială </a:t>
            </a:r>
            <a:r>
              <a:rPr lang="ro-RO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oxigenul din aerul inspirat ajunge prin circulaţia sanguină la ţesuturi, celule, mai precis la nivelul mitocondriilor unde este redus cu 4 e</a:t>
            </a:r>
            <a:r>
              <a:rPr lang="ro-RO" sz="28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 apă.</a:t>
            </a:r>
          </a:p>
          <a:p>
            <a:pPr>
              <a:buNone/>
            </a:pPr>
            <a:r>
              <a:rPr lang="ro-RO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o-RO" sz="28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              e </a:t>
            </a:r>
            <a:r>
              <a:rPr lang="ro-RO" sz="36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              e </a:t>
            </a:r>
            <a:r>
              <a:rPr lang="ro-RO" sz="44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                   e </a:t>
            </a:r>
            <a:r>
              <a:rPr lang="ro-RO" sz="54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o-RO" sz="3600" b="1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o-RO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o-RO" sz="28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O</a:t>
            </a:r>
            <a:r>
              <a:rPr lang="ro-RO" sz="28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sz="28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.-</a:t>
            </a:r>
            <a:r>
              <a:rPr lang="ro-RO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H</a:t>
            </a:r>
            <a:r>
              <a:rPr lang="ro-RO" sz="28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o-RO" sz="28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HO</a:t>
            </a:r>
            <a:r>
              <a:rPr lang="ro-RO" sz="28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o-RO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HO</a:t>
            </a:r>
            <a:r>
              <a:rPr lang="en-US" sz="28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o-RO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2H</a:t>
            </a:r>
            <a:r>
              <a:rPr lang="ro-RO" sz="28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eaLnBrk="1" hangingPunct="1">
              <a:buFontTx/>
              <a:buNone/>
            </a:pPr>
            <a:r>
              <a:rPr lang="ro-RO" sz="2800" b="1" dirty="0">
                <a:solidFill>
                  <a:schemeClr val="tx1"/>
                </a:solidFill>
              </a:rPr>
              <a:t>                  </a:t>
            </a:r>
          </a:p>
          <a:p>
            <a:pPr>
              <a:buNone/>
            </a:pPr>
            <a:r>
              <a:rPr lang="ro-RO" sz="2800" b="1" dirty="0">
                <a:solidFill>
                  <a:schemeClr val="tx1"/>
                </a:solidFill>
              </a:rPr>
              <a:t>                2H</a:t>
            </a:r>
            <a:r>
              <a:rPr lang="ro-RO" sz="2800" b="1" baseline="30000" dirty="0">
                <a:solidFill>
                  <a:schemeClr val="tx1"/>
                </a:solidFill>
              </a:rPr>
              <a:t>+                                                              </a:t>
            </a:r>
            <a:r>
              <a:rPr lang="ro-RO" sz="2800" b="1" dirty="0">
                <a:solidFill>
                  <a:schemeClr val="tx1"/>
                </a:solidFill>
              </a:rPr>
              <a:t>2H</a:t>
            </a:r>
            <a:r>
              <a:rPr lang="ro-RO" sz="2800" b="1" baseline="30000" dirty="0">
                <a:solidFill>
                  <a:schemeClr val="tx1"/>
                </a:solidFill>
              </a:rPr>
              <a:t>+</a:t>
            </a:r>
            <a:endParaRPr lang="en-GB" sz="2800" b="1" baseline="300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71600" y="472514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79712" y="472514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051720" y="4293096"/>
            <a:ext cx="216024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419872" y="472514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563888" y="4293096"/>
            <a:ext cx="216024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868144" y="472514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979712" y="4869160"/>
            <a:ext cx="288032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940152" y="4941168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827584" y="4293096"/>
            <a:ext cx="216024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940152" y="4293096"/>
            <a:ext cx="216024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7416" y="320040"/>
            <a:ext cx="7239000" cy="94872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Formarea SRO </a:t>
            </a:r>
            <a:br>
              <a:rPr lang="ro-RO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surse endogene</a:t>
            </a:r>
            <a:endParaRPr lang="en-GB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412777"/>
            <a:ext cx="8229600" cy="229705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Procese oxidative la nivelul peroxizomilor</a:t>
            </a: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Peroxizomii sunt corpusculi citoplasmatici localizaţi în ficat, rinichi, intestin, inimă; prezintă un echipament enzimatic complex cu ajutorul căruia intervin în numeroase procese metabolice.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acţiunea oxidazelor (catalază)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în peroxizomi se formează H</a:t>
            </a:r>
            <a:r>
              <a:rPr lang="ro-RO" sz="2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o-RO" sz="2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care este degradată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ro-RO" sz="2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şi O</a:t>
            </a:r>
            <a:r>
              <a:rPr lang="ro-RO" sz="2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86082" name="Picture 2" descr="Imagini pentru peroxis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51617"/>
            <a:ext cx="3672408" cy="2878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4006571"/>
            <a:ext cx="4824536" cy="20867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indent="-274320" algn="just">
              <a:lnSpc>
                <a:spcPct val="90000"/>
              </a:lnSpc>
              <a:defRPr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Un regim alimentar bogat în lipide ↔ nr. crescut de peroxizomi.</a:t>
            </a:r>
          </a:p>
          <a:p>
            <a:pPr marL="274320" indent="-274320" algn="just">
              <a:lnSpc>
                <a:spcPct val="90000"/>
              </a:lnSpc>
              <a:defRPr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Cantitate de acizi graşi foarte mare –cap. catalazei de a descompune H</a:t>
            </a:r>
            <a:r>
              <a:rPr lang="ro-RO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o-RO" sz="24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format prin metabolizarea acestor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; creşte nivelul de H</a:t>
            </a:r>
            <a:r>
              <a:rPr lang="ro-RO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o-RO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395536" y="5091759"/>
            <a:ext cx="45719" cy="25278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320040"/>
            <a:ext cx="3782616" cy="89438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Formarea SRO </a:t>
            </a:r>
            <a:br>
              <a:rPr lang="ro-RO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surse endogene</a:t>
            </a:r>
            <a:endParaRPr lang="en-GB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2492896"/>
            <a:ext cx="8229600" cy="37261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eaLnBrk="1" hangingPunct="1"/>
            <a:r>
              <a:rPr lang="ro-RO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Fagocitoza</a:t>
            </a:r>
            <a:r>
              <a:rPr lang="ro-RO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proces imun – protecţia nespecifică organismului – recunoaşterea agentului patogen de către celulele fagocitare.</a:t>
            </a:r>
          </a:p>
          <a:p>
            <a:pPr eaLnBrk="1" hangingPunct="1">
              <a:buFontTx/>
              <a:buNone/>
            </a:pPr>
            <a:r>
              <a:rPr lang="ro-RO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Rol important în distrugerea microorganismelor fagocitare – SRO; degradarea oxidativă a structurii proteice şi lipidice din membrana bacteriană, a acizilor nucleici, oxidarea grupărilor tiol ale sistemelor enzimatice bacteriene.</a:t>
            </a:r>
          </a:p>
          <a:p>
            <a:pPr eaLnBrk="1" hangingPunct="1">
              <a:buFontTx/>
              <a:buNone/>
            </a:pPr>
            <a:r>
              <a:rPr lang="ro-RO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Principalii SRO secretaţi de fagocit – H</a:t>
            </a:r>
            <a:r>
              <a:rPr lang="ro-RO" sz="4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o-RO" sz="4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O</a:t>
            </a:r>
            <a:r>
              <a:rPr lang="ro-RO" sz="4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sz="44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.-</a:t>
            </a:r>
            <a:r>
              <a:rPr lang="ro-RO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HO</a:t>
            </a:r>
            <a:r>
              <a:rPr lang="ro-RO" sz="44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o-RO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sz="44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o-RO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o-RO" sz="4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o-RO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Procesul inflamator </a:t>
            </a:r>
            <a:r>
              <a:rPr lang="ro-RO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sursă de peroxizi – acizi cu structură hidr</a:t>
            </a: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o-RO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-peroxi-eicosa-tetraenică.</a:t>
            </a:r>
          </a:p>
          <a:p>
            <a:pPr algn="just"/>
            <a:r>
              <a:rPr lang="ro-RO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Peroxidarea lipidelor nesaturate </a:t>
            </a:r>
            <a:r>
              <a:rPr lang="ro-RO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acţiunea HO</a:t>
            </a:r>
            <a:r>
              <a:rPr lang="ro-RO" sz="44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o-RO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şi a </a:t>
            </a:r>
            <a:r>
              <a:rPr lang="ro-RO" sz="44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o-RO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o-RO" sz="4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asupra unor structuri lipidice, proteice sau glucidice.</a:t>
            </a:r>
            <a:endParaRPr lang="en-GB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8132" name="Picture 4" descr="Imagine similar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19" t="5547" r="15110" b="12777"/>
          <a:stretch/>
        </p:blipFill>
        <p:spPr bwMode="auto">
          <a:xfrm>
            <a:off x="5076056" y="21226"/>
            <a:ext cx="3099994" cy="24799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61392" y="557808"/>
            <a:ext cx="7239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Formarea SRO </a:t>
            </a:r>
            <a:br>
              <a:rPr lang="ro-RO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factori exogeni</a:t>
            </a:r>
            <a:endParaRPr lang="en-GB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16224"/>
            <a:ext cx="8229600" cy="37730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Radiaţiile UV şi Roentgen</a:t>
            </a:r>
          </a:p>
          <a:p>
            <a:pPr eaLnBrk="1" hangingPunct="1"/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Expunerea la fumul de ţigară</a:t>
            </a:r>
          </a:p>
          <a:p>
            <a:pPr eaLnBrk="1" hangingPunct="1"/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Poluarea atmosferică</a:t>
            </a:r>
          </a:p>
          <a:p>
            <a:pPr eaLnBrk="1" hangingPunct="1"/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Alimentaţia neraţională</a:t>
            </a:r>
          </a:p>
          <a:p>
            <a:pPr eaLnBrk="1" hangingPunct="1"/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Munca fizică grea</a:t>
            </a:r>
          </a:p>
          <a:p>
            <a:pPr eaLnBrk="1" hangingPunct="1"/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Administrarea de citostatice, estrogeni naturali, de sinteză, vit. K, laxative antrachinonice, catecholamine, cloramfenicol, nitrofurantoină, metronidazol, paracetamol, nitrazepam</a:t>
            </a:r>
          </a:p>
          <a:p>
            <a:pPr eaLnBrk="1" hangingPunct="1">
              <a:buFontTx/>
              <a:buNone/>
            </a:pPr>
            <a:endParaRPr lang="en-GB" sz="2400" b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61392" y="1133872"/>
            <a:ext cx="7239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o-RO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Neutralizarea radicalilor liberi</a:t>
            </a:r>
            <a:endParaRPr lang="en-GB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C:\Documents and Settings\user\My Documents\My Pictures\neutralizarea_radicalilor_liber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852936"/>
            <a:ext cx="4947071" cy="312273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Neutralizarea radicalilor liberi</a:t>
            </a:r>
            <a:endParaRPr lang="en-GB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C:\Documents and Settings\user\My Documents\My Pictures\neutralizarea_radicalilor_liber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68453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Neutralizarea radicalilor liberi</a:t>
            </a:r>
            <a:endParaRPr lang="en-GB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C:\Documents and Settings\user\My Documents\My Pictures\Antioxidant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5800080" cy="426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620688"/>
            <a:ext cx="3654205" cy="461665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ro-RO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ACȚIUNEA DIURETICĂ</a:t>
            </a:r>
          </a:p>
        </p:txBody>
      </p:sp>
      <p:sp>
        <p:nvSpPr>
          <p:cNvPr id="3" name="Rectangle 2"/>
          <p:cNvSpPr/>
          <p:nvPr/>
        </p:nvSpPr>
        <p:spPr>
          <a:xfrm>
            <a:off x="6357950" y="4365104"/>
            <a:ext cx="1710725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Litiază urinară</a:t>
            </a:r>
          </a:p>
          <a:p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Infecții urinare</a:t>
            </a:r>
            <a:endParaRPr lang="ro-RO" sz="2000" dirty="0"/>
          </a:p>
        </p:txBody>
      </p:sp>
      <p:sp>
        <p:nvSpPr>
          <p:cNvPr id="5" name="Rectangle 4"/>
          <p:cNvSpPr/>
          <p:nvPr/>
        </p:nvSpPr>
        <p:spPr>
          <a:xfrm>
            <a:off x="899592" y="5291916"/>
            <a:ext cx="258596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Hipertensiune arterială</a:t>
            </a:r>
            <a:endParaRPr lang="ro-RO" dirty="0"/>
          </a:p>
        </p:txBody>
      </p:sp>
      <p:pic>
        <p:nvPicPr>
          <p:cNvPr id="688132" name="Picture 4" descr="Imagine similar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2605274" cy="2869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8134" name="Picture 6" descr="Imagini pentru litiaza urina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320" y="1308830"/>
            <a:ext cx="2774178" cy="20828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8136" name="Picture 8" descr="Imagini pentru infectie urinara e col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016"/>
          <a:stretch/>
        </p:blipFill>
        <p:spPr bwMode="auto">
          <a:xfrm>
            <a:off x="3623219" y="1505687"/>
            <a:ext cx="2271112" cy="3771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7536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86510" y="4077072"/>
            <a:ext cx="3613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blocarea lipo- şi ciclooxigenazei</a:t>
            </a:r>
            <a:endParaRPr lang="ro-RO" sz="2000" b="1" dirty="0"/>
          </a:p>
        </p:txBody>
      </p:sp>
      <p:sp>
        <p:nvSpPr>
          <p:cNvPr id="19" name="Down Arrow 18"/>
          <p:cNvSpPr/>
          <p:nvPr/>
        </p:nvSpPr>
        <p:spPr>
          <a:xfrm flipH="1">
            <a:off x="4000496" y="2708920"/>
            <a:ext cx="113166" cy="115212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20" name="Picture 10" descr="Gemmae popu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005" y="2708920"/>
            <a:ext cx="2394067" cy="19888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tangle 20"/>
          <p:cNvSpPr/>
          <p:nvPr/>
        </p:nvSpPr>
        <p:spPr>
          <a:xfrm>
            <a:off x="2571736" y="214290"/>
            <a:ext cx="2857520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FLAVONE </a:t>
            </a:r>
          </a:p>
          <a:p>
            <a:pPr algn="ctr"/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ACŢIUNI SPECIFICE</a:t>
            </a:r>
          </a:p>
        </p:txBody>
      </p:sp>
      <p:sp>
        <p:nvSpPr>
          <p:cNvPr id="2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62515273"/>
              </p:ext>
            </p:extLst>
          </p:nvPr>
        </p:nvGraphicFramePr>
        <p:xfrm>
          <a:off x="52539" y="816782"/>
          <a:ext cx="2519197" cy="1692188"/>
        </p:xfrm>
        <a:graphic>
          <a:graphicData uri="http://schemas.openxmlformats.org/presentationml/2006/ole">
            <p:oleObj spid="_x0000_s427355" r:id="rId4" imgW="2072336" imgH="1389618" progId="">
              <p:embed/>
            </p:oleObj>
          </a:graphicData>
        </a:graphic>
      </p:graphicFrame>
      <p:sp>
        <p:nvSpPr>
          <p:cNvPr id="4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15557979"/>
              </p:ext>
            </p:extLst>
          </p:nvPr>
        </p:nvGraphicFramePr>
        <p:xfrm>
          <a:off x="5214942" y="928670"/>
          <a:ext cx="2649480" cy="1520377"/>
        </p:xfrm>
        <a:graphic>
          <a:graphicData uri="http://schemas.openxmlformats.org/presentationml/2006/ole">
            <p:oleObj spid="_x0000_s427356" r:id="rId5" imgW="2491284" imgH="1420121" progId="">
              <p:embed/>
            </p:oleObj>
          </a:graphicData>
        </a:graphic>
      </p:graphicFrame>
      <p:sp>
        <p:nvSpPr>
          <p:cNvPr id="6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35804967"/>
              </p:ext>
            </p:extLst>
          </p:nvPr>
        </p:nvGraphicFramePr>
        <p:xfrm>
          <a:off x="2786050" y="4869160"/>
          <a:ext cx="2845766" cy="1571358"/>
        </p:xfrm>
        <a:graphic>
          <a:graphicData uri="http://schemas.openxmlformats.org/presentationml/2006/ole">
            <p:oleObj spid="_x0000_s427357" r:id="rId6" imgW="2488315" imgH="1378821" progId="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2786050" y="1988840"/>
            <a:ext cx="2650046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Antiinflamatoare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27172" name="Picture 164" descr="Imagini pentru muset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82" y="2203977"/>
            <a:ext cx="2497460" cy="18730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330" name="Picture 322" descr="Imagini pentru salix capre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210" y="4252433"/>
            <a:ext cx="2306884" cy="24280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549" y="188640"/>
            <a:ext cx="193920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PSORIA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63043582"/>
              </p:ext>
            </p:extLst>
          </p:nvPr>
        </p:nvGraphicFramePr>
        <p:xfrm>
          <a:off x="395536" y="764705"/>
          <a:ext cx="1912621" cy="1368152"/>
        </p:xfrm>
        <a:graphic>
          <a:graphicData uri="http://schemas.openxmlformats.org/presentationml/2006/ole">
            <p:oleObj spid="_x0000_s619585" r:id="rId3" imgW="1625854" imgH="1160984" progId="">
              <p:embed/>
            </p:oleObj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1547664" y="2273558"/>
            <a:ext cx="0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 descr="Imagini pentru u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77433"/>
            <a:ext cx="1304999" cy="1304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8210" name="Picture 2" descr="Imagini pentru MECHANISM OF FURANOCOUMARINS IN PSORIAS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56992"/>
            <a:ext cx="4772965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8212" name="Picture 4" descr="Imagini pentru PSORIAS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4520"/>
            <a:ext cx="3514725" cy="2238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520539" y="3721540"/>
            <a:ext cx="234228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INTERCALARE ÎN LANŢUL ADN – STOPAREA MITOZEI</a:t>
            </a:r>
          </a:p>
        </p:txBody>
      </p:sp>
      <p:pic>
        <p:nvPicPr>
          <p:cNvPr id="478214" name="Picture 6" descr="Imagini pentru AD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84" y="2492896"/>
            <a:ext cx="1185309" cy="666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8216" name="Picture 8" descr="Imagini pentru MITOSI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84" y="5082370"/>
            <a:ext cx="3333750" cy="1209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900255" y="4905164"/>
            <a:ext cx="1583513" cy="154817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83568" y="4868716"/>
            <a:ext cx="2016224" cy="15846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659665" y="2710661"/>
            <a:ext cx="4572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 de şedinţe de tratament, leziunile sunt complet refăcute</a:t>
            </a:r>
            <a:endParaRPr lang="ro-RO" dirty="0"/>
          </a:p>
        </p:txBody>
      </p:sp>
    </p:spTree>
    <p:extLst>
      <p:ext uri="{BB962C8B-B14F-4D97-AF65-F5344CB8AC3E}">
        <p14:creationId xmlns="" xmlns:p14="http://schemas.microsoft.com/office/powerpoint/2010/main" val="99623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1115616" y="332656"/>
            <a:ext cx="7416824" cy="115212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hepatoprotec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oare, he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atoregeneratoare, antihepatotoxică</a:t>
            </a:r>
            <a:endParaRPr lang="ro-RO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179512" y="3933056"/>
            <a:ext cx="3384376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FLAVONE – </a:t>
            </a:r>
          </a:p>
          <a:p>
            <a:pPr algn="ctr"/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ACŢIUNI SPECIFICE</a:t>
            </a:r>
          </a:p>
        </p:txBody>
      </p:sp>
      <p:sp>
        <p:nvSpPr>
          <p:cNvPr id="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27367791"/>
              </p:ext>
            </p:extLst>
          </p:nvPr>
        </p:nvGraphicFramePr>
        <p:xfrm>
          <a:off x="3643306" y="2000240"/>
          <a:ext cx="4296477" cy="1728192"/>
        </p:xfrm>
        <a:graphic>
          <a:graphicData uri="http://schemas.openxmlformats.org/presentationml/2006/ole">
            <p:oleObj spid="_x0000_s428254" r:id="rId3" imgW="3662018" imgH="1474917" progId="">
              <p:embed/>
            </p:oleObj>
          </a:graphicData>
        </a:graphic>
      </p:graphicFrame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80527921"/>
              </p:ext>
            </p:extLst>
          </p:nvPr>
        </p:nvGraphicFramePr>
        <p:xfrm>
          <a:off x="3923928" y="4248972"/>
          <a:ext cx="3916288" cy="1516368"/>
        </p:xfrm>
        <a:graphic>
          <a:graphicData uri="http://schemas.openxmlformats.org/presentationml/2006/ole">
            <p:oleObj spid="_x0000_s428255" r:id="rId4" imgW="3567269" imgH="1380170" progId="">
              <p:embed/>
            </p:oleObj>
          </a:graphicData>
        </a:graphic>
      </p:graphicFrame>
      <p:pic>
        <p:nvPicPr>
          <p:cNvPr id="428137" name="Picture 105" descr="Imagini pentru carduui marian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340768"/>
            <a:ext cx="3168352" cy="2376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3968" y="980728"/>
            <a:ext cx="3600400" cy="1944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" name="Right Arrow 4"/>
          <p:cNvSpPr/>
          <p:nvPr/>
        </p:nvSpPr>
        <p:spPr>
          <a:xfrm>
            <a:off x="2555776" y="2456892"/>
            <a:ext cx="5688632" cy="93610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antispastică</a:t>
            </a:r>
            <a:endParaRPr lang="ro-RO" sz="2000" b="1" dirty="0"/>
          </a:p>
        </p:txBody>
      </p:sp>
      <p:pic>
        <p:nvPicPr>
          <p:cNvPr id="6" name="Picture 10" descr="Liquiritiae radix"/>
          <p:cNvPicPr>
            <a:picLocks noChangeAspect="1" noChangeArrowheads="1"/>
          </p:cNvPicPr>
          <p:nvPr/>
        </p:nvPicPr>
        <p:blipFill>
          <a:blip r:embed="rId3" cstate="print">
            <a:lum bright="24000"/>
          </a:blip>
          <a:srcRect/>
          <a:stretch>
            <a:fillRect/>
          </a:stretch>
        </p:blipFill>
        <p:spPr bwMode="auto">
          <a:xfrm>
            <a:off x="4998318" y="1296144"/>
            <a:ext cx="2171700" cy="16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23528" y="404664"/>
            <a:ext cx="3384376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FLAVONE – </a:t>
            </a:r>
          </a:p>
          <a:p>
            <a:pPr algn="ctr"/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ACŢIUNI SPECIFICE</a:t>
            </a:r>
          </a:p>
        </p:txBody>
      </p:sp>
      <p:sp>
        <p:nvSpPr>
          <p:cNvPr id="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22658470"/>
              </p:ext>
            </p:extLst>
          </p:nvPr>
        </p:nvGraphicFramePr>
        <p:xfrm>
          <a:off x="467544" y="1340768"/>
          <a:ext cx="3409762" cy="1667979"/>
        </p:xfrm>
        <a:graphic>
          <a:graphicData uri="http://schemas.openxmlformats.org/presentationml/2006/ole">
            <p:oleObj spid="_x0000_s429183" r:id="rId4" imgW="2488315" imgH="1209842" progId="">
              <p:embed/>
            </p:oleObj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73681351"/>
              </p:ext>
            </p:extLst>
          </p:nvPr>
        </p:nvGraphicFramePr>
        <p:xfrm>
          <a:off x="521878" y="3789040"/>
          <a:ext cx="2987675" cy="1655762"/>
        </p:xfrm>
        <a:graphic>
          <a:graphicData uri="http://schemas.openxmlformats.org/presentationml/2006/ole">
            <p:oleObj spid="_x0000_s429184" r:id="rId5" imgW="2488315" imgH="1378821" progId="">
              <p:embed/>
            </p:oleObj>
          </a:graphicData>
        </a:graphic>
      </p:graphicFrame>
      <p:pic>
        <p:nvPicPr>
          <p:cNvPr id="9" name="Picture 124" descr="Imagine similară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587" y="3573016"/>
            <a:ext cx="2133581" cy="23344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827584" y="5537329"/>
            <a:ext cx="2016224" cy="428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antiulceroasă</a:t>
            </a:r>
            <a:endParaRPr lang="ro-RO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428596" y="2492896"/>
            <a:ext cx="5904656" cy="100811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antiagregant plachetară</a:t>
            </a:r>
            <a:endParaRPr lang="ro-RO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179512" y="4077072"/>
            <a:ext cx="3384376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FLAVONE – </a:t>
            </a:r>
          </a:p>
          <a:p>
            <a:pPr algn="ctr"/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ACŢIUNI SPECIFICE</a:t>
            </a:r>
          </a:p>
        </p:txBody>
      </p:sp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8667336"/>
              </p:ext>
            </p:extLst>
          </p:nvPr>
        </p:nvGraphicFramePr>
        <p:xfrm>
          <a:off x="1256455" y="836712"/>
          <a:ext cx="3054753" cy="1368152"/>
        </p:xfrm>
        <a:graphic>
          <a:graphicData uri="http://schemas.openxmlformats.org/presentationml/2006/ole">
            <p:oleObj spid="_x0000_s431228" r:id="rId3" imgW="2799017" imgH="1244934" progId="">
              <p:embed/>
            </p:oleObj>
          </a:graphicData>
        </a:graphic>
      </p:graphicFrame>
      <p:pic>
        <p:nvPicPr>
          <p:cNvPr id="431168" name="Picture 64" descr="Imagini pentru scutella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183612"/>
            <a:ext cx="3283565" cy="41044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83540" y="4653136"/>
            <a:ext cx="233269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b="1" i="1" dirty="0">
                <a:latin typeface="Times New Roman" pitchFamily="18" charset="0"/>
                <a:cs typeface="Times New Roman" pitchFamily="18" charset="0"/>
              </a:rPr>
              <a:t>Scutellaria baicalensis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652" name="Picture 4" descr="Image result for acuitate vizual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8842"/>
          <a:stretch/>
        </p:blipFill>
        <p:spPr bwMode="auto">
          <a:xfrm>
            <a:off x="224880" y="692696"/>
            <a:ext cx="3968582" cy="239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1835780696"/>
              </p:ext>
            </p:extLst>
          </p:nvPr>
        </p:nvGraphicFramePr>
        <p:xfrm>
          <a:off x="4044280" y="2594794"/>
          <a:ext cx="5303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val 3"/>
          <p:cNvSpPr/>
          <p:nvPr/>
        </p:nvSpPr>
        <p:spPr>
          <a:xfrm>
            <a:off x="4355976" y="260648"/>
            <a:ext cx="4680520" cy="86409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ANTOCIANI </a:t>
            </a:r>
          </a:p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- ACȚIUNI SPECIFICE</a:t>
            </a:r>
          </a:p>
        </p:txBody>
      </p:sp>
      <p:pic>
        <p:nvPicPr>
          <p:cNvPr id="691202" name="Picture 2" descr="Imagine similară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3840426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1204" name="Picture 4" descr="Imagine similară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95" t="8112" r="5694" b="12336"/>
          <a:stretch/>
        </p:blipFill>
        <p:spPr bwMode="auto">
          <a:xfrm>
            <a:off x="224880" y="3284984"/>
            <a:ext cx="4016104" cy="2911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16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674" name="Picture 2" descr="Image result for bariera hematoencefal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5275073" cy="3960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96136" y="3105835"/>
            <a:ext cx="316835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permeabilitatea barierei hematoencefalice pentru substanţele toxice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572131" y="3000372"/>
            <a:ext cx="214315" cy="142876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" name="Oval 4"/>
          <p:cNvSpPr/>
          <p:nvPr/>
        </p:nvSpPr>
        <p:spPr>
          <a:xfrm>
            <a:off x="4644008" y="404664"/>
            <a:ext cx="3960440" cy="86409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latin typeface="Times New Roman" pitchFamily="18" charset="0"/>
                <a:cs typeface="Times New Roman" pitchFamily="18" charset="0"/>
              </a:rPr>
              <a:t>ANTOCIANI </a:t>
            </a:r>
          </a:p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ACȚIUNI SPECIFIC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</p:spTree>
    <p:extLst>
      <p:ext uri="{BB962C8B-B14F-4D97-AF65-F5344CB8AC3E}">
        <p14:creationId xmlns="" xmlns:p14="http://schemas.microsoft.com/office/powerpoint/2010/main" val="256479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2028958766"/>
              </p:ext>
            </p:extLst>
          </p:nvPr>
        </p:nvGraphicFramePr>
        <p:xfrm>
          <a:off x="611560" y="764704"/>
          <a:ext cx="7632848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5004048" y="188640"/>
            <a:ext cx="4032448" cy="86409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ANTOCIANI </a:t>
            </a:r>
          </a:p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ACȚIUNI SPECIFICE</a:t>
            </a:r>
          </a:p>
        </p:txBody>
      </p:sp>
    </p:spTree>
    <p:extLst>
      <p:ext uri="{BB962C8B-B14F-4D97-AF65-F5344CB8AC3E}">
        <p14:creationId xmlns="" xmlns:p14="http://schemas.microsoft.com/office/powerpoint/2010/main" val="241586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28034" y="4365104"/>
            <a:ext cx="3960440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Întrebuinţări: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o-RO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angiopatii şi retinopatii diabetice</a:t>
            </a:r>
            <a:endParaRPr kumimoji="0" lang="ro-R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Image result for retinopatie diabet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364607" cy="4166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5058" name="Picture 2" descr="Imagini pentru fructe de pad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34" y="1113934"/>
            <a:ext cx="3854490" cy="2409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979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44573" y="1588730"/>
            <a:ext cx="21836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ANTIARITMICĂ</a:t>
            </a:r>
            <a:endParaRPr lang="ro-RO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3779912" y="3122965"/>
            <a:ext cx="38169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HIPOCOLESTEROLEMIANTĂ</a:t>
            </a:r>
            <a:endParaRPr lang="en-US" sz="20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3419872" y="1531640"/>
            <a:ext cx="549846" cy="4572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9" name="5-Point Star 18"/>
          <p:cNvSpPr/>
          <p:nvPr/>
        </p:nvSpPr>
        <p:spPr>
          <a:xfrm>
            <a:off x="3734122" y="2395736"/>
            <a:ext cx="549846" cy="4572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0" name="Oval 9"/>
          <p:cNvSpPr/>
          <p:nvPr/>
        </p:nvSpPr>
        <p:spPr>
          <a:xfrm>
            <a:off x="323528" y="1551092"/>
            <a:ext cx="3319778" cy="19499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PROANTOCIANI – acțiuni specifice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3203848" y="3356992"/>
            <a:ext cx="549846" cy="4572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692226" name="Picture 2" descr="Imagini pentru struguri albi soiu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01" y="3670177"/>
            <a:ext cx="3834395" cy="2857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468159" y="2524834"/>
            <a:ext cx="23360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ANTIMUTAGENĂ</a:t>
            </a:r>
            <a:endParaRPr lang="en-US" sz="20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2437978" y="836712"/>
            <a:ext cx="549846" cy="4572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4" name="Rectangle 13"/>
          <p:cNvSpPr/>
          <p:nvPr/>
        </p:nvSpPr>
        <p:spPr>
          <a:xfrm>
            <a:off x="3131840" y="764704"/>
            <a:ext cx="2774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ANTIHIPERTENSIVĂ</a:t>
            </a:r>
            <a:endParaRPr lang="ro-RO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83768" y="476672"/>
            <a:ext cx="452681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PROANTOCIANIDOLI OLIGOMERI</a:t>
            </a:r>
            <a:endParaRPr lang="ro-RO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932040" y="1196752"/>
            <a:ext cx="144016" cy="147616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0" name="Rectangle 9"/>
          <p:cNvSpPr/>
          <p:nvPr/>
        </p:nvSpPr>
        <p:spPr>
          <a:xfrm>
            <a:off x="5220072" y="1424746"/>
            <a:ext cx="1872208" cy="63610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Inhibi</a:t>
            </a:r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ție enzimatică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5776" y="2060848"/>
            <a:ext cx="1944216" cy="12241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Hialuronidaza </a:t>
            </a:r>
          </a:p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Elastaza </a:t>
            </a:r>
          </a:p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Colagenaza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23928" y="3933056"/>
            <a:ext cx="1944216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Xantin-oxidaza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2468" y="2204864"/>
            <a:ext cx="1944216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tx1"/>
                </a:solidFill>
                <a:latin typeface="Symbol" pitchFamily="18" charset="2"/>
                <a:cs typeface="Times New Roman" pitchFamily="18" charset="0"/>
              </a:rPr>
              <a:t>b</a:t>
            </a:r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-glucozidaza</a:t>
            </a:r>
          </a:p>
          <a:p>
            <a:pPr algn="ctr"/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Proteaze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51920" y="5373216"/>
            <a:ext cx="1872208" cy="9087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Enzima de conversie a angiotensinei I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580112" y="2348880"/>
            <a:ext cx="2448272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Capilaroprotecție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588224" y="4005064"/>
            <a:ext cx="1944216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Antiradicalară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500826" y="5500702"/>
            <a:ext cx="1872208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Anti H</a:t>
            </a:r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</a:t>
            </a:r>
          </a:p>
        </p:txBody>
      </p:sp>
      <p:sp>
        <p:nvSpPr>
          <p:cNvPr id="2" name="Right Arrow 1"/>
          <p:cNvSpPr/>
          <p:nvPr/>
        </p:nvSpPr>
        <p:spPr>
          <a:xfrm>
            <a:off x="4499992" y="2714620"/>
            <a:ext cx="1224136" cy="21602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" name="Right Arrow 2"/>
          <p:cNvSpPr/>
          <p:nvPr/>
        </p:nvSpPr>
        <p:spPr>
          <a:xfrm>
            <a:off x="5724128" y="4149080"/>
            <a:ext cx="1008112" cy="18002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" name="Right Arrow 3"/>
          <p:cNvSpPr/>
          <p:nvPr/>
        </p:nvSpPr>
        <p:spPr>
          <a:xfrm>
            <a:off x="5643570" y="5715016"/>
            <a:ext cx="1000132" cy="154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693250" name="Picture 2" descr="Imagini pentru mecanism inhibitie enzima de conversie a angiotensine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414887"/>
            <a:ext cx="3636404" cy="29636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8032" y="188640"/>
            <a:ext cx="4572000" cy="26642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8032" y="404665"/>
            <a:ext cx="4572000" cy="2031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43000" algn="l"/>
              </a:tabLst>
            </a:pPr>
            <a:endParaRPr kumimoji="0" lang="ro-R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143000" algn="l"/>
              </a:tabLst>
            </a:pPr>
            <a:r>
              <a:rPr kumimoji="0" lang="ro-R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insuficienţă venolimfatică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143000" algn="l"/>
              </a:tabLst>
            </a:pPr>
            <a:r>
              <a:rPr kumimoji="0" lang="ro-R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fragilitate vasculară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143000" algn="l"/>
              </a:tabLst>
            </a:pPr>
            <a:r>
              <a:rPr kumimoji="0" lang="ro-R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angiopatii diabetice</a:t>
            </a:r>
            <a:endParaRPr kumimoji="0" lang="ro-R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http://www.femeiastie.ro/upload/img/vin_alb-musc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852936"/>
            <a:ext cx="3143250" cy="4000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http://3.bp.blogspot.com/_4WEXrCDKnaA/S48N-etwrkI/AAAAAAAAAJQ/vzdnz_HGdz0/s320/longevit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0296" y="3112974"/>
            <a:ext cx="28575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Picture 4" descr="http://www.sauron.md/fisiere/01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0296" y="487325"/>
            <a:ext cx="2381250" cy="2066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058" name="Picture 2" descr="Imagine similar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749" r="34541"/>
          <a:stretch/>
        </p:blipFill>
        <p:spPr bwMode="auto">
          <a:xfrm>
            <a:off x="827583" y="371482"/>
            <a:ext cx="1620389" cy="36847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4036" name="Picture 4" descr="Imagini pentru oxsoral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63723"/>
            <a:ext cx="1816046" cy="32185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4038" name="Picture 6" descr="Imagine similară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00" t="22248" r="6221" b="12479"/>
          <a:stretch/>
        </p:blipFill>
        <p:spPr bwMode="auto">
          <a:xfrm>
            <a:off x="2771800" y="678680"/>
            <a:ext cx="3824688" cy="1296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4040" name="Picture 8" descr="Imagine similară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47" r="3242"/>
          <a:stretch/>
        </p:blipFill>
        <p:spPr bwMode="auto">
          <a:xfrm>
            <a:off x="5530645" y="4080740"/>
            <a:ext cx="3156155" cy="2156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4042" name="Picture 10" descr="Imagini pentru meladin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84" y="4322194"/>
            <a:ext cx="3733878" cy="1915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28357781"/>
              </p:ext>
            </p:extLst>
          </p:nvPr>
        </p:nvGraphicFramePr>
        <p:xfrm>
          <a:off x="3635896" y="2646937"/>
          <a:ext cx="1912937" cy="1368425"/>
        </p:xfrm>
        <a:graphic>
          <a:graphicData uri="http://schemas.openxmlformats.org/presentationml/2006/ole">
            <p:oleObj spid="_x0000_s684070" r:id="rId8" imgW="1625854" imgH="1160984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99262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Ligia\Desktop\atentie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1944216" cy="194421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454262519"/>
              </p:ext>
            </p:extLst>
          </p:nvPr>
        </p:nvGraphicFramePr>
        <p:xfrm>
          <a:off x="251520" y="1772816"/>
          <a:ext cx="806489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9402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34195"/>
            <a:ext cx="439248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AMMI MAJORIS FRUCTUS</a:t>
            </a:r>
          </a:p>
        </p:txBody>
      </p:sp>
      <p:pic>
        <p:nvPicPr>
          <p:cNvPr id="476162" name="Picture 2" descr="Imagini pentru AMMIMAJORIS FRUCT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926" y="1028263"/>
            <a:ext cx="2880320" cy="2319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3611704993"/>
              </p:ext>
            </p:extLst>
          </p:nvPr>
        </p:nvGraphicFramePr>
        <p:xfrm>
          <a:off x="395536" y="1309216"/>
          <a:ext cx="6192688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Oval 3"/>
          <p:cNvSpPr/>
          <p:nvPr/>
        </p:nvSpPr>
        <p:spPr>
          <a:xfrm>
            <a:off x="5148064" y="4149080"/>
            <a:ext cx="3888432" cy="10081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Materie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primă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extracţia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xantotoxinei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9" descr="http://t3.gstatic.com/images?q=tbn:ANd9GcSQ2KlA-dkp4OM48NQhxgcxhXk0NXgHKs6J3TV1-E-HHfX1CzF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6705" y="4437112"/>
            <a:ext cx="1841376" cy="1986300"/>
          </a:xfrm>
          <a:prstGeom prst="rect">
            <a:avLst/>
          </a:prstGeom>
          <a:noFill/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6837120"/>
              </p:ext>
            </p:extLst>
          </p:nvPr>
        </p:nvGraphicFramePr>
        <p:xfrm>
          <a:off x="4186615" y="5157192"/>
          <a:ext cx="1912621" cy="1368152"/>
        </p:xfrm>
        <a:graphic>
          <a:graphicData uri="http://schemas.openxmlformats.org/presentationml/2006/ole">
            <p:oleObj spid="_x0000_s617540" r:id="rId10" imgW="1625854" imgH="1160984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60995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730" name="Picture 2" descr="Psoralea corylifolia - Agri-Horticultural Society of India - Alipore - Kolkata 2013-01-05 22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050" y="1829993"/>
            <a:ext cx="2298510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Oval 2"/>
          <p:cNvSpPr/>
          <p:nvPr/>
        </p:nvSpPr>
        <p:spPr>
          <a:xfrm>
            <a:off x="323528" y="548680"/>
            <a:ext cx="4176464" cy="11521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i="1" dirty="0">
                <a:latin typeface="Times New Roman" pitchFamily="18" charset="0"/>
                <a:cs typeface="Times New Roman" pitchFamily="18" charset="0"/>
              </a:rPr>
              <a:t>PSORALEA CORYLIFOLIA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7732" name="Picture 4" descr="http://pimg.tradeindia.com/00784376/b/1/Psoralea-Corylifol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3627" y="571480"/>
            <a:ext cx="3360373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975648" y="3929066"/>
            <a:ext cx="3168352" cy="100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psoralen, izopsoralen</a:t>
            </a:r>
          </a:p>
          <a:p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angelicină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>
            <a:stCxn id="457732" idx="4"/>
            <a:endCxn id="5" idx="0"/>
          </p:cNvCxnSpPr>
          <p:nvPr/>
        </p:nvCxnSpPr>
        <p:spPr>
          <a:xfrm rot="16200000" flipH="1">
            <a:off x="7093166" y="3462408"/>
            <a:ext cx="837306" cy="960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143504" y="0"/>
            <a:ext cx="4000496" cy="100010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potenţial</a:t>
            </a:r>
            <a:r>
              <a:rPr lang="ro-RO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hepatotoxic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9890" name="Picture 2" descr="Image result for psoralea corylifol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56114"/>
            <a:ext cx="2704126" cy="33177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7243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5776</TotalTime>
  <Words>1424</Words>
  <Application>Microsoft Office PowerPoint</Application>
  <PresentationFormat>On-screen Show (4:3)</PresentationFormat>
  <Paragraphs>294</Paragraphs>
  <Slides>59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Opulent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Speciile reactive ale oxigenului</vt:lpstr>
      <vt:lpstr>SRO</vt:lpstr>
      <vt:lpstr>SRO</vt:lpstr>
      <vt:lpstr>Slide 40</vt:lpstr>
      <vt:lpstr>Formarea SRO  – surse endogene</vt:lpstr>
      <vt:lpstr>Formarea SRO  – surse endogene</vt:lpstr>
      <vt:lpstr>Formarea SRO  – surse endogene</vt:lpstr>
      <vt:lpstr>Formarea SRO  – factori exogeni</vt:lpstr>
      <vt:lpstr>    Neutralizarea radicalilor liberi</vt:lpstr>
      <vt:lpstr>Neutralizarea radicalilor liberi</vt:lpstr>
      <vt:lpstr>Neutralizarea radicalilor liberi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Cerasela</dc:creator>
  <cp:lastModifiedBy>Farmacognozie</cp:lastModifiedBy>
  <cp:revision>552</cp:revision>
  <dcterms:created xsi:type="dcterms:W3CDTF">2011-10-17T19:20:14Z</dcterms:created>
  <dcterms:modified xsi:type="dcterms:W3CDTF">2018-01-08T12:20:20Z</dcterms:modified>
</cp:coreProperties>
</file>