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438" r:id="rId2"/>
    <p:sldId id="440" r:id="rId3"/>
    <p:sldId id="464" r:id="rId4"/>
    <p:sldId id="465" r:id="rId5"/>
    <p:sldId id="446" r:id="rId6"/>
    <p:sldId id="463" r:id="rId7"/>
    <p:sldId id="466" r:id="rId8"/>
    <p:sldId id="462" r:id="rId9"/>
    <p:sldId id="447" r:id="rId10"/>
    <p:sldId id="449" r:id="rId11"/>
    <p:sldId id="459" r:id="rId12"/>
    <p:sldId id="467" r:id="rId13"/>
    <p:sldId id="451" r:id="rId14"/>
    <p:sldId id="468" r:id="rId15"/>
    <p:sldId id="470" r:id="rId16"/>
    <p:sldId id="457" r:id="rId17"/>
    <p:sldId id="493" r:id="rId18"/>
    <p:sldId id="496" r:id="rId19"/>
    <p:sldId id="503" r:id="rId20"/>
    <p:sldId id="498" r:id="rId21"/>
    <p:sldId id="499" r:id="rId22"/>
    <p:sldId id="474" r:id="rId23"/>
    <p:sldId id="482" r:id="rId24"/>
    <p:sldId id="483" r:id="rId25"/>
    <p:sldId id="484" r:id="rId26"/>
    <p:sldId id="478" r:id="rId27"/>
    <p:sldId id="485" r:id="rId28"/>
    <p:sldId id="480" r:id="rId29"/>
    <p:sldId id="495" r:id="rId30"/>
    <p:sldId id="490" r:id="rId31"/>
    <p:sldId id="491" r:id="rId32"/>
    <p:sldId id="497" r:id="rId33"/>
    <p:sldId id="381" r:id="rId34"/>
    <p:sldId id="448" r:id="rId35"/>
    <p:sldId id="382" r:id="rId36"/>
    <p:sldId id="471" r:id="rId37"/>
    <p:sldId id="472" r:id="rId38"/>
    <p:sldId id="385" r:id="rId39"/>
    <p:sldId id="386" r:id="rId40"/>
    <p:sldId id="387" r:id="rId41"/>
    <p:sldId id="481" r:id="rId42"/>
    <p:sldId id="404" r:id="rId43"/>
    <p:sldId id="408" r:id="rId44"/>
    <p:sldId id="487" r:id="rId45"/>
    <p:sldId id="488" r:id="rId46"/>
    <p:sldId id="501" r:id="rId47"/>
    <p:sldId id="492" r:id="rId48"/>
    <p:sldId id="502" r:id="rId4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8A05E48-603B-464E-AE0C-64BC90B90617}">
          <p14:sldIdLst>
            <p14:sldId id="438"/>
            <p14:sldId id="440"/>
            <p14:sldId id="464"/>
            <p14:sldId id="465"/>
            <p14:sldId id="446"/>
            <p14:sldId id="463"/>
            <p14:sldId id="466"/>
            <p14:sldId id="462"/>
            <p14:sldId id="447"/>
            <p14:sldId id="449"/>
            <p14:sldId id="459"/>
            <p14:sldId id="467"/>
            <p14:sldId id="451"/>
            <p14:sldId id="468"/>
            <p14:sldId id="470"/>
            <p14:sldId id="457"/>
            <p14:sldId id="493"/>
            <p14:sldId id="496"/>
            <p14:sldId id="503"/>
            <p14:sldId id="498"/>
            <p14:sldId id="499"/>
            <p14:sldId id="474"/>
            <p14:sldId id="482"/>
            <p14:sldId id="483"/>
            <p14:sldId id="484"/>
            <p14:sldId id="478"/>
            <p14:sldId id="485"/>
            <p14:sldId id="480"/>
            <p14:sldId id="495"/>
            <p14:sldId id="490"/>
            <p14:sldId id="491"/>
            <p14:sldId id="497"/>
            <p14:sldId id="381"/>
            <p14:sldId id="448"/>
            <p14:sldId id="382"/>
            <p14:sldId id="471"/>
            <p14:sldId id="472"/>
          </p14:sldIdLst>
        </p14:section>
        <p14:section name="Untitled Section" id="{FF156416-00EC-41CA-BF41-B743E822B011}">
          <p14:sldIdLst>
            <p14:sldId id="385"/>
            <p14:sldId id="386"/>
            <p14:sldId id="387"/>
            <p14:sldId id="481"/>
            <p14:sldId id="404"/>
            <p14:sldId id="408"/>
            <p14:sldId id="487"/>
            <p14:sldId id="488"/>
            <p14:sldId id="501"/>
            <p14:sldId id="492"/>
            <p14:sldId id="5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FFFF66"/>
    <a:srgbClr val="99FF99"/>
    <a:srgbClr val="FF99CC"/>
    <a:srgbClr val="CCFF99"/>
    <a:srgbClr val="CCFF33"/>
    <a:srgbClr val="FFCCFF"/>
    <a:srgbClr val="FFFFFF"/>
    <a:srgbClr val="66FF99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59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BB99C-C9FB-4E75-AA27-094C36877DEA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103C46-5F42-4556-86D4-6F632444C32F}">
      <dgm:prSet phldrT="[Text]" custT="1"/>
      <dgm:spPr>
        <a:solidFill>
          <a:schemeClr val="bg1"/>
        </a:solidFill>
      </dgm:spPr>
      <dgm:t>
        <a:bodyPr/>
        <a:lstStyle/>
        <a:p>
          <a:r>
            <a:rPr lang="ro-RO" sz="2400" b="1" dirty="0">
              <a:latin typeface="+mn-lt"/>
            </a:rPr>
            <a:t>DEMULCENTĂ</a:t>
          </a:r>
          <a:endParaRPr lang="en-US" sz="2400" b="1" dirty="0">
            <a:latin typeface="+mn-lt"/>
          </a:endParaRPr>
        </a:p>
      </dgm:t>
    </dgm:pt>
    <dgm:pt modelId="{932107A1-F5F8-429E-9251-FF8D26C35478}" type="parTrans" cxnId="{C45CEC23-0BB7-499D-8D20-3FE0E7699986}">
      <dgm:prSet/>
      <dgm:spPr/>
      <dgm:t>
        <a:bodyPr/>
        <a:lstStyle/>
        <a:p>
          <a:endParaRPr lang="en-US"/>
        </a:p>
      </dgm:t>
    </dgm:pt>
    <dgm:pt modelId="{0EF0C2F4-694A-4A98-BE86-85FAA3777E60}" type="sibTrans" cxnId="{C45CEC23-0BB7-499D-8D20-3FE0E7699986}">
      <dgm:prSet/>
      <dgm:spPr/>
      <dgm:t>
        <a:bodyPr/>
        <a:lstStyle/>
        <a:p>
          <a:endParaRPr lang="en-US"/>
        </a:p>
      </dgm:t>
    </dgm:pt>
    <dgm:pt modelId="{C7275B19-46C5-4619-96F0-8AF1928EA097}">
      <dgm:prSet phldrT="[Text]" custT="1"/>
      <dgm:spPr>
        <a:solidFill>
          <a:schemeClr val="bg1"/>
        </a:solidFill>
      </dgm:spPr>
      <dgm:t>
        <a:bodyPr/>
        <a:lstStyle/>
        <a:p>
          <a:r>
            <a:rPr lang="ro-RO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EMOLIENTĂ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D5FBA-D4A8-4CEA-B646-774512F340AA}" type="parTrans" cxnId="{CC9F935A-99B9-4E87-9A3B-03D04BC1B092}">
      <dgm:prSet/>
      <dgm:spPr/>
      <dgm:t>
        <a:bodyPr/>
        <a:lstStyle/>
        <a:p>
          <a:endParaRPr lang="en-US"/>
        </a:p>
      </dgm:t>
    </dgm:pt>
    <dgm:pt modelId="{C42018CD-F244-4134-8113-092DAD8C8373}" type="sibTrans" cxnId="{CC9F935A-99B9-4E87-9A3B-03D04BC1B092}">
      <dgm:prSet/>
      <dgm:spPr/>
      <dgm:t>
        <a:bodyPr/>
        <a:lstStyle/>
        <a:p>
          <a:endParaRPr lang="en-US"/>
        </a:p>
      </dgm:t>
    </dgm:pt>
    <dgm:pt modelId="{20AC8B52-322F-4205-9B5F-73A902E84977}" type="pres">
      <dgm:prSet presAssocID="{559BB99C-C9FB-4E75-AA27-094C36877D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CA83BA-53A5-4E33-9FD2-85076AEDEA24}" type="pres">
      <dgm:prSet presAssocID="{72103C46-5F42-4556-86D4-6F632444C32F}" presName="upArrow" presStyleLbl="node1" presStyleIdx="0" presStyleCnt="2"/>
      <dgm:spPr/>
    </dgm:pt>
    <dgm:pt modelId="{42766ED6-E821-4A88-9C4E-252AF84C3583}" type="pres">
      <dgm:prSet presAssocID="{72103C46-5F42-4556-86D4-6F632444C32F}" presName="upArrowText" presStyleLbl="revTx" presStyleIdx="0" presStyleCnt="2" custScaleY="398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90BE7-CD02-4AF5-821E-314B24178AA4}" type="pres">
      <dgm:prSet presAssocID="{C7275B19-46C5-4619-96F0-8AF1928EA097}" presName="downArrow" presStyleLbl="node1" presStyleIdx="1" presStyleCnt="2"/>
      <dgm:spPr/>
    </dgm:pt>
    <dgm:pt modelId="{3879A81E-1296-4D00-807C-D42BCEAE9139}" type="pres">
      <dgm:prSet presAssocID="{C7275B19-46C5-4619-96F0-8AF1928EA097}" presName="downArrowText" presStyleLbl="revTx" presStyleIdx="1" presStyleCnt="2" custScaleY="34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1A9DB-72E1-4064-8B6D-6AC6247E645E}" type="presOf" srcId="{559BB99C-C9FB-4E75-AA27-094C36877DEA}" destId="{20AC8B52-322F-4205-9B5F-73A902E84977}" srcOrd="0" destOrd="0" presId="urn:microsoft.com/office/officeart/2005/8/layout/arrow4"/>
    <dgm:cxn modelId="{AC8D7265-B299-406F-8EE9-3E51F8FEECDC}" type="presOf" srcId="{72103C46-5F42-4556-86D4-6F632444C32F}" destId="{42766ED6-E821-4A88-9C4E-252AF84C3583}" srcOrd="0" destOrd="0" presId="urn:microsoft.com/office/officeart/2005/8/layout/arrow4"/>
    <dgm:cxn modelId="{C45CEC23-0BB7-499D-8D20-3FE0E7699986}" srcId="{559BB99C-C9FB-4E75-AA27-094C36877DEA}" destId="{72103C46-5F42-4556-86D4-6F632444C32F}" srcOrd="0" destOrd="0" parTransId="{932107A1-F5F8-429E-9251-FF8D26C35478}" sibTransId="{0EF0C2F4-694A-4A98-BE86-85FAA3777E60}"/>
    <dgm:cxn modelId="{88E213EA-209F-42CA-926A-A9C61793C547}" type="presOf" srcId="{C7275B19-46C5-4619-96F0-8AF1928EA097}" destId="{3879A81E-1296-4D00-807C-D42BCEAE9139}" srcOrd="0" destOrd="0" presId="urn:microsoft.com/office/officeart/2005/8/layout/arrow4"/>
    <dgm:cxn modelId="{CC9F935A-99B9-4E87-9A3B-03D04BC1B092}" srcId="{559BB99C-C9FB-4E75-AA27-094C36877DEA}" destId="{C7275B19-46C5-4619-96F0-8AF1928EA097}" srcOrd="1" destOrd="0" parTransId="{A19D5FBA-D4A8-4CEA-B646-774512F340AA}" sibTransId="{C42018CD-F244-4134-8113-092DAD8C8373}"/>
    <dgm:cxn modelId="{DAE1BD1F-E232-4E8A-8576-3DC2769F539C}" type="presParOf" srcId="{20AC8B52-322F-4205-9B5F-73A902E84977}" destId="{69CA83BA-53A5-4E33-9FD2-85076AEDEA24}" srcOrd="0" destOrd="0" presId="urn:microsoft.com/office/officeart/2005/8/layout/arrow4"/>
    <dgm:cxn modelId="{7302E9CB-A40F-43F2-AF90-77FE090E453C}" type="presParOf" srcId="{20AC8B52-322F-4205-9B5F-73A902E84977}" destId="{42766ED6-E821-4A88-9C4E-252AF84C3583}" srcOrd="1" destOrd="0" presId="urn:microsoft.com/office/officeart/2005/8/layout/arrow4"/>
    <dgm:cxn modelId="{6B20CC1E-7AE8-4F84-9AC9-AC46720E8C4F}" type="presParOf" srcId="{20AC8B52-322F-4205-9B5F-73A902E84977}" destId="{23790BE7-CD02-4AF5-821E-314B24178AA4}" srcOrd="2" destOrd="0" presId="urn:microsoft.com/office/officeart/2005/8/layout/arrow4"/>
    <dgm:cxn modelId="{51971749-D20C-4447-BE8D-943E47C37FC4}" type="presParOf" srcId="{20AC8B52-322F-4205-9B5F-73A902E84977}" destId="{3879A81E-1296-4D00-807C-D42BCEAE913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0BD18-F733-481D-88C2-5EBF4084851E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D13BEA-452A-4159-9BB2-34A6B601B3FC}">
      <dgm:prSet phldrT="[Text]" custT="1"/>
      <dgm:spPr/>
      <dgm:t>
        <a:bodyPr/>
        <a:lstStyle/>
        <a:p>
          <a:r>
            <a:rPr lang="ro-RO" sz="2400" b="1" dirty="0">
              <a:solidFill>
                <a:schemeClr val="tx1"/>
              </a:solidFill>
            </a:rPr>
            <a:t>Hepatomegalie</a:t>
          </a:r>
          <a:endParaRPr lang="en-US" sz="2400" b="1" dirty="0">
            <a:solidFill>
              <a:schemeClr val="tx1"/>
            </a:solidFill>
          </a:endParaRPr>
        </a:p>
      </dgm:t>
    </dgm:pt>
    <dgm:pt modelId="{BF61F5CA-8FE4-4849-ABDF-B8EABB10FEA5}" type="parTrans" cxnId="{B3287ED3-CA2D-4833-93DD-AF69A8CA3CAF}">
      <dgm:prSet/>
      <dgm:spPr/>
      <dgm:t>
        <a:bodyPr/>
        <a:lstStyle/>
        <a:p>
          <a:endParaRPr lang="en-US"/>
        </a:p>
      </dgm:t>
    </dgm:pt>
    <dgm:pt modelId="{A14CC00A-8594-4E15-9815-566DD34A0758}" type="sibTrans" cxnId="{B3287ED3-CA2D-4833-93DD-AF69A8CA3CAF}">
      <dgm:prSet/>
      <dgm:spPr/>
      <dgm:t>
        <a:bodyPr/>
        <a:lstStyle/>
        <a:p>
          <a:endParaRPr lang="en-US"/>
        </a:p>
      </dgm:t>
    </dgm:pt>
    <dgm:pt modelId="{81E89066-CC5F-4D06-9DE5-5D3598E60D57}">
      <dgm:prSet phldrT="[Text]" custT="1"/>
      <dgm:spPr/>
      <dgm:t>
        <a:bodyPr/>
        <a:lstStyle/>
        <a:p>
          <a:r>
            <a:rPr lang="ro-RO" sz="1800" dirty="0">
              <a:solidFill>
                <a:schemeClr val="tx1"/>
              </a:solidFill>
            </a:rPr>
            <a:t>Reacţia metaboliţilor primari cu </a:t>
          </a:r>
          <a:r>
            <a:rPr lang="ro-RO" sz="1800" dirty="0" err="1">
              <a:solidFill>
                <a:schemeClr val="tx1"/>
              </a:solidFill>
            </a:rPr>
            <a:t>hepatocitul</a:t>
          </a:r>
          <a:endParaRPr lang="en-US" sz="1800" dirty="0">
            <a:solidFill>
              <a:schemeClr val="tx1"/>
            </a:solidFill>
          </a:endParaRPr>
        </a:p>
      </dgm:t>
    </dgm:pt>
    <dgm:pt modelId="{356D8760-EEBA-41D1-BD01-CD569BA95929}" type="parTrans" cxnId="{1B30E232-FBC6-4AB9-A42B-EA4049352FFC}">
      <dgm:prSet/>
      <dgm:spPr/>
      <dgm:t>
        <a:bodyPr/>
        <a:lstStyle/>
        <a:p>
          <a:endParaRPr lang="en-US"/>
        </a:p>
      </dgm:t>
    </dgm:pt>
    <dgm:pt modelId="{6E440991-839B-48DD-A156-8ABEC6622BCB}" type="sibTrans" cxnId="{1B30E232-FBC6-4AB9-A42B-EA4049352FFC}">
      <dgm:prSet/>
      <dgm:spPr/>
      <dgm:t>
        <a:bodyPr/>
        <a:lstStyle/>
        <a:p>
          <a:endParaRPr lang="en-US"/>
        </a:p>
      </dgm:t>
    </dgm:pt>
    <dgm:pt modelId="{D540B810-CB22-4369-ACC2-5091293495F1}">
      <dgm:prSet phldrT="[Text]" custT="1"/>
      <dgm:spPr/>
      <dgm:t>
        <a:bodyPr/>
        <a:lstStyle/>
        <a:p>
          <a:r>
            <a:rPr lang="ro-RO" sz="2400" b="1" dirty="0">
              <a:solidFill>
                <a:schemeClr val="tx1"/>
              </a:solidFill>
            </a:rPr>
            <a:t>Leziuni pulmonare </a:t>
          </a:r>
          <a:endParaRPr lang="en-US" sz="2400" b="1" dirty="0">
            <a:solidFill>
              <a:schemeClr val="tx1"/>
            </a:solidFill>
          </a:endParaRPr>
        </a:p>
      </dgm:t>
    </dgm:pt>
    <dgm:pt modelId="{EE184305-2C96-4FDA-9C3B-9F96D76FE7FA}" type="parTrans" cxnId="{FA176A8F-F147-46F4-B000-855EBD076147}">
      <dgm:prSet/>
      <dgm:spPr/>
      <dgm:t>
        <a:bodyPr/>
        <a:lstStyle/>
        <a:p>
          <a:endParaRPr lang="en-US"/>
        </a:p>
      </dgm:t>
    </dgm:pt>
    <dgm:pt modelId="{745D45CB-1003-480A-9361-D22A49254C61}" type="sibTrans" cxnId="{FA176A8F-F147-46F4-B000-855EBD076147}">
      <dgm:prSet/>
      <dgm:spPr/>
      <dgm:t>
        <a:bodyPr/>
        <a:lstStyle/>
        <a:p>
          <a:endParaRPr lang="en-US"/>
        </a:p>
      </dgm:t>
    </dgm:pt>
    <dgm:pt modelId="{B02F15FA-D290-4881-9699-AB1422F839BE}">
      <dgm:prSet phldrT="[Text]" custT="1"/>
      <dgm:spPr/>
      <dgm:t>
        <a:bodyPr/>
        <a:lstStyle/>
        <a:p>
          <a:r>
            <a:rPr lang="ro-RO" sz="1800" dirty="0">
              <a:solidFill>
                <a:schemeClr val="tx1"/>
              </a:solidFill>
            </a:rPr>
            <a:t>Prin traversare barierei hepatice în circulaţia</a:t>
          </a:r>
          <a:endParaRPr lang="en-US" sz="1800" dirty="0">
            <a:solidFill>
              <a:schemeClr val="tx1"/>
            </a:solidFill>
          </a:endParaRPr>
        </a:p>
      </dgm:t>
    </dgm:pt>
    <dgm:pt modelId="{D49A7D52-F6AD-4607-9C01-04B40AD50669}" type="parTrans" cxnId="{1DB6AD47-205A-422E-80F0-14B5F6FDE18C}">
      <dgm:prSet/>
      <dgm:spPr/>
      <dgm:t>
        <a:bodyPr/>
        <a:lstStyle/>
        <a:p>
          <a:endParaRPr lang="en-US"/>
        </a:p>
      </dgm:t>
    </dgm:pt>
    <dgm:pt modelId="{FB4D04BF-26AA-472A-8811-AA1DDD18E76C}" type="sibTrans" cxnId="{1DB6AD47-205A-422E-80F0-14B5F6FDE18C}">
      <dgm:prSet/>
      <dgm:spPr/>
      <dgm:t>
        <a:bodyPr/>
        <a:lstStyle/>
        <a:p>
          <a:endParaRPr lang="en-US"/>
        </a:p>
      </dgm:t>
    </dgm:pt>
    <dgm:pt modelId="{E62E96A1-0907-4D63-A95A-0553F29DCDE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o-RO" sz="2400" dirty="0">
              <a:solidFill>
                <a:schemeClr val="tx1"/>
              </a:solidFill>
            </a:rPr>
            <a:t>Hipertensiune pulmonară</a:t>
          </a:r>
          <a:endParaRPr lang="en-US" sz="2400" dirty="0">
            <a:solidFill>
              <a:schemeClr val="tx1"/>
            </a:solidFill>
          </a:endParaRPr>
        </a:p>
      </dgm:t>
    </dgm:pt>
    <dgm:pt modelId="{DB838257-BD58-4E76-8A62-156B6E278160}" type="parTrans" cxnId="{2669B5C8-0232-43DE-91A1-CF3DAC42AE58}">
      <dgm:prSet/>
      <dgm:spPr/>
      <dgm:t>
        <a:bodyPr/>
        <a:lstStyle/>
        <a:p>
          <a:endParaRPr lang="en-US"/>
        </a:p>
      </dgm:t>
    </dgm:pt>
    <dgm:pt modelId="{856B1AEB-C7E9-4981-9702-E7FDB517D930}" type="sibTrans" cxnId="{2669B5C8-0232-43DE-91A1-CF3DAC42AE58}">
      <dgm:prSet/>
      <dgm:spPr/>
      <dgm:t>
        <a:bodyPr/>
        <a:lstStyle/>
        <a:p>
          <a:endParaRPr lang="en-US"/>
        </a:p>
      </dgm:t>
    </dgm:pt>
    <dgm:pt modelId="{36B59085-2C76-4016-B46A-018D5C7016EA}" type="pres">
      <dgm:prSet presAssocID="{B600BD18-F733-481D-88C2-5EBF408485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6319F-ECCA-4C7B-BAC2-134CDE1A879A}" type="pres">
      <dgm:prSet presAssocID="{B600BD18-F733-481D-88C2-5EBF4084851E}" presName="dummyMaxCanvas" presStyleCnt="0">
        <dgm:presLayoutVars/>
      </dgm:prSet>
      <dgm:spPr/>
    </dgm:pt>
    <dgm:pt modelId="{C4D5D73D-6590-4831-9BFC-5C3C5ED35BAC}" type="pres">
      <dgm:prSet presAssocID="{B600BD18-F733-481D-88C2-5EBF4084851E}" presName="ThreeNodes_1" presStyleLbl="node1" presStyleIdx="0" presStyleCnt="3" custScaleX="113680" custLinFactNeighborX="-1888" custLinFactNeighborY="-6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43F62-290E-4408-9A06-36A8D05C76B9}" type="pres">
      <dgm:prSet presAssocID="{B600BD18-F733-481D-88C2-5EBF4084851E}" presName="ThreeNodes_2" presStyleLbl="node1" presStyleIdx="1" presStyleCnt="3" custScaleX="117647" custLinFactNeighborX="-135" custLinFactNeighborY="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86F31-B2BC-4AF9-B7E2-1FE61794F613}" type="pres">
      <dgm:prSet presAssocID="{B600BD18-F733-481D-88C2-5EBF408485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009DA-99B0-4CAD-981F-238EAB6B90F0}" type="pres">
      <dgm:prSet presAssocID="{B600BD18-F733-481D-88C2-5EBF4084851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10F68-BDBA-47BB-8E7C-B1FACCF7FDA8}" type="pres">
      <dgm:prSet presAssocID="{B600BD18-F733-481D-88C2-5EBF408485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F6684-0B29-437B-B237-AFAAEA2EDD72}" type="pres">
      <dgm:prSet presAssocID="{B600BD18-F733-481D-88C2-5EBF408485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25276-36D7-4B01-8F7F-F676A97BFE32}" type="pres">
      <dgm:prSet presAssocID="{B600BD18-F733-481D-88C2-5EBF408485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126CB-7D15-4038-B25C-8718A1E64376}" type="pres">
      <dgm:prSet presAssocID="{B600BD18-F733-481D-88C2-5EBF408485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9B5C8-0232-43DE-91A1-CF3DAC42AE58}" srcId="{B600BD18-F733-481D-88C2-5EBF4084851E}" destId="{E62E96A1-0907-4D63-A95A-0553F29DCDEE}" srcOrd="2" destOrd="0" parTransId="{DB838257-BD58-4E76-8A62-156B6E278160}" sibTransId="{856B1AEB-C7E9-4981-9702-E7FDB517D930}"/>
    <dgm:cxn modelId="{1B30E232-FBC6-4AB9-A42B-EA4049352FFC}" srcId="{3FD13BEA-452A-4159-9BB2-34A6B601B3FC}" destId="{81E89066-CC5F-4D06-9DE5-5D3598E60D57}" srcOrd="0" destOrd="0" parTransId="{356D8760-EEBA-41D1-BD01-CD569BA95929}" sibTransId="{6E440991-839B-48DD-A156-8ABEC6622BCB}"/>
    <dgm:cxn modelId="{B0A24394-5918-4E29-B61F-00568CC64687}" type="presOf" srcId="{81E89066-CC5F-4D06-9DE5-5D3598E60D57}" destId="{C4D5D73D-6590-4831-9BFC-5C3C5ED35BAC}" srcOrd="0" destOrd="1" presId="urn:microsoft.com/office/officeart/2005/8/layout/vProcess5"/>
    <dgm:cxn modelId="{EBC0FA98-A50B-471D-9BC6-4AE41AC6D323}" type="presOf" srcId="{B02F15FA-D290-4881-9699-AB1422F839BE}" destId="{97F25276-36D7-4B01-8F7F-F676A97BFE32}" srcOrd="1" destOrd="1" presId="urn:microsoft.com/office/officeart/2005/8/layout/vProcess5"/>
    <dgm:cxn modelId="{C294325F-BC89-4363-A0A2-C28DE5762E7C}" type="presOf" srcId="{E62E96A1-0907-4D63-A95A-0553F29DCDEE}" destId="{ECD126CB-7D15-4038-B25C-8718A1E64376}" srcOrd="1" destOrd="0" presId="urn:microsoft.com/office/officeart/2005/8/layout/vProcess5"/>
    <dgm:cxn modelId="{C8E45E5E-B936-4794-9E60-2CB25DF0593B}" type="presOf" srcId="{B02F15FA-D290-4881-9699-AB1422F839BE}" destId="{1B643F62-290E-4408-9A06-36A8D05C76B9}" srcOrd="0" destOrd="1" presId="urn:microsoft.com/office/officeart/2005/8/layout/vProcess5"/>
    <dgm:cxn modelId="{B3287ED3-CA2D-4833-93DD-AF69A8CA3CAF}" srcId="{B600BD18-F733-481D-88C2-5EBF4084851E}" destId="{3FD13BEA-452A-4159-9BB2-34A6B601B3FC}" srcOrd="0" destOrd="0" parTransId="{BF61F5CA-8FE4-4849-ABDF-B8EABB10FEA5}" sibTransId="{A14CC00A-8594-4E15-9815-566DD34A0758}"/>
    <dgm:cxn modelId="{D631F58C-B0C0-475A-8DF7-E71FB4266EA8}" type="presOf" srcId="{D540B810-CB22-4369-ACC2-5091293495F1}" destId="{97F25276-36D7-4B01-8F7F-F676A97BFE32}" srcOrd="1" destOrd="0" presId="urn:microsoft.com/office/officeart/2005/8/layout/vProcess5"/>
    <dgm:cxn modelId="{BD014675-C876-45D5-A781-5C4A02EC729C}" type="presOf" srcId="{B600BD18-F733-481D-88C2-5EBF4084851E}" destId="{36B59085-2C76-4016-B46A-018D5C7016EA}" srcOrd="0" destOrd="0" presId="urn:microsoft.com/office/officeart/2005/8/layout/vProcess5"/>
    <dgm:cxn modelId="{FA176A8F-F147-46F4-B000-855EBD076147}" srcId="{B600BD18-F733-481D-88C2-5EBF4084851E}" destId="{D540B810-CB22-4369-ACC2-5091293495F1}" srcOrd="1" destOrd="0" parTransId="{EE184305-2C96-4FDA-9C3B-9F96D76FE7FA}" sibTransId="{745D45CB-1003-480A-9361-D22A49254C61}"/>
    <dgm:cxn modelId="{4EE99F48-6366-4086-AE52-B7F1AAFEEFA9}" type="presOf" srcId="{81E89066-CC5F-4D06-9DE5-5D3598E60D57}" destId="{CE2F6684-0B29-437B-B237-AFAAEA2EDD72}" srcOrd="1" destOrd="1" presId="urn:microsoft.com/office/officeart/2005/8/layout/vProcess5"/>
    <dgm:cxn modelId="{3B3B39E3-FCC3-4C51-B09A-7F834FAFE106}" type="presOf" srcId="{A14CC00A-8594-4E15-9815-566DD34A0758}" destId="{3F6009DA-99B0-4CAD-981F-238EAB6B90F0}" srcOrd="0" destOrd="0" presId="urn:microsoft.com/office/officeart/2005/8/layout/vProcess5"/>
    <dgm:cxn modelId="{1D249743-4AF2-4309-9D4D-D6DE909366B5}" type="presOf" srcId="{745D45CB-1003-480A-9361-D22A49254C61}" destId="{78010F68-BDBA-47BB-8E7C-B1FACCF7FDA8}" srcOrd="0" destOrd="0" presId="urn:microsoft.com/office/officeart/2005/8/layout/vProcess5"/>
    <dgm:cxn modelId="{7894F099-59EF-4CC2-B8CB-E11C989A8082}" type="presOf" srcId="{D540B810-CB22-4369-ACC2-5091293495F1}" destId="{1B643F62-290E-4408-9A06-36A8D05C76B9}" srcOrd="0" destOrd="0" presId="urn:microsoft.com/office/officeart/2005/8/layout/vProcess5"/>
    <dgm:cxn modelId="{8764EF5B-F9B6-4220-9A0F-E96684798EEC}" type="presOf" srcId="{3FD13BEA-452A-4159-9BB2-34A6B601B3FC}" destId="{C4D5D73D-6590-4831-9BFC-5C3C5ED35BAC}" srcOrd="0" destOrd="0" presId="urn:microsoft.com/office/officeart/2005/8/layout/vProcess5"/>
    <dgm:cxn modelId="{39CD9E03-7C63-4BFD-98C4-6C2DA53656CA}" type="presOf" srcId="{E62E96A1-0907-4D63-A95A-0553F29DCDEE}" destId="{E2F86F31-B2BC-4AF9-B7E2-1FE61794F613}" srcOrd="0" destOrd="0" presId="urn:microsoft.com/office/officeart/2005/8/layout/vProcess5"/>
    <dgm:cxn modelId="{1DB6AD47-205A-422E-80F0-14B5F6FDE18C}" srcId="{D540B810-CB22-4369-ACC2-5091293495F1}" destId="{B02F15FA-D290-4881-9699-AB1422F839BE}" srcOrd="0" destOrd="0" parTransId="{D49A7D52-F6AD-4607-9C01-04B40AD50669}" sibTransId="{FB4D04BF-26AA-472A-8811-AA1DDD18E76C}"/>
    <dgm:cxn modelId="{04DCE283-B2FC-461F-96B1-F4429C6C6A31}" type="presOf" srcId="{3FD13BEA-452A-4159-9BB2-34A6B601B3FC}" destId="{CE2F6684-0B29-437B-B237-AFAAEA2EDD72}" srcOrd="1" destOrd="0" presId="urn:microsoft.com/office/officeart/2005/8/layout/vProcess5"/>
    <dgm:cxn modelId="{5995CE58-FB32-41C5-B971-E79FA231D95C}" type="presParOf" srcId="{36B59085-2C76-4016-B46A-018D5C7016EA}" destId="{A8D6319F-ECCA-4C7B-BAC2-134CDE1A879A}" srcOrd="0" destOrd="0" presId="urn:microsoft.com/office/officeart/2005/8/layout/vProcess5"/>
    <dgm:cxn modelId="{5185A4EA-48D6-4773-9253-110DC328E40F}" type="presParOf" srcId="{36B59085-2C76-4016-B46A-018D5C7016EA}" destId="{C4D5D73D-6590-4831-9BFC-5C3C5ED35BAC}" srcOrd="1" destOrd="0" presId="urn:microsoft.com/office/officeart/2005/8/layout/vProcess5"/>
    <dgm:cxn modelId="{5C38C412-8220-42D8-AE22-18D7FF14E6F2}" type="presParOf" srcId="{36B59085-2C76-4016-B46A-018D5C7016EA}" destId="{1B643F62-290E-4408-9A06-36A8D05C76B9}" srcOrd="2" destOrd="0" presId="urn:microsoft.com/office/officeart/2005/8/layout/vProcess5"/>
    <dgm:cxn modelId="{D6C21465-78E3-4403-BE33-38A935F0AC08}" type="presParOf" srcId="{36B59085-2C76-4016-B46A-018D5C7016EA}" destId="{E2F86F31-B2BC-4AF9-B7E2-1FE61794F613}" srcOrd="3" destOrd="0" presId="urn:microsoft.com/office/officeart/2005/8/layout/vProcess5"/>
    <dgm:cxn modelId="{92A7F12A-AFDE-4EF9-8116-BF669B86B9B9}" type="presParOf" srcId="{36B59085-2C76-4016-B46A-018D5C7016EA}" destId="{3F6009DA-99B0-4CAD-981F-238EAB6B90F0}" srcOrd="4" destOrd="0" presId="urn:microsoft.com/office/officeart/2005/8/layout/vProcess5"/>
    <dgm:cxn modelId="{C18D9010-EFA2-4AD5-AA9F-56C846DC0972}" type="presParOf" srcId="{36B59085-2C76-4016-B46A-018D5C7016EA}" destId="{78010F68-BDBA-47BB-8E7C-B1FACCF7FDA8}" srcOrd="5" destOrd="0" presId="urn:microsoft.com/office/officeart/2005/8/layout/vProcess5"/>
    <dgm:cxn modelId="{39D4BE64-EA61-498B-AFB6-CC5F536F56BF}" type="presParOf" srcId="{36B59085-2C76-4016-B46A-018D5C7016EA}" destId="{CE2F6684-0B29-437B-B237-AFAAEA2EDD72}" srcOrd="6" destOrd="0" presId="urn:microsoft.com/office/officeart/2005/8/layout/vProcess5"/>
    <dgm:cxn modelId="{1AC36623-681A-4023-B1E5-FBCD3B62F561}" type="presParOf" srcId="{36B59085-2C76-4016-B46A-018D5C7016EA}" destId="{97F25276-36D7-4B01-8F7F-F676A97BFE32}" srcOrd="7" destOrd="0" presId="urn:microsoft.com/office/officeart/2005/8/layout/vProcess5"/>
    <dgm:cxn modelId="{111F06BF-6EBB-4CF0-8D02-B443E4EAA217}" type="presParOf" srcId="{36B59085-2C76-4016-B46A-018D5C7016EA}" destId="{ECD126CB-7D15-4038-B25C-8718A1E6437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7CD08-CEDF-461F-9944-02F9728F6A60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0A31AD-16D6-447F-8B54-8A402203C16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Mucilagii</a:t>
          </a:r>
          <a:endParaRPr lang="en-US" b="1" dirty="0">
            <a:solidFill>
              <a:schemeClr val="tx1"/>
            </a:solidFill>
          </a:endParaRPr>
        </a:p>
      </dgm:t>
    </dgm:pt>
    <dgm:pt modelId="{9B168F39-ACE9-4656-9245-7C1D9FBD5100}" type="parTrans" cxnId="{6060C71D-625A-4DCA-959B-03AA663D20B5}">
      <dgm:prSet/>
      <dgm:spPr/>
      <dgm:t>
        <a:bodyPr/>
        <a:lstStyle/>
        <a:p>
          <a:endParaRPr lang="en-US"/>
        </a:p>
      </dgm:t>
    </dgm:pt>
    <dgm:pt modelId="{1D04ECB1-34EA-456B-8CFC-17AEA4313BCB}" type="sibTrans" cxnId="{6060C71D-625A-4DCA-959B-03AA663D20B5}">
      <dgm:prSet/>
      <dgm:spPr/>
      <dgm:t>
        <a:bodyPr/>
        <a:lstStyle/>
        <a:p>
          <a:endParaRPr lang="en-US"/>
        </a:p>
      </dgm:t>
    </dgm:pt>
    <dgm:pt modelId="{AA09E4ED-DAA5-4FE4-9AD0-A4B648C16D5A}">
      <dgm:prSet phldrT="[Text]" custT="1"/>
      <dgm:spPr/>
      <dgm:t>
        <a:bodyPr/>
        <a:lstStyle/>
        <a:p>
          <a:r>
            <a:rPr lang="ro-RO" sz="2000" dirty="0"/>
            <a:t>d</a:t>
          </a:r>
          <a:r>
            <a:rPr lang="en-US" sz="2000" dirty="0" err="1"/>
            <a:t>emulcent</a:t>
          </a:r>
          <a:r>
            <a:rPr lang="ro-RO" sz="2000" dirty="0"/>
            <a:t>ă</a:t>
          </a:r>
          <a:r>
            <a:rPr lang="en-US" sz="2000" dirty="0"/>
            <a:t>/</a:t>
          </a:r>
          <a:r>
            <a:rPr lang="en-US" sz="2000" dirty="0" err="1"/>
            <a:t>mucoprotecto</a:t>
          </a:r>
          <a:r>
            <a:rPr lang="ro-RO" sz="2000" dirty="0"/>
            <a:t>a</a:t>
          </a:r>
          <a:r>
            <a:rPr lang="en-US" sz="2000" dirty="0"/>
            <a:t>r</a:t>
          </a:r>
          <a:r>
            <a:rPr lang="ro-RO" sz="2000" dirty="0"/>
            <a:t>e</a:t>
          </a:r>
          <a:endParaRPr lang="en-US" sz="2000" dirty="0"/>
        </a:p>
      </dgm:t>
    </dgm:pt>
    <dgm:pt modelId="{07E71D62-F82D-4EDD-AB77-0450538E84FA}" type="parTrans" cxnId="{DFF047EF-5588-4741-870D-25CAF3063B8E}">
      <dgm:prSet/>
      <dgm:spPr/>
      <dgm:t>
        <a:bodyPr/>
        <a:lstStyle/>
        <a:p>
          <a:endParaRPr lang="en-US"/>
        </a:p>
      </dgm:t>
    </dgm:pt>
    <dgm:pt modelId="{A222783A-7F7F-463B-A60B-4592C69C5D69}" type="sibTrans" cxnId="{DFF047EF-5588-4741-870D-25CAF3063B8E}">
      <dgm:prSet/>
      <dgm:spPr/>
      <dgm:t>
        <a:bodyPr/>
        <a:lstStyle/>
        <a:p>
          <a:endParaRPr lang="en-US"/>
        </a:p>
      </dgm:t>
    </dgm:pt>
    <dgm:pt modelId="{F3884103-4064-4C89-B0A8-7EE88C593E02}">
      <dgm:prSet phldrT="[Text]" custT="1"/>
      <dgm:spPr/>
      <dgm:t>
        <a:bodyPr/>
        <a:lstStyle/>
        <a:p>
          <a:r>
            <a:rPr lang="en-US" sz="2000" dirty="0" err="1"/>
            <a:t>imunostimulato</a:t>
          </a:r>
          <a:r>
            <a:rPr lang="ro-RO" sz="2000" dirty="0"/>
            <a:t>a</a:t>
          </a:r>
          <a:r>
            <a:rPr lang="en-US" sz="2000" dirty="0"/>
            <a:t>r</a:t>
          </a:r>
          <a:r>
            <a:rPr lang="ro-RO" sz="2000" dirty="0"/>
            <a:t>e</a:t>
          </a:r>
          <a:endParaRPr lang="en-US" sz="2000" dirty="0"/>
        </a:p>
      </dgm:t>
    </dgm:pt>
    <dgm:pt modelId="{6AC68FC1-85E2-4B05-B85C-0BCE9BA5F9F6}" type="parTrans" cxnId="{F3243485-D498-400E-931C-24907CC42E43}">
      <dgm:prSet/>
      <dgm:spPr/>
      <dgm:t>
        <a:bodyPr/>
        <a:lstStyle/>
        <a:p>
          <a:endParaRPr lang="en-US"/>
        </a:p>
      </dgm:t>
    </dgm:pt>
    <dgm:pt modelId="{04C64EF7-D21E-4A8B-9A0E-812C5CB783BB}" type="sibTrans" cxnId="{F3243485-D498-400E-931C-24907CC42E43}">
      <dgm:prSet/>
      <dgm:spPr/>
      <dgm:t>
        <a:bodyPr/>
        <a:lstStyle/>
        <a:p>
          <a:endParaRPr lang="en-US"/>
        </a:p>
      </dgm:t>
    </dgm:pt>
    <dgm:pt modelId="{3E3B7125-7823-46C4-BCFD-1CE0F1B6634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Flavone</a:t>
          </a:r>
          <a:r>
            <a:rPr lang="en-US" dirty="0">
              <a:solidFill>
                <a:schemeClr val="tx1"/>
              </a:solidFill>
            </a:rPr>
            <a:t> </a:t>
          </a:r>
        </a:p>
        <a:p>
          <a:r>
            <a:rPr lang="en-US" b="1" dirty="0" err="1">
              <a:solidFill>
                <a:schemeClr val="tx1"/>
              </a:solidFill>
            </a:rPr>
            <a:t>Cumarine</a:t>
          </a:r>
          <a:endParaRPr lang="en-US" b="1" dirty="0">
            <a:solidFill>
              <a:schemeClr val="tx1"/>
            </a:solidFill>
          </a:endParaRPr>
        </a:p>
      </dgm:t>
    </dgm:pt>
    <dgm:pt modelId="{9DC7DEA6-E3FD-483F-983D-4689BF2F3398}" type="parTrans" cxnId="{92D4B596-A271-45B5-AA92-48876539B4B3}">
      <dgm:prSet/>
      <dgm:spPr/>
      <dgm:t>
        <a:bodyPr/>
        <a:lstStyle/>
        <a:p>
          <a:endParaRPr lang="en-US"/>
        </a:p>
      </dgm:t>
    </dgm:pt>
    <dgm:pt modelId="{CFB28DD0-0A25-42D2-B4F7-BE70F5553155}" type="sibTrans" cxnId="{92D4B596-A271-45B5-AA92-48876539B4B3}">
      <dgm:prSet/>
      <dgm:spPr/>
      <dgm:t>
        <a:bodyPr/>
        <a:lstStyle/>
        <a:p>
          <a:endParaRPr lang="en-US"/>
        </a:p>
      </dgm:t>
    </dgm:pt>
    <dgm:pt modelId="{4CD6E9E1-7F92-436D-B149-E32E06346E0C}">
      <dgm:prSet phldrT="[Text]" custT="1"/>
      <dgm:spPr/>
      <dgm:t>
        <a:bodyPr/>
        <a:lstStyle/>
        <a:p>
          <a:r>
            <a:rPr lang="en-US" sz="2000" b="0" dirty="0">
              <a:latin typeface="+mj-lt"/>
              <a:cs typeface="Times New Roman" pitchFamily="18" charset="0"/>
            </a:rPr>
            <a:t>d</a:t>
          </a:r>
          <a:r>
            <a:rPr lang="ro-RO" sz="2000" b="0" dirty="0" err="1">
              <a:latin typeface="+mj-lt"/>
              <a:cs typeface="Times New Roman" pitchFamily="18" charset="0"/>
            </a:rPr>
            <a:t>iaforetică</a:t>
          </a:r>
          <a:r>
            <a:rPr lang="ro-RO" sz="2000" b="0" dirty="0">
              <a:latin typeface="+mj-lt"/>
              <a:cs typeface="Times New Roman" pitchFamily="18" charset="0"/>
            </a:rPr>
            <a:t>, diuretică, antispastică, antioxidantă</a:t>
          </a:r>
          <a:endParaRPr lang="en-US" sz="2000" b="0" dirty="0">
            <a:latin typeface="+mj-lt"/>
          </a:endParaRPr>
        </a:p>
      </dgm:t>
    </dgm:pt>
    <dgm:pt modelId="{DE66C671-7AD3-4394-B5D7-D319E0FC9E21}" type="parTrans" cxnId="{A6DD67DC-F535-4680-A84D-E38D1B9A67C9}">
      <dgm:prSet/>
      <dgm:spPr/>
      <dgm:t>
        <a:bodyPr/>
        <a:lstStyle/>
        <a:p>
          <a:endParaRPr lang="en-US"/>
        </a:p>
      </dgm:t>
    </dgm:pt>
    <dgm:pt modelId="{BD07A6E9-A488-4539-9EE9-B2C24DEEE974}" type="sibTrans" cxnId="{A6DD67DC-F535-4680-A84D-E38D1B9A67C9}">
      <dgm:prSet/>
      <dgm:spPr/>
      <dgm:t>
        <a:bodyPr/>
        <a:lstStyle/>
        <a:p>
          <a:endParaRPr lang="en-US"/>
        </a:p>
      </dgm:t>
    </dgm:pt>
    <dgm:pt modelId="{86C7A38E-6D98-4C9A-83E0-98DF335D14D2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o-RO" b="1" dirty="0">
              <a:solidFill>
                <a:schemeClr val="tx1"/>
              </a:solidFill>
            </a:rPr>
            <a:t>Farnesol</a:t>
          </a:r>
          <a:endParaRPr lang="en-US" b="1" dirty="0">
            <a:solidFill>
              <a:schemeClr val="tx1"/>
            </a:solidFill>
          </a:endParaRPr>
        </a:p>
        <a:p>
          <a:r>
            <a:rPr lang="en-US" b="1" dirty="0" err="1">
              <a:solidFill>
                <a:schemeClr val="tx1"/>
              </a:solidFill>
            </a:rPr>
            <a:t>Tanin</a:t>
          </a:r>
          <a:endParaRPr lang="en-US" b="1" dirty="0">
            <a:solidFill>
              <a:schemeClr val="tx1"/>
            </a:solidFill>
          </a:endParaRPr>
        </a:p>
      </dgm:t>
    </dgm:pt>
    <dgm:pt modelId="{7D2FE6FC-E2C5-4FAA-BCF3-BA07A4E151ED}" type="parTrans" cxnId="{83B6925C-A7D1-49E6-8F5F-F92D9750618D}">
      <dgm:prSet/>
      <dgm:spPr/>
      <dgm:t>
        <a:bodyPr/>
        <a:lstStyle/>
        <a:p>
          <a:endParaRPr lang="en-US"/>
        </a:p>
      </dgm:t>
    </dgm:pt>
    <dgm:pt modelId="{365A0440-99A9-4DEF-8A57-D29597BA7EBD}" type="sibTrans" cxnId="{83B6925C-A7D1-49E6-8F5F-F92D9750618D}">
      <dgm:prSet/>
      <dgm:spPr/>
      <dgm:t>
        <a:bodyPr/>
        <a:lstStyle/>
        <a:p>
          <a:endParaRPr lang="en-US"/>
        </a:p>
      </dgm:t>
    </dgm:pt>
    <dgm:pt modelId="{277C0E72-8F0B-4D95-B4D6-BA1C7D7E64F2}">
      <dgm:prSet phldrT="[Text]" custT="1"/>
      <dgm:spPr/>
      <dgm:t>
        <a:bodyPr/>
        <a:lstStyle/>
        <a:p>
          <a:r>
            <a:rPr lang="en-US" sz="2000" dirty="0"/>
            <a:t>antiseptic</a:t>
          </a:r>
          <a:r>
            <a:rPr lang="ro-RO" sz="2000" dirty="0"/>
            <a:t>ă</a:t>
          </a:r>
          <a:endParaRPr lang="en-US" sz="2000" dirty="0"/>
        </a:p>
      </dgm:t>
    </dgm:pt>
    <dgm:pt modelId="{50FDF30B-C9DD-40D1-BC3D-507BBEBA9C0D}" type="parTrans" cxnId="{2EAD486B-6BA9-43B8-9F2D-F94AB86CB586}">
      <dgm:prSet/>
      <dgm:spPr/>
      <dgm:t>
        <a:bodyPr/>
        <a:lstStyle/>
        <a:p>
          <a:endParaRPr lang="en-US"/>
        </a:p>
      </dgm:t>
    </dgm:pt>
    <dgm:pt modelId="{5802D576-648C-40E2-98B5-44375C86B3B7}" type="sibTrans" cxnId="{2EAD486B-6BA9-43B8-9F2D-F94AB86CB586}">
      <dgm:prSet/>
      <dgm:spPr/>
      <dgm:t>
        <a:bodyPr/>
        <a:lstStyle/>
        <a:p>
          <a:endParaRPr lang="en-US"/>
        </a:p>
      </dgm:t>
    </dgm:pt>
    <dgm:pt modelId="{E0783074-980C-4297-AE72-8529F101AA11}" type="pres">
      <dgm:prSet presAssocID="{2647CD08-CEDF-461F-9944-02F9728F6A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05371-9081-448C-9651-7D815FC04EC0}" type="pres">
      <dgm:prSet presAssocID="{990A31AD-16D6-447F-8B54-8A402203C168}" presName="linNode" presStyleCnt="0"/>
      <dgm:spPr/>
    </dgm:pt>
    <dgm:pt modelId="{D795D634-BFA9-4F36-BFF7-599EFCED07ED}" type="pres">
      <dgm:prSet presAssocID="{990A31AD-16D6-447F-8B54-8A402203C168}" presName="parentText" presStyleLbl="node1" presStyleIdx="0" presStyleCnt="3" custScaleY="589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7482C-8BF7-410A-9A91-D606E37DDDB2}" type="pres">
      <dgm:prSet presAssocID="{990A31AD-16D6-447F-8B54-8A402203C168}" presName="descendantText" presStyleLbl="alignAccFollowNode1" presStyleIdx="0" presStyleCnt="3" custScaleX="9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46A5C-390B-4025-A7CC-81ACDDDEB4FA}" type="pres">
      <dgm:prSet presAssocID="{1D04ECB1-34EA-456B-8CFC-17AEA4313BCB}" presName="sp" presStyleCnt="0"/>
      <dgm:spPr/>
    </dgm:pt>
    <dgm:pt modelId="{B2470419-4CAA-4F98-9C89-3A05045F6484}" type="pres">
      <dgm:prSet presAssocID="{3E3B7125-7823-46C4-BCFD-1CE0F1B66347}" presName="linNode" presStyleCnt="0"/>
      <dgm:spPr/>
    </dgm:pt>
    <dgm:pt modelId="{E139B207-08DE-4804-8045-CF25ED6E68BD}" type="pres">
      <dgm:prSet presAssocID="{3E3B7125-7823-46C4-BCFD-1CE0F1B66347}" presName="parentText" presStyleLbl="node1" presStyleIdx="1" presStyleCnt="3" custScaleY="518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D2760-4DEA-4B87-9925-70CE6A2044EB}" type="pres">
      <dgm:prSet presAssocID="{3E3B7125-7823-46C4-BCFD-1CE0F1B6634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DA1CB-3778-4D39-BE01-36EA7FF45F8F}" type="pres">
      <dgm:prSet presAssocID="{CFB28DD0-0A25-42D2-B4F7-BE70F5553155}" presName="sp" presStyleCnt="0"/>
      <dgm:spPr/>
    </dgm:pt>
    <dgm:pt modelId="{E8B4BFC2-0059-470E-95AD-55BA71903487}" type="pres">
      <dgm:prSet presAssocID="{86C7A38E-6D98-4C9A-83E0-98DF335D14D2}" presName="linNode" presStyleCnt="0"/>
      <dgm:spPr/>
    </dgm:pt>
    <dgm:pt modelId="{816C2934-1F2F-4521-AAE8-49DF566DD608}" type="pres">
      <dgm:prSet presAssocID="{86C7A38E-6D98-4C9A-83E0-98DF335D14D2}" presName="parentText" presStyleLbl="node1" presStyleIdx="2" presStyleCnt="3" custScaleY="576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DF122-BBAE-4D1A-B0B8-A2BE500CF499}" type="pres">
      <dgm:prSet presAssocID="{86C7A38E-6D98-4C9A-83E0-98DF335D14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D486B-6BA9-43B8-9F2D-F94AB86CB586}" srcId="{86C7A38E-6D98-4C9A-83E0-98DF335D14D2}" destId="{277C0E72-8F0B-4D95-B4D6-BA1C7D7E64F2}" srcOrd="0" destOrd="0" parTransId="{50FDF30B-C9DD-40D1-BC3D-507BBEBA9C0D}" sibTransId="{5802D576-648C-40E2-98B5-44375C86B3B7}"/>
    <dgm:cxn modelId="{16178A72-5566-44B4-AE73-0FCD9BAC160D}" type="presOf" srcId="{2647CD08-CEDF-461F-9944-02F9728F6A60}" destId="{E0783074-980C-4297-AE72-8529F101AA11}" srcOrd="0" destOrd="0" presId="urn:microsoft.com/office/officeart/2005/8/layout/vList5"/>
    <dgm:cxn modelId="{5F10EF74-5F34-41F3-B4CB-A4E4E32CA308}" type="presOf" srcId="{86C7A38E-6D98-4C9A-83E0-98DF335D14D2}" destId="{816C2934-1F2F-4521-AAE8-49DF566DD608}" srcOrd="0" destOrd="0" presId="urn:microsoft.com/office/officeart/2005/8/layout/vList5"/>
    <dgm:cxn modelId="{24009CAC-E097-4802-8EDB-24AA5A73D46D}" type="presOf" srcId="{277C0E72-8F0B-4D95-B4D6-BA1C7D7E64F2}" destId="{A36DF122-BBAE-4D1A-B0B8-A2BE500CF499}" srcOrd="0" destOrd="0" presId="urn:microsoft.com/office/officeart/2005/8/layout/vList5"/>
    <dgm:cxn modelId="{A6DD67DC-F535-4680-A84D-E38D1B9A67C9}" srcId="{3E3B7125-7823-46C4-BCFD-1CE0F1B66347}" destId="{4CD6E9E1-7F92-436D-B149-E32E06346E0C}" srcOrd="0" destOrd="0" parTransId="{DE66C671-7AD3-4394-B5D7-D319E0FC9E21}" sibTransId="{BD07A6E9-A488-4539-9EE9-B2C24DEEE974}"/>
    <dgm:cxn modelId="{89C4A385-4099-4A55-B20E-79F8A954629E}" type="presOf" srcId="{990A31AD-16D6-447F-8B54-8A402203C168}" destId="{D795D634-BFA9-4F36-BFF7-599EFCED07ED}" srcOrd="0" destOrd="0" presId="urn:microsoft.com/office/officeart/2005/8/layout/vList5"/>
    <dgm:cxn modelId="{DFF047EF-5588-4741-870D-25CAF3063B8E}" srcId="{990A31AD-16D6-447F-8B54-8A402203C168}" destId="{AA09E4ED-DAA5-4FE4-9AD0-A4B648C16D5A}" srcOrd="0" destOrd="0" parTransId="{07E71D62-F82D-4EDD-AB77-0450538E84FA}" sibTransId="{A222783A-7F7F-463B-A60B-4592C69C5D69}"/>
    <dgm:cxn modelId="{F3243485-D498-400E-931C-24907CC42E43}" srcId="{990A31AD-16D6-447F-8B54-8A402203C168}" destId="{F3884103-4064-4C89-B0A8-7EE88C593E02}" srcOrd="1" destOrd="0" parTransId="{6AC68FC1-85E2-4B05-B85C-0BCE9BA5F9F6}" sibTransId="{04C64EF7-D21E-4A8B-9A0E-812C5CB783BB}"/>
    <dgm:cxn modelId="{6060C71D-625A-4DCA-959B-03AA663D20B5}" srcId="{2647CD08-CEDF-461F-9944-02F9728F6A60}" destId="{990A31AD-16D6-447F-8B54-8A402203C168}" srcOrd="0" destOrd="0" parTransId="{9B168F39-ACE9-4656-9245-7C1D9FBD5100}" sibTransId="{1D04ECB1-34EA-456B-8CFC-17AEA4313BCB}"/>
    <dgm:cxn modelId="{92D4B596-A271-45B5-AA92-48876539B4B3}" srcId="{2647CD08-CEDF-461F-9944-02F9728F6A60}" destId="{3E3B7125-7823-46C4-BCFD-1CE0F1B66347}" srcOrd="1" destOrd="0" parTransId="{9DC7DEA6-E3FD-483F-983D-4689BF2F3398}" sibTransId="{CFB28DD0-0A25-42D2-B4F7-BE70F5553155}"/>
    <dgm:cxn modelId="{83B6925C-A7D1-49E6-8F5F-F92D9750618D}" srcId="{2647CD08-CEDF-461F-9944-02F9728F6A60}" destId="{86C7A38E-6D98-4C9A-83E0-98DF335D14D2}" srcOrd="2" destOrd="0" parTransId="{7D2FE6FC-E2C5-4FAA-BCF3-BA07A4E151ED}" sibTransId="{365A0440-99A9-4DEF-8A57-D29597BA7EBD}"/>
    <dgm:cxn modelId="{B06CE313-AB92-4DEF-84FF-26CBE747438F}" type="presOf" srcId="{3E3B7125-7823-46C4-BCFD-1CE0F1B66347}" destId="{E139B207-08DE-4804-8045-CF25ED6E68BD}" srcOrd="0" destOrd="0" presId="urn:microsoft.com/office/officeart/2005/8/layout/vList5"/>
    <dgm:cxn modelId="{147C94E6-9718-4C4C-A5FF-0F49838A10AF}" type="presOf" srcId="{F3884103-4064-4C89-B0A8-7EE88C593E02}" destId="{2137482C-8BF7-410A-9A91-D606E37DDDB2}" srcOrd="0" destOrd="1" presId="urn:microsoft.com/office/officeart/2005/8/layout/vList5"/>
    <dgm:cxn modelId="{D2144777-5403-4E16-A6FC-A1580BD13D7B}" type="presOf" srcId="{AA09E4ED-DAA5-4FE4-9AD0-A4B648C16D5A}" destId="{2137482C-8BF7-410A-9A91-D606E37DDDB2}" srcOrd="0" destOrd="0" presId="urn:microsoft.com/office/officeart/2005/8/layout/vList5"/>
    <dgm:cxn modelId="{26C50CEB-3271-47F2-A6E8-A95698AE225F}" type="presOf" srcId="{4CD6E9E1-7F92-436D-B149-E32E06346E0C}" destId="{F92D2760-4DEA-4B87-9925-70CE6A2044EB}" srcOrd="0" destOrd="0" presId="urn:microsoft.com/office/officeart/2005/8/layout/vList5"/>
    <dgm:cxn modelId="{BC767437-2C7A-4068-ADA9-E053BACF22E9}" type="presParOf" srcId="{E0783074-980C-4297-AE72-8529F101AA11}" destId="{24F05371-9081-448C-9651-7D815FC04EC0}" srcOrd="0" destOrd="0" presId="urn:microsoft.com/office/officeart/2005/8/layout/vList5"/>
    <dgm:cxn modelId="{6CE09251-2897-4943-BF65-665B8255DE62}" type="presParOf" srcId="{24F05371-9081-448C-9651-7D815FC04EC0}" destId="{D795D634-BFA9-4F36-BFF7-599EFCED07ED}" srcOrd="0" destOrd="0" presId="urn:microsoft.com/office/officeart/2005/8/layout/vList5"/>
    <dgm:cxn modelId="{0C1A9F6E-2069-415B-81BF-4752CA884B4E}" type="presParOf" srcId="{24F05371-9081-448C-9651-7D815FC04EC0}" destId="{2137482C-8BF7-410A-9A91-D606E37DDDB2}" srcOrd="1" destOrd="0" presId="urn:microsoft.com/office/officeart/2005/8/layout/vList5"/>
    <dgm:cxn modelId="{AC439FD6-D777-4221-8427-A320BF5DB963}" type="presParOf" srcId="{E0783074-980C-4297-AE72-8529F101AA11}" destId="{18A46A5C-390B-4025-A7CC-81ACDDDEB4FA}" srcOrd="1" destOrd="0" presId="urn:microsoft.com/office/officeart/2005/8/layout/vList5"/>
    <dgm:cxn modelId="{E4570A3E-5818-40CE-830D-C59F137A72F3}" type="presParOf" srcId="{E0783074-980C-4297-AE72-8529F101AA11}" destId="{B2470419-4CAA-4F98-9C89-3A05045F6484}" srcOrd="2" destOrd="0" presId="urn:microsoft.com/office/officeart/2005/8/layout/vList5"/>
    <dgm:cxn modelId="{C0339419-903E-4605-89D0-1D94831E197E}" type="presParOf" srcId="{B2470419-4CAA-4F98-9C89-3A05045F6484}" destId="{E139B207-08DE-4804-8045-CF25ED6E68BD}" srcOrd="0" destOrd="0" presId="urn:microsoft.com/office/officeart/2005/8/layout/vList5"/>
    <dgm:cxn modelId="{40E315D5-6700-40C8-A441-55860A2D6577}" type="presParOf" srcId="{B2470419-4CAA-4F98-9C89-3A05045F6484}" destId="{F92D2760-4DEA-4B87-9925-70CE6A2044EB}" srcOrd="1" destOrd="0" presId="urn:microsoft.com/office/officeart/2005/8/layout/vList5"/>
    <dgm:cxn modelId="{DDAE7090-8F54-4981-B517-52E036419E67}" type="presParOf" srcId="{E0783074-980C-4297-AE72-8529F101AA11}" destId="{DB0DA1CB-3778-4D39-BE01-36EA7FF45F8F}" srcOrd="3" destOrd="0" presId="urn:microsoft.com/office/officeart/2005/8/layout/vList5"/>
    <dgm:cxn modelId="{9F931F9F-817D-4B0A-BA85-631A7A00D02D}" type="presParOf" srcId="{E0783074-980C-4297-AE72-8529F101AA11}" destId="{E8B4BFC2-0059-470E-95AD-55BA71903487}" srcOrd="4" destOrd="0" presId="urn:microsoft.com/office/officeart/2005/8/layout/vList5"/>
    <dgm:cxn modelId="{6576D9B2-2E8C-400A-85CE-ABD942B769B5}" type="presParOf" srcId="{E8B4BFC2-0059-470E-95AD-55BA71903487}" destId="{816C2934-1F2F-4521-AAE8-49DF566DD608}" srcOrd="0" destOrd="0" presId="urn:microsoft.com/office/officeart/2005/8/layout/vList5"/>
    <dgm:cxn modelId="{E17C8E63-041C-45DC-92A5-DF63E1E2FF9F}" type="presParOf" srcId="{E8B4BFC2-0059-470E-95AD-55BA71903487}" destId="{A36DF122-BBAE-4D1A-B0B8-A2BE500CF4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47CD08-CEDF-461F-9944-02F9728F6A60}" type="doc">
      <dgm:prSet loTypeId="urn:microsoft.com/office/officeart/2008/layout/VerticalCircle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3B7125-7823-46C4-BCFD-1CE0F1B66347}">
      <dgm:prSet phldrT="[Text]" custT="1"/>
      <dgm:spPr/>
      <dgm:t>
        <a:bodyPr/>
        <a:lstStyle/>
        <a:p>
          <a:r>
            <a:rPr lang="ro-RO" sz="2000" dirty="0"/>
            <a:t>Acetat de </a:t>
          </a:r>
          <a:r>
            <a:rPr lang="ro-RO" sz="2000" dirty="0" err="1"/>
            <a:t>farnesil</a:t>
          </a:r>
          <a:endParaRPr lang="en-US" sz="2000" dirty="0"/>
        </a:p>
      </dgm:t>
    </dgm:pt>
    <dgm:pt modelId="{9DC7DEA6-E3FD-483F-983D-4689BF2F3398}" type="parTrans" cxnId="{92D4B596-A271-45B5-AA92-48876539B4B3}">
      <dgm:prSet/>
      <dgm:spPr/>
      <dgm:t>
        <a:bodyPr/>
        <a:lstStyle/>
        <a:p>
          <a:endParaRPr lang="en-US"/>
        </a:p>
      </dgm:t>
    </dgm:pt>
    <dgm:pt modelId="{CFB28DD0-0A25-42D2-B4F7-BE70F5553155}" type="sibTrans" cxnId="{92D4B596-A271-45B5-AA92-48876539B4B3}">
      <dgm:prSet/>
      <dgm:spPr/>
      <dgm:t>
        <a:bodyPr/>
        <a:lstStyle/>
        <a:p>
          <a:endParaRPr lang="en-US"/>
        </a:p>
      </dgm:t>
    </dgm:pt>
    <dgm:pt modelId="{86C7A38E-6D98-4C9A-83E0-98DF335D14D2}">
      <dgm:prSet phldrT="[Text]" custT="1"/>
      <dgm:spPr/>
      <dgm:t>
        <a:bodyPr/>
        <a:lstStyle/>
        <a:p>
          <a:r>
            <a:rPr lang="ro-RO" sz="2000" dirty="0" err="1"/>
            <a:t>Tilirozidă</a:t>
          </a:r>
          <a:endParaRPr lang="en-US" sz="2000" dirty="0"/>
        </a:p>
        <a:p>
          <a:endParaRPr lang="en-US" sz="3700" dirty="0"/>
        </a:p>
      </dgm:t>
    </dgm:pt>
    <dgm:pt modelId="{7D2FE6FC-E2C5-4FAA-BCF3-BA07A4E151ED}" type="parTrans" cxnId="{83B6925C-A7D1-49E6-8F5F-F92D9750618D}">
      <dgm:prSet/>
      <dgm:spPr/>
      <dgm:t>
        <a:bodyPr/>
        <a:lstStyle/>
        <a:p>
          <a:endParaRPr lang="en-US"/>
        </a:p>
      </dgm:t>
    </dgm:pt>
    <dgm:pt modelId="{365A0440-99A9-4DEF-8A57-D29597BA7EBD}" type="sibTrans" cxnId="{83B6925C-A7D1-49E6-8F5F-F92D9750618D}">
      <dgm:prSet/>
      <dgm:spPr/>
      <dgm:t>
        <a:bodyPr/>
        <a:lstStyle/>
        <a:p>
          <a:endParaRPr lang="en-US"/>
        </a:p>
      </dgm:t>
    </dgm:pt>
    <dgm:pt modelId="{24459256-9E43-42B9-B010-FF6081137281}" type="pres">
      <dgm:prSet presAssocID="{2647CD08-CEDF-461F-9944-02F9728F6A6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4A05EED-07CA-407A-A56A-604B829C2D7A}" type="pres">
      <dgm:prSet presAssocID="{3E3B7125-7823-46C4-BCFD-1CE0F1B66347}" presName="noChildren" presStyleCnt="0"/>
      <dgm:spPr/>
    </dgm:pt>
    <dgm:pt modelId="{A2869929-B3E0-40B5-BE93-4BEFAD7C8909}" type="pres">
      <dgm:prSet presAssocID="{3E3B7125-7823-46C4-BCFD-1CE0F1B66347}" presName="gap" presStyleCnt="0"/>
      <dgm:spPr/>
    </dgm:pt>
    <dgm:pt modelId="{25C3DADA-8D13-46C5-9B4E-2B12D8EB4605}" type="pres">
      <dgm:prSet presAssocID="{3E3B7125-7823-46C4-BCFD-1CE0F1B66347}" presName="medCircle2" presStyleLbl="vennNode1" presStyleIdx="0" presStyleCnt="2"/>
      <dgm:spPr/>
    </dgm:pt>
    <dgm:pt modelId="{654CF782-E512-4A41-9AF8-B86A4AAAADA3}" type="pres">
      <dgm:prSet presAssocID="{3E3B7125-7823-46C4-BCFD-1CE0F1B66347}" presName="txLvlOnly1" presStyleLbl="revTx" presStyleIdx="0" presStyleCnt="2"/>
      <dgm:spPr/>
      <dgm:t>
        <a:bodyPr/>
        <a:lstStyle/>
        <a:p>
          <a:endParaRPr lang="en-US"/>
        </a:p>
      </dgm:t>
    </dgm:pt>
    <dgm:pt modelId="{FBAB3952-F2DA-477B-B870-744B2CF311F3}" type="pres">
      <dgm:prSet presAssocID="{86C7A38E-6D98-4C9A-83E0-98DF335D14D2}" presName="noChildren" presStyleCnt="0"/>
      <dgm:spPr/>
    </dgm:pt>
    <dgm:pt modelId="{E10D877F-BE6D-4AF3-A1AE-72D731B27BA3}" type="pres">
      <dgm:prSet presAssocID="{86C7A38E-6D98-4C9A-83E0-98DF335D14D2}" presName="gap" presStyleCnt="0"/>
      <dgm:spPr/>
    </dgm:pt>
    <dgm:pt modelId="{59F43424-19CB-407C-89FE-DC5D91FD3F49}" type="pres">
      <dgm:prSet presAssocID="{86C7A38E-6D98-4C9A-83E0-98DF335D14D2}" presName="medCircle2" presStyleLbl="vennNode1" presStyleIdx="1" presStyleCnt="2"/>
      <dgm:spPr/>
    </dgm:pt>
    <dgm:pt modelId="{66B88E65-7B16-4388-9271-63A38A30C56A}" type="pres">
      <dgm:prSet presAssocID="{86C7A38E-6D98-4C9A-83E0-98DF335D14D2}" presName="txLvlOnly1" presStyleLbl="revTx" presStyleIdx="1" presStyleCnt="2" custLinFactNeighborX="-5" custLinFactNeighborY="29941"/>
      <dgm:spPr/>
      <dgm:t>
        <a:bodyPr/>
        <a:lstStyle/>
        <a:p>
          <a:endParaRPr lang="en-US"/>
        </a:p>
      </dgm:t>
    </dgm:pt>
  </dgm:ptLst>
  <dgm:cxnLst>
    <dgm:cxn modelId="{93600253-2824-47DD-8965-C32F8C3FAB8F}" type="presOf" srcId="{86C7A38E-6D98-4C9A-83E0-98DF335D14D2}" destId="{66B88E65-7B16-4388-9271-63A38A30C56A}" srcOrd="0" destOrd="0" presId="urn:microsoft.com/office/officeart/2008/layout/VerticalCircleList"/>
    <dgm:cxn modelId="{83B6925C-A7D1-49E6-8F5F-F92D9750618D}" srcId="{2647CD08-CEDF-461F-9944-02F9728F6A60}" destId="{86C7A38E-6D98-4C9A-83E0-98DF335D14D2}" srcOrd="1" destOrd="0" parTransId="{7D2FE6FC-E2C5-4FAA-BCF3-BA07A4E151ED}" sibTransId="{365A0440-99A9-4DEF-8A57-D29597BA7EBD}"/>
    <dgm:cxn modelId="{85825BBE-09CE-496B-8BA5-6476C1CE3330}" type="presOf" srcId="{2647CD08-CEDF-461F-9944-02F9728F6A60}" destId="{24459256-9E43-42B9-B010-FF6081137281}" srcOrd="0" destOrd="0" presId="urn:microsoft.com/office/officeart/2008/layout/VerticalCircleList"/>
    <dgm:cxn modelId="{7CE972F4-F65E-4E2E-87DE-E29A6CE91354}" type="presOf" srcId="{3E3B7125-7823-46C4-BCFD-1CE0F1B66347}" destId="{654CF782-E512-4A41-9AF8-B86A4AAAADA3}" srcOrd="0" destOrd="0" presId="urn:microsoft.com/office/officeart/2008/layout/VerticalCircleList"/>
    <dgm:cxn modelId="{92D4B596-A271-45B5-AA92-48876539B4B3}" srcId="{2647CD08-CEDF-461F-9944-02F9728F6A60}" destId="{3E3B7125-7823-46C4-BCFD-1CE0F1B66347}" srcOrd="0" destOrd="0" parTransId="{9DC7DEA6-E3FD-483F-983D-4689BF2F3398}" sibTransId="{CFB28DD0-0A25-42D2-B4F7-BE70F5553155}"/>
    <dgm:cxn modelId="{A40852CC-351C-4626-B70E-73B27E590907}" type="presParOf" srcId="{24459256-9E43-42B9-B010-FF6081137281}" destId="{E4A05EED-07CA-407A-A56A-604B829C2D7A}" srcOrd="0" destOrd="0" presId="urn:microsoft.com/office/officeart/2008/layout/VerticalCircleList"/>
    <dgm:cxn modelId="{EAB0D25D-F4C4-42E5-9609-EDA569F860AC}" type="presParOf" srcId="{E4A05EED-07CA-407A-A56A-604B829C2D7A}" destId="{A2869929-B3E0-40B5-BE93-4BEFAD7C8909}" srcOrd="0" destOrd="0" presId="urn:microsoft.com/office/officeart/2008/layout/VerticalCircleList"/>
    <dgm:cxn modelId="{40DF2E38-1AE8-4B37-A219-B774B938B6DC}" type="presParOf" srcId="{E4A05EED-07CA-407A-A56A-604B829C2D7A}" destId="{25C3DADA-8D13-46C5-9B4E-2B12D8EB4605}" srcOrd="1" destOrd="0" presId="urn:microsoft.com/office/officeart/2008/layout/VerticalCircleList"/>
    <dgm:cxn modelId="{6A4623A7-C957-4BA0-9F4A-AB45B319ADF5}" type="presParOf" srcId="{E4A05EED-07CA-407A-A56A-604B829C2D7A}" destId="{654CF782-E512-4A41-9AF8-B86A4AAAADA3}" srcOrd="2" destOrd="0" presId="urn:microsoft.com/office/officeart/2008/layout/VerticalCircleList"/>
    <dgm:cxn modelId="{10DD9CDD-1498-4C24-8CDB-DF65B414A2D9}" type="presParOf" srcId="{24459256-9E43-42B9-B010-FF6081137281}" destId="{FBAB3952-F2DA-477B-B870-744B2CF311F3}" srcOrd="1" destOrd="0" presId="urn:microsoft.com/office/officeart/2008/layout/VerticalCircleList"/>
    <dgm:cxn modelId="{590F3421-149F-4FC3-A44A-CA7117AA254B}" type="presParOf" srcId="{FBAB3952-F2DA-477B-B870-744B2CF311F3}" destId="{E10D877F-BE6D-4AF3-A1AE-72D731B27BA3}" srcOrd="0" destOrd="0" presId="urn:microsoft.com/office/officeart/2008/layout/VerticalCircleList"/>
    <dgm:cxn modelId="{1D91A41A-77CF-4BF6-9F9E-E90D648DC099}" type="presParOf" srcId="{FBAB3952-F2DA-477B-B870-744B2CF311F3}" destId="{59F43424-19CB-407C-89FE-DC5D91FD3F49}" srcOrd="1" destOrd="0" presId="urn:microsoft.com/office/officeart/2008/layout/VerticalCircleList"/>
    <dgm:cxn modelId="{6FD2A8CC-ED70-49AC-928F-BC66BFB8375C}" type="presParOf" srcId="{FBAB3952-F2DA-477B-B870-744B2CF311F3}" destId="{66B88E65-7B16-4388-9271-63A38A30C56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29615A-18F1-459B-9ACA-BFF604EB01FF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9DFA-30FE-4744-B66D-EBB68B07E909}">
      <dgm:prSet phldrT="[Text]"/>
      <dgm:spPr/>
      <dgm:t>
        <a:bodyPr/>
        <a:lstStyle/>
        <a:p>
          <a:r>
            <a:rPr lang="ro-RO" dirty="0">
              <a:solidFill>
                <a:srgbClr val="00B0F0"/>
              </a:solidFill>
            </a:rPr>
            <a:t>mucilag  </a:t>
          </a:r>
          <a:endParaRPr lang="en-US" dirty="0">
            <a:solidFill>
              <a:srgbClr val="00B0F0"/>
            </a:solidFill>
          </a:endParaRPr>
        </a:p>
      </dgm:t>
    </dgm:pt>
    <dgm:pt modelId="{251B3ECB-6034-435F-9A7E-796720283323}" type="parTrans" cxnId="{56C6C8C5-942E-4A8A-B53D-3B01747E67E5}">
      <dgm:prSet/>
      <dgm:spPr/>
      <dgm:t>
        <a:bodyPr/>
        <a:lstStyle/>
        <a:p>
          <a:endParaRPr lang="en-US"/>
        </a:p>
      </dgm:t>
    </dgm:pt>
    <dgm:pt modelId="{8971F92F-05CA-4906-860C-EFF569664FD3}" type="sibTrans" cxnId="{56C6C8C5-942E-4A8A-B53D-3B01747E67E5}">
      <dgm:prSet/>
      <dgm:spPr/>
      <dgm:t>
        <a:bodyPr/>
        <a:lstStyle/>
        <a:p>
          <a:endParaRPr lang="en-US"/>
        </a:p>
      </dgm:t>
    </dgm:pt>
    <dgm:pt modelId="{954D8E77-FC67-4477-8FAD-7B8BE9E211B8}">
      <dgm:prSet phldrT="[Text]"/>
      <dgm:spPr/>
      <dgm:t>
        <a:bodyPr/>
        <a:lstStyle/>
        <a:p>
          <a:r>
            <a:rPr lang="ro-RO" dirty="0">
              <a:solidFill>
                <a:srgbClr val="FF0000"/>
              </a:solidFill>
            </a:rPr>
            <a:t>flavone</a:t>
          </a:r>
          <a:endParaRPr lang="en-US" dirty="0">
            <a:solidFill>
              <a:srgbClr val="FF0000"/>
            </a:solidFill>
          </a:endParaRPr>
        </a:p>
      </dgm:t>
    </dgm:pt>
    <dgm:pt modelId="{FA96C2F5-5182-49A0-B8FD-0A5BC2B455BA}" type="parTrans" cxnId="{804AFE1A-1F8C-42A8-ADA9-0646F5F47F59}">
      <dgm:prSet/>
      <dgm:spPr/>
      <dgm:t>
        <a:bodyPr/>
        <a:lstStyle/>
        <a:p>
          <a:endParaRPr lang="en-US"/>
        </a:p>
      </dgm:t>
    </dgm:pt>
    <dgm:pt modelId="{0B774EC3-CECB-4962-BE96-E9639DF31FA2}" type="sibTrans" cxnId="{804AFE1A-1F8C-42A8-ADA9-0646F5F47F59}">
      <dgm:prSet/>
      <dgm:spPr/>
      <dgm:t>
        <a:bodyPr/>
        <a:lstStyle/>
        <a:p>
          <a:endParaRPr lang="en-US"/>
        </a:p>
      </dgm:t>
    </dgm:pt>
    <dgm:pt modelId="{6E83CDC3-4941-40D8-AD7A-5F5BBC7C8AE0}">
      <dgm:prSet phldrT="[Text]"/>
      <dgm:spPr/>
      <dgm:t>
        <a:bodyPr/>
        <a:lstStyle/>
        <a:p>
          <a:r>
            <a:rPr lang="ro-RO" dirty="0">
              <a:solidFill>
                <a:srgbClr val="00B050"/>
              </a:solidFill>
            </a:rPr>
            <a:t>tanin</a:t>
          </a:r>
          <a:r>
            <a:rPr lang="ro-RO" dirty="0"/>
            <a:t>	</a:t>
          </a:r>
          <a:endParaRPr lang="en-US" dirty="0"/>
        </a:p>
      </dgm:t>
    </dgm:pt>
    <dgm:pt modelId="{391C9940-2BB6-433A-AEE2-71535686CE9C}" type="parTrans" cxnId="{E3BAD4C2-7402-4422-897C-EC592F336D1B}">
      <dgm:prSet/>
      <dgm:spPr/>
      <dgm:t>
        <a:bodyPr/>
        <a:lstStyle/>
        <a:p>
          <a:endParaRPr lang="en-US"/>
        </a:p>
      </dgm:t>
    </dgm:pt>
    <dgm:pt modelId="{5E2DF192-EF86-4388-B559-A9293896F141}" type="sibTrans" cxnId="{E3BAD4C2-7402-4422-897C-EC592F336D1B}">
      <dgm:prSet/>
      <dgm:spPr/>
      <dgm:t>
        <a:bodyPr/>
        <a:lstStyle/>
        <a:p>
          <a:endParaRPr lang="en-US"/>
        </a:p>
      </dgm:t>
    </dgm:pt>
    <dgm:pt modelId="{597CA64B-A77E-4C0C-BB43-F5D189F70F93}">
      <dgm:prSet phldrT="[Text]"/>
      <dgm:spPr/>
      <dgm:t>
        <a:bodyPr/>
        <a:lstStyle/>
        <a:p>
          <a:r>
            <a:rPr lang="ro-RO" dirty="0"/>
            <a:t>cumarine</a:t>
          </a:r>
          <a:endParaRPr lang="en-US" dirty="0"/>
        </a:p>
      </dgm:t>
    </dgm:pt>
    <dgm:pt modelId="{9DFA5B38-D113-408E-AEF0-123C50985B2E}" type="parTrans" cxnId="{C213B945-A376-4FFC-92C4-7C2C4E9AC28C}">
      <dgm:prSet/>
      <dgm:spPr/>
      <dgm:t>
        <a:bodyPr/>
        <a:lstStyle/>
        <a:p>
          <a:endParaRPr lang="en-US"/>
        </a:p>
      </dgm:t>
    </dgm:pt>
    <dgm:pt modelId="{3D405467-B99F-42F9-A6BC-4CF8D034228D}" type="sibTrans" cxnId="{C213B945-A376-4FFC-92C4-7C2C4E9AC28C}">
      <dgm:prSet/>
      <dgm:spPr/>
      <dgm:t>
        <a:bodyPr/>
        <a:lstStyle/>
        <a:p>
          <a:endParaRPr lang="en-US"/>
        </a:p>
      </dgm:t>
    </dgm:pt>
    <dgm:pt modelId="{9A668892-9F5A-4ECC-8D6C-2FD21078E990}">
      <dgm:prSet phldrT="[Text]"/>
      <dgm:spPr/>
      <dgm:t>
        <a:bodyPr/>
        <a:lstStyle/>
        <a:p>
          <a:r>
            <a:rPr lang="ro-RO" dirty="0"/>
            <a:t>AFC</a:t>
          </a:r>
          <a:endParaRPr lang="en-US" dirty="0"/>
        </a:p>
      </dgm:t>
    </dgm:pt>
    <dgm:pt modelId="{75ECD48C-890C-49BB-BA6A-683C1224F247}" type="parTrans" cxnId="{356C2BE2-6732-4861-83F3-3EA5429257AD}">
      <dgm:prSet/>
      <dgm:spPr/>
      <dgm:t>
        <a:bodyPr/>
        <a:lstStyle/>
        <a:p>
          <a:endParaRPr lang="en-US"/>
        </a:p>
      </dgm:t>
    </dgm:pt>
    <dgm:pt modelId="{366C8965-C4C2-4775-9C59-761CCD9207D0}" type="sibTrans" cxnId="{356C2BE2-6732-4861-83F3-3EA5429257AD}">
      <dgm:prSet/>
      <dgm:spPr/>
      <dgm:t>
        <a:bodyPr/>
        <a:lstStyle/>
        <a:p>
          <a:endParaRPr lang="en-US"/>
        </a:p>
      </dgm:t>
    </dgm:pt>
    <dgm:pt modelId="{8FBA3BE8-F32F-4039-ABA9-B04E9F25978F}" type="pres">
      <dgm:prSet presAssocID="{ED29615A-18F1-459B-9ACA-BFF604EB01FF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774CE-F47D-4821-99D5-7DA795E96A52}" type="pres">
      <dgm:prSet presAssocID="{B6C69DFA-30FE-4744-B66D-EBB68B07E909}" presName="circle1" presStyleLbl="lnNode1" presStyleIdx="0" presStyleCnt="5"/>
      <dgm:spPr/>
    </dgm:pt>
    <dgm:pt modelId="{0497396F-D029-4ABE-A2E9-FC6863B73511}" type="pres">
      <dgm:prSet presAssocID="{B6C69DFA-30FE-4744-B66D-EBB68B07E909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6A15C-DD59-4479-B65E-BFDA15278767}" type="pres">
      <dgm:prSet presAssocID="{B6C69DFA-30FE-4744-B66D-EBB68B07E909}" presName="line1" presStyleLbl="callout" presStyleIdx="0" presStyleCnt="10"/>
      <dgm:spPr/>
    </dgm:pt>
    <dgm:pt modelId="{D9FE16F6-A427-4202-B22F-A8ED716CC25B}" type="pres">
      <dgm:prSet presAssocID="{B6C69DFA-30FE-4744-B66D-EBB68B07E909}" presName="d1" presStyleLbl="callout" presStyleIdx="1" presStyleCnt="10"/>
      <dgm:spPr/>
    </dgm:pt>
    <dgm:pt modelId="{4713EE2E-C09F-4BA6-81C8-F6F2E8179D44}" type="pres">
      <dgm:prSet presAssocID="{954D8E77-FC67-4477-8FAD-7B8BE9E211B8}" presName="circle2" presStyleLbl="lnNode1" presStyleIdx="1" presStyleCnt="5"/>
      <dgm:spPr/>
    </dgm:pt>
    <dgm:pt modelId="{12BA96FE-20C3-44A7-A72F-6F3BB2F36043}" type="pres">
      <dgm:prSet presAssocID="{954D8E77-FC67-4477-8FAD-7B8BE9E211B8}" presName="text2" presStyleLbl="revTx" presStyleIdx="1" presStyleCnt="5" custLinFactNeighborY="-13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9469B-854B-4E56-8604-B950D6D0A8F3}" type="pres">
      <dgm:prSet presAssocID="{954D8E77-FC67-4477-8FAD-7B8BE9E211B8}" presName="line2" presStyleLbl="callout" presStyleIdx="2" presStyleCnt="10"/>
      <dgm:spPr/>
    </dgm:pt>
    <dgm:pt modelId="{A3AB0789-9FAD-4C27-B8E5-556949F66672}" type="pres">
      <dgm:prSet presAssocID="{954D8E77-FC67-4477-8FAD-7B8BE9E211B8}" presName="d2" presStyleLbl="callout" presStyleIdx="3" presStyleCnt="10"/>
      <dgm:spPr/>
    </dgm:pt>
    <dgm:pt modelId="{E2CE40D8-EC70-4E5E-841E-9A44AB676887}" type="pres">
      <dgm:prSet presAssocID="{6E83CDC3-4941-40D8-AD7A-5F5BBC7C8AE0}" presName="circle3" presStyleLbl="lnNode1" presStyleIdx="2" presStyleCnt="5"/>
      <dgm:spPr/>
    </dgm:pt>
    <dgm:pt modelId="{7427ABD8-BC05-46ED-A002-446D41C1D6C5}" type="pres">
      <dgm:prSet presAssocID="{6E83CDC3-4941-40D8-AD7A-5F5BBC7C8AE0}" presName="text3" presStyleLbl="revTx" presStyleIdx="2" presStyleCnt="5" custLinFactNeighborY="-12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5B87-7C53-48FD-BB46-65B16AB8151E}" type="pres">
      <dgm:prSet presAssocID="{6E83CDC3-4941-40D8-AD7A-5F5BBC7C8AE0}" presName="line3" presStyleLbl="callout" presStyleIdx="4" presStyleCnt="10"/>
      <dgm:spPr/>
    </dgm:pt>
    <dgm:pt modelId="{5EF1DB37-5208-4659-B82C-5941FECB78F6}" type="pres">
      <dgm:prSet presAssocID="{6E83CDC3-4941-40D8-AD7A-5F5BBC7C8AE0}" presName="d3" presStyleLbl="callout" presStyleIdx="5" presStyleCnt="10"/>
      <dgm:spPr/>
    </dgm:pt>
    <dgm:pt modelId="{F8485BE8-7DB4-4665-8F2B-C2BA00E64182}" type="pres">
      <dgm:prSet presAssocID="{597CA64B-A77E-4C0C-BB43-F5D189F70F93}" presName="circle4" presStyleLbl="lnNode1" presStyleIdx="3" presStyleCnt="5"/>
      <dgm:spPr/>
    </dgm:pt>
    <dgm:pt modelId="{A1A78A7D-F1A4-421F-AEC1-F44529EFC789}" type="pres">
      <dgm:prSet presAssocID="{597CA64B-A77E-4C0C-BB43-F5D189F70F93}" presName="text4" presStyleLbl="revTx" presStyleIdx="3" presStyleCnt="5" custLinFactNeighborX="-4380" custLinFactNeighborY="-9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14150-C78D-4BEF-BB1B-167B6CC1465B}" type="pres">
      <dgm:prSet presAssocID="{597CA64B-A77E-4C0C-BB43-F5D189F70F93}" presName="line4" presStyleLbl="callout" presStyleIdx="6" presStyleCnt="10"/>
      <dgm:spPr/>
    </dgm:pt>
    <dgm:pt modelId="{4B559863-3F59-423C-99AF-33428BD2CCE3}" type="pres">
      <dgm:prSet presAssocID="{597CA64B-A77E-4C0C-BB43-F5D189F70F93}" presName="d4" presStyleLbl="callout" presStyleIdx="7" presStyleCnt="10"/>
      <dgm:spPr/>
    </dgm:pt>
    <dgm:pt modelId="{B35D111B-10A7-4B7E-AD70-9458C1454BFF}" type="pres">
      <dgm:prSet presAssocID="{9A668892-9F5A-4ECC-8D6C-2FD21078E990}" presName="circle5" presStyleLbl="lnNode1" presStyleIdx="4" presStyleCnt="5" custLinFactNeighborX="-38321" custLinFactNeighborY="-10632"/>
      <dgm:spPr/>
    </dgm:pt>
    <dgm:pt modelId="{9D617B3D-E87B-426E-9764-06BA1898D3E7}" type="pres">
      <dgm:prSet presAssocID="{9A668892-9F5A-4ECC-8D6C-2FD21078E990}" presName="text5" presStyleLbl="revTx" presStyleIdx="4" presStyleCnt="5" custLinFactNeighborX="-7080" custLinFactNeighborY="-2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43DDD-7F27-444D-91DD-A9CBC9AD610D}" type="pres">
      <dgm:prSet presAssocID="{9A668892-9F5A-4ECC-8D6C-2FD21078E990}" presName="line5" presStyleLbl="callout" presStyleIdx="8" presStyleCnt="10"/>
      <dgm:spPr/>
    </dgm:pt>
    <dgm:pt modelId="{9162BD0A-FCF1-4F86-A1F3-4CB8557FAA73}" type="pres">
      <dgm:prSet presAssocID="{9A668892-9F5A-4ECC-8D6C-2FD21078E990}" presName="d5" presStyleLbl="callout" presStyleIdx="9" presStyleCnt="10"/>
      <dgm:spPr/>
    </dgm:pt>
  </dgm:ptLst>
  <dgm:cxnLst>
    <dgm:cxn modelId="{804AFE1A-1F8C-42A8-ADA9-0646F5F47F59}" srcId="{ED29615A-18F1-459B-9ACA-BFF604EB01FF}" destId="{954D8E77-FC67-4477-8FAD-7B8BE9E211B8}" srcOrd="1" destOrd="0" parTransId="{FA96C2F5-5182-49A0-B8FD-0A5BC2B455BA}" sibTransId="{0B774EC3-CECB-4962-BE96-E9639DF31FA2}"/>
    <dgm:cxn modelId="{56C6C8C5-942E-4A8A-B53D-3B01747E67E5}" srcId="{ED29615A-18F1-459B-9ACA-BFF604EB01FF}" destId="{B6C69DFA-30FE-4744-B66D-EBB68B07E909}" srcOrd="0" destOrd="0" parTransId="{251B3ECB-6034-435F-9A7E-796720283323}" sibTransId="{8971F92F-05CA-4906-860C-EFF569664FD3}"/>
    <dgm:cxn modelId="{356C2BE2-6732-4861-83F3-3EA5429257AD}" srcId="{ED29615A-18F1-459B-9ACA-BFF604EB01FF}" destId="{9A668892-9F5A-4ECC-8D6C-2FD21078E990}" srcOrd="4" destOrd="0" parTransId="{75ECD48C-890C-49BB-BA6A-683C1224F247}" sibTransId="{366C8965-C4C2-4775-9C59-761CCD9207D0}"/>
    <dgm:cxn modelId="{E8FC8571-25B8-49E9-91E8-11DEF6EAF473}" type="presOf" srcId="{597CA64B-A77E-4C0C-BB43-F5D189F70F93}" destId="{A1A78A7D-F1A4-421F-AEC1-F44529EFC789}" srcOrd="0" destOrd="0" presId="urn:microsoft.com/office/officeart/2005/8/layout/target1"/>
    <dgm:cxn modelId="{3423D59E-8B5E-46F6-A17A-DF98A36B4150}" type="presOf" srcId="{9A668892-9F5A-4ECC-8D6C-2FD21078E990}" destId="{9D617B3D-E87B-426E-9764-06BA1898D3E7}" srcOrd="0" destOrd="0" presId="urn:microsoft.com/office/officeart/2005/8/layout/target1"/>
    <dgm:cxn modelId="{CF9746DA-337E-4888-A1F4-070E9B6ADE65}" type="presOf" srcId="{B6C69DFA-30FE-4744-B66D-EBB68B07E909}" destId="{0497396F-D029-4ABE-A2E9-FC6863B73511}" srcOrd="0" destOrd="0" presId="urn:microsoft.com/office/officeart/2005/8/layout/target1"/>
    <dgm:cxn modelId="{85412740-82B6-493B-A9B1-9BEB6C8FABA8}" type="presOf" srcId="{6E83CDC3-4941-40D8-AD7A-5F5BBC7C8AE0}" destId="{7427ABD8-BC05-46ED-A002-446D41C1D6C5}" srcOrd="0" destOrd="0" presId="urn:microsoft.com/office/officeart/2005/8/layout/target1"/>
    <dgm:cxn modelId="{E64E897F-4E85-4E14-9E30-E49984B0D558}" type="presOf" srcId="{ED29615A-18F1-459B-9ACA-BFF604EB01FF}" destId="{8FBA3BE8-F32F-4039-ABA9-B04E9F25978F}" srcOrd="0" destOrd="0" presId="urn:microsoft.com/office/officeart/2005/8/layout/target1"/>
    <dgm:cxn modelId="{E3BAD4C2-7402-4422-897C-EC592F336D1B}" srcId="{ED29615A-18F1-459B-9ACA-BFF604EB01FF}" destId="{6E83CDC3-4941-40D8-AD7A-5F5BBC7C8AE0}" srcOrd="2" destOrd="0" parTransId="{391C9940-2BB6-433A-AEE2-71535686CE9C}" sibTransId="{5E2DF192-EF86-4388-B559-A9293896F141}"/>
    <dgm:cxn modelId="{C213B945-A376-4FFC-92C4-7C2C4E9AC28C}" srcId="{ED29615A-18F1-459B-9ACA-BFF604EB01FF}" destId="{597CA64B-A77E-4C0C-BB43-F5D189F70F93}" srcOrd="3" destOrd="0" parTransId="{9DFA5B38-D113-408E-AEF0-123C50985B2E}" sibTransId="{3D405467-B99F-42F9-A6BC-4CF8D034228D}"/>
    <dgm:cxn modelId="{20185278-939A-4A96-8837-ABC1B4BD2898}" type="presOf" srcId="{954D8E77-FC67-4477-8FAD-7B8BE9E211B8}" destId="{12BA96FE-20C3-44A7-A72F-6F3BB2F36043}" srcOrd="0" destOrd="0" presId="urn:microsoft.com/office/officeart/2005/8/layout/target1"/>
    <dgm:cxn modelId="{1C196160-A292-4D2A-AB25-71F38737965F}" type="presParOf" srcId="{8FBA3BE8-F32F-4039-ABA9-B04E9F25978F}" destId="{DAE774CE-F47D-4821-99D5-7DA795E96A52}" srcOrd="0" destOrd="0" presId="urn:microsoft.com/office/officeart/2005/8/layout/target1"/>
    <dgm:cxn modelId="{ADF12BA0-7AA1-486D-8F4A-F193C6632A4C}" type="presParOf" srcId="{8FBA3BE8-F32F-4039-ABA9-B04E9F25978F}" destId="{0497396F-D029-4ABE-A2E9-FC6863B73511}" srcOrd="1" destOrd="0" presId="urn:microsoft.com/office/officeart/2005/8/layout/target1"/>
    <dgm:cxn modelId="{133F3960-B8D7-45B1-91A7-25F8BA95CC5C}" type="presParOf" srcId="{8FBA3BE8-F32F-4039-ABA9-B04E9F25978F}" destId="{5DB6A15C-DD59-4479-B65E-BFDA15278767}" srcOrd="2" destOrd="0" presId="urn:microsoft.com/office/officeart/2005/8/layout/target1"/>
    <dgm:cxn modelId="{00C466E4-98CC-4C63-A495-95C4963F47FE}" type="presParOf" srcId="{8FBA3BE8-F32F-4039-ABA9-B04E9F25978F}" destId="{D9FE16F6-A427-4202-B22F-A8ED716CC25B}" srcOrd="3" destOrd="0" presId="urn:microsoft.com/office/officeart/2005/8/layout/target1"/>
    <dgm:cxn modelId="{084D0A28-768E-4E1A-8A13-D312637B2CE0}" type="presParOf" srcId="{8FBA3BE8-F32F-4039-ABA9-B04E9F25978F}" destId="{4713EE2E-C09F-4BA6-81C8-F6F2E8179D44}" srcOrd="4" destOrd="0" presId="urn:microsoft.com/office/officeart/2005/8/layout/target1"/>
    <dgm:cxn modelId="{93EDB1E0-CCD8-4B47-A3B5-B23F2FFD5BC3}" type="presParOf" srcId="{8FBA3BE8-F32F-4039-ABA9-B04E9F25978F}" destId="{12BA96FE-20C3-44A7-A72F-6F3BB2F36043}" srcOrd="5" destOrd="0" presId="urn:microsoft.com/office/officeart/2005/8/layout/target1"/>
    <dgm:cxn modelId="{63EE8366-543F-436A-8B98-01458C769F33}" type="presParOf" srcId="{8FBA3BE8-F32F-4039-ABA9-B04E9F25978F}" destId="{BB89469B-854B-4E56-8604-B950D6D0A8F3}" srcOrd="6" destOrd="0" presId="urn:microsoft.com/office/officeart/2005/8/layout/target1"/>
    <dgm:cxn modelId="{BFF18721-2B35-4824-828D-58A73085803C}" type="presParOf" srcId="{8FBA3BE8-F32F-4039-ABA9-B04E9F25978F}" destId="{A3AB0789-9FAD-4C27-B8E5-556949F66672}" srcOrd="7" destOrd="0" presId="urn:microsoft.com/office/officeart/2005/8/layout/target1"/>
    <dgm:cxn modelId="{BC57B0B5-7D4E-4F09-9690-9FA2BD2432CA}" type="presParOf" srcId="{8FBA3BE8-F32F-4039-ABA9-B04E9F25978F}" destId="{E2CE40D8-EC70-4E5E-841E-9A44AB676887}" srcOrd="8" destOrd="0" presId="urn:microsoft.com/office/officeart/2005/8/layout/target1"/>
    <dgm:cxn modelId="{1B4329BE-1320-46B2-8928-7D5D6A5C7EDA}" type="presParOf" srcId="{8FBA3BE8-F32F-4039-ABA9-B04E9F25978F}" destId="{7427ABD8-BC05-46ED-A002-446D41C1D6C5}" srcOrd="9" destOrd="0" presId="urn:microsoft.com/office/officeart/2005/8/layout/target1"/>
    <dgm:cxn modelId="{66F22FC2-079E-4954-9529-A05F8D060404}" type="presParOf" srcId="{8FBA3BE8-F32F-4039-ABA9-B04E9F25978F}" destId="{F9CB5B87-7C53-48FD-BB46-65B16AB8151E}" srcOrd="10" destOrd="0" presId="urn:microsoft.com/office/officeart/2005/8/layout/target1"/>
    <dgm:cxn modelId="{F22196E3-FBDA-4FFA-AE54-CE585E4ED0C3}" type="presParOf" srcId="{8FBA3BE8-F32F-4039-ABA9-B04E9F25978F}" destId="{5EF1DB37-5208-4659-B82C-5941FECB78F6}" srcOrd="11" destOrd="0" presId="urn:microsoft.com/office/officeart/2005/8/layout/target1"/>
    <dgm:cxn modelId="{1217A9F5-32EA-41F6-80FE-F7013CE1048C}" type="presParOf" srcId="{8FBA3BE8-F32F-4039-ABA9-B04E9F25978F}" destId="{F8485BE8-7DB4-4665-8F2B-C2BA00E64182}" srcOrd="12" destOrd="0" presId="urn:microsoft.com/office/officeart/2005/8/layout/target1"/>
    <dgm:cxn modelId="{DFB2AD20-21AE-4614-810A-E7F482842351}" type="presParOf" srcId="{8FBA3BE8-F32F-4039-ABA9-B04E9F25978F}" destId="{A1A78A7D-F1A4-421F-AEC1-F44529EFC789}" srcOrd="13" destOrd="0" presId="urn:microsoft.com/office/officeart/2005/8/layout/target1"/>
    <dgm:cxn modelId="{5E0515B8-B329-46DC-9039-4BC77BAF295F}" type="presParOf" srcId="{8FBA3BE8-F32F-4039-ABA9-B04E9F25978F}" destId="{37214150-C78D-4BEF-BB1B-167B6CC1465B}" srcOrd="14" destOrd="0" presId="urn:microsoft.com/office/officeart/2005/8/layout/target1"/>
    <dgm:cxn modelId="{90C9A0B9-93EE-4D6A-967F-47A79B692D28}" type="presParOf" srcId="{8FBA3BE8-F32F-4039-ABA9-B04E9F25978F}" destId="{4B559863-3F59-423C-99AF-33428BD2CCE3}" srcOrd="15" destOrd="0" presId="urn:microsoft.com/office/officeart/2005/8/layout/target1"/>
    <dgm:cxn modelId="{F955B91D-4399-4119-A125-61E68114DCE1}" type="presParOf" srcId="{8FBA3BE8-F32F-4039-ABA9-B04E9F25978F}" destId="{B35D111B-10A7-4B7E-AD70-9458C1454BFF}" srcOrd="16" destOrd="0" presId="urn:microsoft.com/office/officeart/2005/8/layout/target1"/>
    <dgm:cxn modelId="{30E6ADD8-B4C0-48D8-B21C-1F52C9D4407F}" type="presParOf" srcId="{8FBA3BE8-F32F-4039-ABA9-B04E9F25978F}" destId="{9D617B3D-E87B-426E-9764-06BA1898D3E7}" srcOrd="17" destOrd="0" presId="urn:microsoft.com/office/officeart/2005/8/layout/target1"/>
    <dgm:cxn modelId="{DAF51B83-B4EF-40DD-BC84-00F5C5CFA79C}" type="presParOf" srcId="{8FBA3BE8-F32F-4039-ABA9-B04E9F25978F}" destId="{59D43DDD-7F27-444D-91DD-A9CBC9AD610D}" srcOrd="18" destOrd="0" presId="urn:microsoft.com/office/officeart/2005/8/layout/target1"/>
    <dgm:cxn modelId="{868DB81C-B174-43D3-9F26-DA10D88F871C}" type="presParOf" srcId="{8FBA3BE8-F32F-4039-ABA9-B04E9F25978F}" destId="{9162BD0A-FCF1-4F86-A1F3-4CB8557FAA73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1BF5EE-1C82-4105-BEF7-776D3F35483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9034C2-9D30-4A7C-832C-896CD4F4C2D2}">
      <dgm:prSet phldrT="[Text]" custT="1"/>
      <dgm:spPr/>
      <dgm:t>
        <a:bodyPr/>
        <a:lstStyle/>
        <a:p>
          <a:r>
            <a:rPr lang="ro-RO" sz="1800" dirty="0" err="1">
              <a:solidFill>
                <a:schemeClr val="tx1"/>
              </a:solidFill>
            </a:rPr>
            <a:t>mucilag</a:t>
          </a:r>
          <a:endParaRPr lang="en-US" sz="1800" dirty="0">
            <a:solidFill>
              <a:schemeClr val="tx1"/>
            </a:solidFill>
          </a:endParaRPr>
        </a:p>
      </dgm:t>
    </dgm:pt>
    <dgm:pt modelId="{02CD4331-73F7-4A2C-8BF4-1DB947F4F1A4}" type="parTrans" cxnId="{6D795DE0-DCF0-454E-A274-364B9B31DCFD}">
      <dgm:prSet/>
      <dgm:spPr/>
      <dgm:t>
        <a:bodyPr/>
        <a:lstStyle/>
        <a:p>
          <a:endParaRPr lang="en-US"/>
        </a:p>
      </dgm:t>
    </dgm:pt>
    <dgm:pt modelId="{6B2EDC1D-275A-4F86-95BF-5778AB3319CC}" type="sibTrans" cxnId="{6D795DE0-DCF0-454E-A274-364B9B31DCFD}">
      <dgm:prSet/>
      <dgm:spPr/>
      <dgm:t>
        <a:bodyPr/>
        <a:lstStyle/>
        <a:p>
          <a:endParaRPr lang="en-US"/>
        </a:p>
      </dgm:t>
    </dgm:pt>
    <dgm:pt modelId="{FDEAD355-B131-429E-9262-EBCBCFFEF6D8}">
      <dgm:prSet phldrT="[Text]" custT="1"/>
      <dgm:spPr/>
      <dgm:t>
        <a:bodyPr/>
        <a:lstStyle/>
        <a:p>
          <a:r>
            <a:rPr lang="ro-RO" sz="1800" dirty="0" err="1">
              <a:solidFill>
                <a:schemeClr val="tx1"/>
              </a:solidFill>
            </a:rPr>
            <a:t>antocianozide</a:t>
          </a:r>
          <a:endParaRPr lang="en-US" sz="1800" dirty="0">
            <a:solidFill>
              <a:schemeClr val="tx1"/>
            </a:solidFill>
          </a:endParaRPr>
        </a:p>
      </dgm:t>
    </dgm:pt>
    <dgm:pt modelId="{E2883F44-8D68-46B2-AB60-3AB69FCC5F21}" type="parTrans" cxnId="{5DFE9950-48DC-4103-84EE-E5E95E12318C}">
      <dgm:prSet/>
      <dgm:spPr/>
      <dgm:t>
        <a:bodyPr/>
        <a:lstStyle/>
        <a:p>
          <a:endParaRPr lang="en-US"/>
        </a:p>
      </dgm:t>
    </dgm:pt>
    <dgm:pt modelId="{1C738759-F8AC-4179-8751-F6C84D137E2A}" type="sibTrans" cxnId="{5DFE9950-48DC-4103-84EE-E5E95E12318C}">
      <dgm:prSet/>
      <dgm:spPr/>
      <dgm:t>
        <a:bodyPr/>
        <a:lstStyle/>
        <a:p>
          <a:endParaRPr lang="en-US"/>
        </a:p>
      </dgm:t>
    </dgm:pt>
    <dgm:pt modelId="{CCA15670-7741-427B-99E3-E58A4D20AA2B}">
      <dgm:prSet phldrT="[Text]" custT="1"/>
      <dgm:spPr/>
      <dgm:t>
        <a:bodyPr/>
        <a:lstStyle/>
        <a:p>
          <a:r>
            <a:rPr lang="ro-RO" sz="1800" dirty="0">
              <a:solidFill>
                <a:schemeClr val="tx1"/>
              </a:solidFill>
            </a:rPr>
            <a:t>tanin</a:t>
          </a:r>
          <a:endParaRPr lang="en-US" sz="1800" dirty="0">
            <a:solidFill>
              <a:schemeClr val="tx1"/>
            </a:solidFill>
          </a:endParaRPr>
        </a:p>
      </dgm:t>
    </dgm:pt>
    <dgm:pt modelId="{7D81B08A-BF32-49BF-B051-AC4DDDC9B055}" type="parTrans" cxnId="{EB44042E-B2E0-4815-B5D4-257F47C4EBF5}">
      <dgm:prSet/>
      <dgm:spPr/>
      <dgm:t>
        <a:bodyPr/>
        <a:lstStyle/>
        <a:p>
          <a:endParaRPr lang="en-US"/>
        </a:p>
      </dgm:t>
    </dgm:pt>
    <dgm:pt modelId="{D9D82542-3896-428D-9534-887DC55B0442}" type="sibTrans" cxnId="{EB44042E-B2E0-4815-B5D4-257F47C4EBF5}">
      <dgm:prSet/>
      <dgm:spPr/>
      <dgm:t>
        <a:bodyPr/>
        <a:lstStyle/>
        <a:p>
          <a:endParaRPr lang="en-US"/>
        </a:p>
      </dgm:t>
    </dgm:pt>
    <dgm:pt modelId="{8706BE68-7EC0-4A2C-8ED5-3F11C4109D2C}" type="pres">
      <dgm:prSet presAssocID="{1D1BF5EE-1C82-4105-BEF7-776D3F35483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0A5BBA-1724-41F6-8FEF-3C8986CD1CB2}" type="pres">
      <dgm:prSet presAssocID="{209034C2-9D30-4A7C-832C-896CD4F4C2D2}" presName="parentText1" presStyleLbl="node1" presStyleIdx="0" presStyleCnt="3" custScaleX="83333" custLinFactNeighborX="-385" custLinFactNeighborY="-933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D06E-6B4A-4A3B-8F48-D199B083BDC8}" type="pres">
      <dgm:prSet presAssocID="{FDEAD355-B131-429E-9262-EBCBCFFEF6D8}" presName="parentText2" presStyleLbl="node1" presStyleIdx="1" presStyleCnt="3" custScaleY="146553" custLinFactY="2574" custLinFactNeighborX="-29918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0D1C9-C65F-4E7E-AD36-7D2E05ACFF33}" type="pres">
      <dgm:prSet presAssocID="{CCA15670-7741-427B-99E3-E58A4D20AA2B}" presName="parentText3" presStyleLbl="node1" presStyleIdx="2" presStyleCnt="3" custLinFactX="-6997" custLinFactY="106956" custLinFactNeighborX="-100000" custLinFactNeighborY="2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E9950-48DC-4103-84EE-E5E95E12318C}" srcId="{1D1BF5EE-1C82-4105-BEF7-776D3F354837}" destId="{FDEAD355-B131-429E-9262-EBCBCFFEF6D8}" srcOrd="1" destOrd="0" parTransId="{E2883F44-8D68-46B2-AB60-3AB69FCC5F21}" sibTransId="{1C738759-F8AC-4179-8751-F6C84D137E2A}"/>
    <dgm:cxn modelId="{EB44042E-B2E0-4815-B5D4-257F47C4EBF5}" srcId="{1D1BF5EE-1C82-4105-BEF7-776D3F354837}" destId="{CCA15670-7741-427B-99E3-E58A4D20AA2B}" srcOrd="2" destOrd="0" parTransId="{7D81B08A-BF32-49BF-B051-AC4DDDC9B055}" sibTransId="{D9D82542-3896-428D-9534-887DC55B0442}"/>
    <dgm:cxn modelId="{6D795DE0-DCF0-454E-A274-364B9B31DCFD}" srcId="{1D1BF5EE-1C82-4105-BEF7-776D3F354837}" destId="{209034C2-9D30-4A7C-832C-896CD4F4C2D2}" srcOrd="0" destOrd="0" parTransId="{02CD4331-73F7-4A2C-8BF4-1DB947F4F1A4}" sibTransId="{6B2EDC1D-275A-4F86-95BF-5778AB3319CC}"/>
    <dgm:cxn modelId="{40F988A1-6BB6-4903-BBDB-0A0B56E390D6}" type="presOf" srcId="{FDEAD355-B131-429E-9262-EBCBCFFEF6D8}" destId="{FE30D06E-6B4A-4A3B-8F48-D199B083BDC8}" srcOrd="0" destOrd="0" presId="urn:microsoft.com/office/officeart/2009/3/layout/IncreasingArrowsProcess"/>
    <dgm:cxn modelId="{EF8CB918-6E78-4109-A0F2-EE7CB67CB40E}" type="presOf" srcId="{1D1BF5EE-1C82-4105-BEF7-776D3F354837}" destId="{8706BE68-7EC0-4A2C-8ED5-3F11C4109D2C}" srcOrd="0" destOrd="0" presId="urn:microsoft.com/office/officeart/2009/3/layout/IncreasingArrowsProcess"/>
    <dgm:cxn modelId="{6B9E6A93-6D18-43E6-B124-715915FD1317}" type="presOf" srcId="{209034C2-9D30-4A7C-832C-896CD4F4C2D2}" destId="{4A0A5BBA-1724-41F6-8FEF-3C8986CD1CB2}" srcOrd="0" destOrd="0" presId="urn:microsoft.com/office/officeart/2009/3/layout/IncreasingArrowsProcess"/>
    <dgm:cxn modelId="{7F73BF44-CF39-4295-8E02-AEF5BE834F6D}" type="presOf" srcId="{CCA15670-7741-427B-99E3-E58A4D20AA2B}" destId="{C290D1C9-C65F-4E7E-AD36-7D2E05ACFF33}" srcOrd="0" destOrd="0" presId="urn:microsoft.com/office/officeart/2009/3/layout/IncreasingArrowsProcess"/>
    <dgm:cxn modelId="{CF4E3DEA-07C1-40CA-92B5-AF9EB7BCBB7E}" type="presParOf" srcId="{8706BE68-7EC0-4A2C-8ED5-3F11C4109D2C}" destId="{4A0A5BBA-1724-41F6-8FEF-3C8986CD1CB2}" srcOrd="0" destOrd="0" presId="urn:microsoft.com/office/officeart/2009/3/layout/IncreasingArrowsProcess"/>
    <dgm:cxn modelId="{25CB02B3-125F-4ABB-8947-D49754B1251B}" type="presParOf" srcId="{8706BE68-7EC0-4A2C-8ED5-3F11C4109D2C}" destId="{FE30D06E-6B4A-4A3B-8F48-D199B083BDC8}" srcOrd="1" destOrd="0" presId="urn:microsoft.com/office/officeart/2009/3/layout/IncreasingArrowsProcess"/>
    <dgm:cxn modelId="{BD58C026-A2B6-4A16-8D53-E5AFEE510EFB}" type="presParOf" srcId="{8706BE68-7EC0-4A2C-8ED5-3F11C4109D2C}" destId="{C290D1C9-C65F-4E7E-AD36-7D2E05ACFF33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4BEF9-DC61-4820-99A8-07D1E8A5CBFF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37B7A-DEB0-487C-8410-E02BC0658F4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0103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5611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5611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8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2.jpeg"/><Relationship Id="rId4" Type="http://schemas.openxmlformats.org/officeDocument/2006/relationships/image" Target="../media/image10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oleObject" Target="../embeddings/oleObject5.bin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25.jpeg"/><Relationship Id="rId7" Type="http://schemas.openxmlformats.org/officeDocument/2006/relationships/image" Target="../media/image11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8.jpeg"/><Relationship Id="rId4" Type="http://schemas.openxmlformats.org/officeDocument/2006/relationships/image" Target="../media/image1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5" Type="http://schemas.openxmlformats.org/officeDocument/2006/relationships/image" Target="../media/image148.gif"/><Relationship Id="rId4" Type="http://schemas.openxmlformats.org/officeDocument/2006/relationships/image" Target="../media/image1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85918" y="2358560"/>
            <a:ext cx="621510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POLIHOLOZIDELE 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0826" y="4643446"/>
            <a:ext cx="20170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Tussilago</a:t>
            </a:r>
            <a:r>
              <a:rPr lang="en-GB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farfara</a:t>
            </a:r>
            <a:endParaRPr lang="ro-RO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3372" y="2143116"/>
            <a:ext cx="186243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filius ante patrem</a:t>
            </a: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pic>
        <p:nvPicPr>
          <p:cNvPr id="197634" name="Picture 2" descr="https://www.kuleuven-kulak.be/kulakbiocampus/lage%20planten/Tussilago%20farfara%20-%20Klein%20hoefblad-2/tussilago%20farfara-klein%20hoefblad-06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4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2071670" y="357166"/>
            <a:ext cx="3240360" cy="5533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FARFARAE FOLIUM</a:t>
            </a:r>
          </a:p>
        </p:txBody>
      </p:sp>
      <p:pic>
        <p:nvPicPr>
          <p:cNvPr id="175105" name="Picture 1" descr="C:\Users\Farmacognozie\Desktop\podba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2420514" cy="171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4786314" y="128586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Particularitatea</a:t>
            </a:r>
            <a:r>
              <a:rPr lang="en-US" sz="2000" dirty="0"/>
              <a:t> </a:t>
            </a:r>
            <a:r>
              <a:rPr lang="en-US" sz="2000" dirty="0" err="1"/>
              <a:t>speciei</a:t>
            </a:r>
            <a:r>
              <a:rPr lang="en-US" sz="20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8662" y="3357562"/>
            <a:ext cx="12084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tusin agere</a:t>
            </a:r>
            <a:endParaRPr lang="ro-RO" dirty="0"/>
          </a:p>
        </p:txBody>
      </p:sp>
      <p:pic>
        <p:nvPicPr>
          <p:cNvPr id="175106" name="Picture 2" descr="C:\Users\Farmacognozie\Desktop\f_farf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28575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286512" y="5715016"/>
            <a:ext cx="2286016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Tussilago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farfara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357422" y="3429000"/>
            <a:ext cx="1071570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8992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Alungă</a:t>
            </a:r>
            <a:r>
              <a:rPr lang="en-US" dirty="0"/>
              <a:t> </a:t>
            </a:r>
            <a:r>
              <a:rPr lang="en-US" dirty="0" err="1"/>
              <a:t>tusea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57290" y="4500570"/>
            <a:ext cx="3049808" cy="4366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Calitatea materiei prime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85720" y="5286388"/>
            <a:ext cx="1857388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alimentar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857620" y="5286388"/>
            <a:ext cx="2214578" cy="5715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Scop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farmaceutic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2428860" y="5286388"/>
            <a:ext cx="1216152" cy="484632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FF99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158" y="62150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Martie</a:t>
            </a:r>
            <a:r>
              <a:rPr lang="en-US" dirty="0"/>
              <a:t> - </a:t>
            </a:r>
            <a:r>
              <a:rPr lang="en-US" dirty="0" err="1"/>
              <a:t>Aprilie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43372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 - </a:t>
            </a:r>
            <a:r>
              <a:rPr lang="en-US" dirty="0" err="1"/>
              <a:t>Iunie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19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Dde8o6YBtkI/TuZR_9Iu63I/AAAAAAAAACc/0XHlw_jJrd8/s640/TussilagoFarfaraLeave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" y="1082415"/>
            <a:ext cx="2857520" cy="1910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2699573" y="2303610"/>
            <a:ext cx="178595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Saponozide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3808" y="332656"/>
            <a:ext cx="1571636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Mucilagii</a:t>
            </a:r>
            <a:endParaRPr lang="en-US" b="1" dirty="0"/>
          </a:p>
        </p:txBody>
      </p:sp>
      <p:sp>
        <p:nvSpPr>
          <p:cNvPr id="8" name="Notched Right Arrow 7"/>
          <p:cNvSpPr/>
          <p:nvPr/>
        </p:nvSpPr>
        <p:spPr>
          <a:xfrm>
            <a:off x="4572000" y="439813"/>
            <a:ext cx="785818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52120" y="332656"/>
            <a:ext cx="3284656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Demulcent</a:t>
            </a:r>
            <a:r>
              <a:rPr lang="ro-RO" sz="2000" dirty="0">
                <a:solidFill>
                  <a:schemeClr val="tx1"/>
                </a:solidFill>
              </a:rPr>
              <a:t>ă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Mucoprotecto</a:t>
            </a:r>
            <a:r>
              <a:rPr lang="ro-RO" sz="2000" dirty="0">
                <a:solidFill>
                  <a:schemeClr val="tx1"/>
                </a:solidFill>
              </a:rPr>
              <a:t>are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5400000">
            <a:off x="3413953" y="3266862"/>
            <a:ext cx="357190" cy="285752"/>
          </a:xfrm>
          <a:prstGeom prst="notched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83768" y="3618595"/>
            <a:ext cx="2304256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Expectorant</a:t>
            </a:r>
          </a:p>
        </p:txBody>
      </p:sp>
      <p:pic>
        <p:nvPicPr>
          <p:cNvPr id="235526" name="Picture 6" descr="C:\Users\Farmacognozie\Desktop\xasthma-pathophysiology.jpg.pagespeed.ic.0igv33J5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844099"/>
            <a:ext cx="2804279" cy="1859680"/>
          </a:xfrm>
          <a:prstGeom prst="rect">
            <a:avLst/>
          </a:prstGeom>
          <a:noFill/>
        </p:spPr>
      </p:pic>
      <p:pic>
        <p:nvPicPr>
          <p:cNvPr id="164866" name="Picture 2" descr="C:\Users\Oana\Desktop\Grafiken-Juniorangin-1920x770px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298" y="1246493"/>
            <a:ext cx="3323244" cy="26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13723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 protector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4147" y="1916832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Mucoas</a:t>
            </a:r>
            <a:r>
              <a:rPr lang="ro-RO" dirty="0"/>
              <a:t>ă iritată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1178695" y="2976975"/>
            <a:ext cx="214314" cy="714380"/>
          </a:xfrm>
          <a:prstGeom prst="down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7544" y="3715447"/>
            <a:ext cx="17145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Tussilagonă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4572008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Antitusivă</a:t>
            </a:r>
            <a:endParaRPr lang="en-US" dirty="0"/>
          </a:p>
          <a:p>
            <a:r>
              <a:rPr lang="en-US" dirty="0" err="1"/>
              <a:t>Inhibitoare</a:t>
            </a:r>
            <a:r>
              <a:rPr lang="en-US" dirty="0"/>
              <a:t> a </a:t>
            </a:r>
            <a:r>
              <a:rPr lang="en-US" dirty="0" err="1"/>
              <a:t>centrului</a:t>
            </a:r>
            <a:r>
              <a:rPr lang="en-US" dirty="0"/>
              <a:t> </a:t>
            </a:r>
            <a:r>
              <a:rPr lang="en-US" dirty="0" err="1"/>
              <a:t>tusei</a:t>
            </a:r>
            <a:endParaRPr lang="en-US" dirty="0"/>
          </a:p>
        </p:txBody>
      </p:sp>
      <p:pic>
        <p:nvPicPr>
          <p:cNvPr id="19" name="Picture 4" descr="C:\Users\Farmacognozie\Desktop\Codeine, Ac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437112"/>
            <a:ext cx="2143140" cy="2215482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5131594" y="5799982"/>
            <a:ext cx="285752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inulină, tanin, flavone, AFC, carotenoide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Dde8o6YBtkI/TuZR_9Iu63I/AAAAAAAAACc/0XHlw_jJrd8/s640/TussilagoFarfaraLeave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857520" cy="1910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325064" y="1446808"/>
            <a:ext cx="21723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tratamentul tusei de</a:t>
            </a:r>
            <a:endParaRPr lang="ro-RO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diferite etiologii</a:t>
            </a:r>
            <a:endParaRPr lang="ro-RO" b="1" dirty="0"/>
          </a:p>
        </p:txBody>
      </p:sp>
      <p:pic>
        <p:nvPicPr>
          <p:cNvPr id="7" name="Picture 2" descr="Imagini pentru semnul exclamar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387" y="391484"/>
            <a:ext cx="15646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91880" y="391484"/>
            <a:ext cx="2222507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Indicaţii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80112" y="1628800"/>
            <a:ext cx="55806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6216" y="1409793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Maximum </a:t>
            </a:r>
          </a:p>
          <a:p>
            <a:pPr lvl="0" algn="ctr"/>
            <a:r>
              <a:rPr lang="fr-F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4-6 </a:t>
            </a:r>
            <a:r>
              <a:rPr lang="fr-FR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săptămâni</a:t>
            </a:r>
            <a:r>
              <a:rPr lang="fr-FR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an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83568" y="2924944"/>
            <a:ext cx="2222507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Contraindicaţii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06114" y="3169740"/>
            <a:ext cx="2753029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copii </a:t>
            </a:r>
            <a:endPara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femei gravide</a:t>
            </a:r>
            <a:endParaRPr lang="ro-RO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pacienţi cu afecţiuni hepatice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520" y="4859441"/>
            <a:ext cx="2222507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Interacţiuni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27784" y="5165695"/>
            <a:ext cx="259228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paracetamol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00192" y="4077072"/>
            <a:ext cx="2376264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Alcaloizi </a:t>
            </a:r>
            <a:r>
              <a:rPr lang="ro-RO" dirty="0" err="1"/>
              <a:t>pirolizidinici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7263820" y="2387637"/>
            <a:ext cx="504056" cy="13119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364088" y="5301208"/>
            <a:ext cx="774086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35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http://4.bp.blogspot.com/-Dde8o6YBtkI/TuZR_9Iu63I/AAAAAAAAACc/0XHlw_jJrd8/s640/TussilagoFarfaraLeave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92" y="509378"/>
            <a:ext cx="3719736" cy="2487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43372" y="237815"/>
            <a:ext cx="4618583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it-IT" sz="2800" b="1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alcaloizi pirolizidinici </a:t>
            </a:r>
            <a:r>
              <a:rPr lang="it-IT" sz="2800" dirty="0"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ro-RO" sz="2800" dirty="0">
                <a:latin typeface="+mj-lt"/>
                <a:ea typeface="Times New Roman" pitchFamily="18" charset="0"/>
                <a:cs typeface="Times New Roman" pitchFamily="18" charset="0"/>
              </a:rPr>
              <a:t>senecionina, </a:t>
            </a:r>
            <a:r>
              <a:rPr lang="it-IT" sz="2800" dirty="0">
                <a:latin typeface="+mj-lt"/>
                <a:ea typeface="Times New Roman" pitchFamily="18" charset="0"/>
                <a:cs typeface="Times New Roman" pitchFamily="18" charset="0"/>
              </a:rPr>
              <a:t>senkirkina</a:t>
            </a:r>
            <a:r>
              <a:rPr lang="ro-RO" sz="2800" dirty="0">
                <a:latin typeface="+mj-lt"/>
                <a:ea typeface="Times New Roman" pitchFamily="18" charset="0"/>
                <a:cs typeface="Times New Roman" pitchFamily="18" charset="0"/>
              </a:rPr>
              <a:t>, tussilagina</a:t>
            </a:r>
            <a:r>
              <a:rPr lang="it-IT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3" idx="2"/>
          </p:cNvCxnSpPr>
          <p:nvPr/>
        </p:nvCxnSpPr>
        <p:spPr>
          <a:xfrm>
            <a:off x="6452664" y="2053697"/>
            <a:ext cx="333914" cy="884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19672" y="2623635"/>
            <a:ext cx="230425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93703" y="3039342"/>
            <a:ext cx="22862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hepatotoxici</a:t>
            </a: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tate</a:t>
            </a:r>
            <a:endParaRPr lang="ro-RO" sz="2400" b="1" dirty="0">
              <a:solidFill>
                <a:srgbClr val="FF0000"/>
              </a:solidFill>
            </a:endParaRPr>
          </a:p>
        </p:txBody>
      </p:sp>
      <p:pic>
        <p:nvPicPr>
          <p:cNvPr id="169986" name="Picture 2" descr="http://4.bp.blogspot.com/_fcZIHyJRd2M/TFJC5kWt8yI/AAAAAAAAAI8/wasRmPHzulQ/s1600/exclamation%2B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889" y="237815"/>
            <a:ext cx="1214651" cy="12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1560" y="3501007"/>
            <a:ext cx="3649833" cy="10753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</a:t>
            </a:r>
            <a:r>
              <a:rPr lang="ro-RO" dirty="0"/>
              <a:t>ţ</a:t>
            </a:r>
            <a:r>
              <a:rPr lang="en-US" dirty="0" err="1"/>
              <a:t>inutul</a:t>
            </a:r>
            <a:r>
              <a:rPr lang="en-US" dirty="0"/>
              <a:t> </a:t>
            </a:r>
            <a:r>
              <a:rPr lang="ro-RO" dirty="0"/>
              <a:t>alcaloizilor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192" y="494116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 err="1"/>
              <a:t>Radăcini</a:t>
            </a:r>
            <a:r>
              <a:rPr lang="ro-RO" dirty="0"/>
              <a:t> şi flori </a:t>
            </a:r>
            <a:r>
              <a:rPr lang="en-US" dirty="0"/>
              <a:t>&gt; </a:t>
            </a:r>
            <a:r>
              <a:rPr lang="en-US" dirty="0" err="1"/>
              <a:t>frunze</a:t>
            </a:r>
            <a:endParaRPr lang="ro-RO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Cre</a:t>
            </a:r>
            <a:r>
              <a:rPr lang="ro-RO" dirty="0" err="1"/>
              <a:t>şte</a:t>
            </a:r>
            <a:r>
              <a:rPr lang="ro-RO" dirty="0"/>
              <a:t> cu maturizarea speciei</a:t>
            </a:r>
          </a:p>
          <a:p>
            <a:pPr marL="285750" indent="-285750">
              <a:buFont typeface="Arial" pitchFamily="34" charset="0"/>
              <a:buChar char="•"/>
            </a:pPr>
            <a:endParaRPr lang="ro-RO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dirty="0"/>
              <a:t>Scade prin uscarea frunzelor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4143372" y="4643446"/>
            <a:ext cx="828092" cy="2951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00628" y="3857628"/>
            <a:ext cx="162018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Frunze </a:t>
            </a:r>
            <a:r>
              <a:rPr lang="en-US" dirty="0" err="1"/>
              <a:t>tinere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072066" y="5429264"/>
            <a:ext cx="162018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Frunze mature</a:t>
            </a:r>
          </a:p>
        </p:txBody>
      </p:sp>
      <p:pic>
        <p:nvPicPr>
          <p:cNvPr id="176133" name="Picture 5" descr="C:\Users\Farmacognozie\Desktop\sarmale-c3aen-frunze-de-podb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885" y="3714719"/>
            <a:ext cx="1428991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068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8104" y="902623"/>
            <a:ext cx="32560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hepatotoxici</a:t>
            </a:r>
            <a:r>
              <a:rPr lang="ro-RO" sz="28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tate</a:t>
            </a:r>
            <a:endParaRPr lang="ro-RO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48680"/>
            <a:ext cx="5202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err="1">
                <a:latin typeface="+mj-lt"/>
                <a:ea typeface="Times New Roman" pitchFamily="18" charset="0"/>
                <a:cs typeface="Times New Roman" pitchFamily="18" charset="0"/>
              </a:rPr>
              <a:t>s</a:t>
            </a:r>
            <a:r>
              <a:rPr lang="fr-FR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enkirkina</a:t>
            </a:r>
            <a:r>
              <a:rPr lang="fr-FR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senecionina</a:t>
            </a:r>
            <a:r>
              <a:rPr lang="fr-FR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+mj-lt"/>
                <a:ea typeface="Times New Roman" pitchFamily="18" charset="0"/>
                <a:cs typeface="Times New Roman" pitchFamily="18" charset="0"/>
              </a:rPr>
              <a:t>şi metaboliţii</a:t>
            </a:r>
          </a:p>
          <a:p>
            <a:r>
              <a:rPr lang="ro-RO" sz="2000" b="1" dirty="0">
                <a:latin typeface="+mj-lt"/>
                <a:ea typeface="Times New Roman" pitchFamily="18" charset="0"/>
                <a:cs typeface="Times New Roman" pitchFamily="18" charset="0"/>
              </a:rPr>
              <a:t>primari ai acestora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77526459"/>
              </p:ext>
            </p:extLst>
          </p:nvPr>
        </p:nvGraphicFramePr>
        <p:xfrm>
          <a:off x="280104" y="1844824"/>
          <a:ext cx="4579928" cy="473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18543" cy="40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933469" y="1212283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402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58" y="192382"/>
            <a:ext cx="6480722" cy="593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Toxicitatea  alcaloizilor </a:t>
            </a:r>
            <a:r>
              <a:rPr lang="ro-RO" sz="2400" b="1" dirty="0" err="1"/>
              <a:t>pirolizidinici</a:t>
            </a:r>
            <a:endParaRPr lang="en-US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929058" y="1428736"/>
            <a:ext cx="22322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t-IT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boală veno-ocluzivă acută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1142984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+mj-lt"/>
              </a:rPr>
              <a:t>ascită</a:t>
            </a:r>
            <a:r>
              <a:rPr lang="ro-RO" sz="2000" dirty="0">
                <a:latin typeface="+mj-lt"/>
              </a:rPr>
              <a:t>,</a:t>
            </a:r>
          </a:p>
          <a:p>
            <a:pPr lvl="0" algn="ctr"/>
            <a:r>
              <a:rPr lang="it-IT" sz="2000" b="1" dirty="0">
                <a:latin typeface="+mj-lt"/>
                <a:ea typeface="Times New Roman" pitchFamily="18" charset="0"/>
                <a:cs typeface="Times New Roman" pitchFamily="18" charset="0"/>
              </a:rPr>
              <a:t>durere surdă,</a:t>
            </a:r>
            <a:endParaRPr lang="ro-RO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it-IT" sz="2000" b="1" dirty="0">
                <a:latin typeface="+mj-lt"/>
                <a:ea typeface="Times New Roman" pitchFamily="18" charset="0"/>
                <a:cs typeface="Times New Roman" pitchFamily="18" charset="0"/>
              </a:rPr>
              <a:t>monotonă, în hipocondrul drept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23528" y="908720"/>
            <a:ext cx="2480192" cy="17344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+mj-lt"/>
                <a:ea typeface="Times New Roman" pitchFamily="18" charset="0"/>
                <a:cs typeface="Times New Roman" pitchFamily="18" charset="0"/>
              </a:rPr>
              <a:t>boală subacută cu sim</a:t>
            </a:r>
            <a:r>
              <a:rPr lang="ro-RO" sz="2000" b="1" dirty="0">
                <a:latin typeface="+mj-lt"/>
                <a:ea typeface="Times New Roman" pitchFamily="18" charset="0"/>
                <a:cs typeface="Times New Roman" pitchFamily="18" charset="0"/>
              </a:rPr>
              <a:t>p</a:t>
            </a:r>
            <a:r>
              <a:rPr lang="it-IT" sz="2000" b="1" dirty="0">
                <a:latin typeface="+mj-lt"/>
                <a:ea typeface="Times New Roman" pitchFamily="18" charset="0"/>
                <a:cs typeface="Times New Roman" pitchFamily="18" charset="0"/>
              </a:rPr>
              <a:t>tome vagi şi hepatomegalie persistentă</a:t>
            </a:r>
            <a:endParaRPr lang="ro-RO" sz="2000" b="1" dirty="0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71802" y="1571612"/>
            <a:ext cx="714380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4082" name="Picture 2" descr="C:\Users\Farmacognozie\Desktop\Enlarged-Liver-Hepatomegal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4286280" cy="30793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4720" y="29167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Hepatomegalie</a:t>
            </a:r>
            <a:endParaRPr lang="en-US" b="1" dirty="0"/>
          </a:p>
        </p:txBody>
      </p:sp>
      <p:pic>
        <p:nvPicPr>
          <p:cNvPr id="174083" name="Picture 3" descr="C:\Users\Farmacognozie\Desktop\ascites-diagram-300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958051" cy="29289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72132" y="27146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Ascită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9942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073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+mj-lt"/>
                <a:ea typeface="Times New Roman" pitchFamily="18" charset="0"/>
                <a:cs typeface="Times New Roman" pitchFamily="18" charset="0"/>
              </a:rPr>
              <a:t>1988</a:t>
            </a:r>
            <a:r>
              <a:rPr lang="ro-RO" sz="2000" dirty="0">
                <a:latin typeface="+mj-lt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it-IT" sz="2000" dirty="0">
                <a:latin typeface="+mj-lt"/>
                <a:ea typeface="Times New Roman" pitchFamily="18" charset="0"/>
                <a:cs typeface="Times New Roman" pitchFamily="18" charset="0"/>
              </a:rPr>
              <a:t>9% </a:t>
            </a:r>
            <a:r>
              <a:rPr lang="it-IT" sz="2000" i="1" dirty="0">
                <a:latin typeface="+mj-lt"/>
                <a:ea typeface="Times New Roman" pitchFamily="18" charset="0"/>
                <a:cs typeface="Times New Roman" pitchFamily="18" charset="0"/>
              </a:rPr>
              <a:t>Farfarae folium</a:t>
            </a:r>
            <a:r>
              <a:rPr lang="ro-RO" sz="2000" dirty="0">
                <a:latin typeface="+mj-lt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it-IT" sz="2000" dirty="0">
                <a:latin typeface="+mj-lt"/>
                <a:ea typeface="Times New Roman" pitchFamily="18" charset="0"/>
                <a:cs typeface="Times New Roman" pitchFamily="18" charset="0"/>
              </a:rPr>
              <a:t>alcaloidului senecionină</a:t>
            </a:r>
            <a:endParaRPr lang="ro-RO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483307"/>
            <a:ext cx="578215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Enciclopedia Botanică Americană: “</a:t>
            </a: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Planta </a:t>
            </a:r>
            <a:r>
              <a:rPr lang="it-IT" b="1" i="1" dirty="0">
                <a:latin typeface="+mj-lt"/>
                <a:ea typeface="Times New Roman" pitchFamily="18" charset="0"/>
                <a:cs typeface="Times New Roman" pitchFamily="18" charset="0"/>
              </a:rPr>
              <a:t>Tussilago farfara</a:t>
            </a: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 conţine alc</a:t>
            </a:r>
            <a:r>
              <a:rPr lang="ro-RO" b="1" dirty="0">
                <a:latin typeface="+mj-lt"/>
                <a:ea typeface="Times New Roman" pitchFamily="18" charset="0"/>
                <a:cs typeface="Times New Roman" pitchFamily="18" charset="0"/>
              </a:rPr>
              <a:t>al</a:t>
            </a: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oizi pirolizidinici, care nu s-au dovedit toxici la doze mici în teste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”. </a:t>
            </a:r>
            <a:endParaRPr lang="ro-RO" dirty="0">
              <a:latin typeface="+mj-lt"/>
            </a:endParaRPr>
          </a:p>
        </p:txBody>
      </p:sp>
      <p:pic>
        <p:nvPicPr>
          <p:cNvPr id="107522" name="Picture 2" descr="http://www.michigannatureguy.com/blog/wp-content/uploads/2013/05/Tussilago-farf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9301"/>
            <a:ext cx="2530458" cy="1877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1809306"/>
            <a:ext cx="578215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it-IT" sz="2000" dirty="0">
                <a:latin typeface="+mj-lt"/>
                <a:ea typeface="Times New Roman" pitchFamily="18" charset="0"/>
                <a:cs typeface="Times New Roman" pitchFamily="18" charset="0"/>
              </a:rPr>
              <a:t>Datele OMS au arătat că alcaloizii pirolizidinici produc efecte cronice întârziate, progresive, chiar după utilizare pe timp scurt şi în doze mici. </a:t>
            </a:r>
            <a:endParaRPr lang="ro-RO" sz="2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225" y="3192282"/>
            <a:ext cx="77768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Pentru plantele care ar putea fi folosite timp îndelungat, s-a stabilit </a:t>
            </a:r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doză maximă zilnică în alcaloizi pirolizidinici de 0,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0001</a:t>
            </a:r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mg.</a:t>
            </a:r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7" t="51744" r="12485" b="10515"/>
          <a:stretch/>
        </p:blipFill>
        <p:spPr bwMode="auto">
          <a:xfrm>
            <a:off x="251520" y="4221088"/>
            <a:ext cx="7094162" cy="24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386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7356" y="340141"/>
            <a:ext cx="4929222" cy="442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Reglementări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</a:rPr>
              <a:t> EMA</a:t>
            </a:r>
          </a:p>
        </p:txBody>
      </p:sp>
      <p:pic>
        <p:nvPicPr>
          <p:cNvPr id="257028" name="Picture 4" descr="C:\Users\Farmacognozie\Desktop\cb757928c70d6423693161e97d925d91.jpg"/>
          <p:cNvPicPr>
            <a:picLocks noChangeAspect="1" noChangeArrowheads="1"/>
          </p:cNvPicPr>
          <p:nvPr/>
        </p:nvPicPr>
        <p:blipFill>
          <a:blip r:embed="rId2"/>
          <a:srcRect l="12884" r="9811" b="6452"/>
          <a:stretch>
            <a:fillRect/>
          </a:stretch>
        </p:blipFill>
        <p:spPr bwMode="auto">
          <a:xfrm>
            <a:off x="357158" y="0"/>
            <a:ext cx="1285884" cy="2071702"/>
          </a:xfrm>
          <a:prstGeom prst="rect">
            <a:avLst/>
          </a:prstGeom>
          <a:noFill/>
        </p:spPr>
      </p:pic>
      <p:pic>
        <p:nvPicPr>
          <p:cNvPr id="257031" name="Picture 7" descr="C:\Users\Farmacognozie\Desktop\TussilagoFarfara090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643050"/>
            <a:ext cx="195314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2786050" y="1125959"/>
            <a:ext cx="392909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Utilizare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reglementată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2251" y="3937442"/>
            <a:ext cx="392909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Intoxicaţii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accidentale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57039" name="Picture 15" descr="C:\Users\Farmacognozie\Desktop\mi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96650"/>
            <a:ext cx="1592047" cy="928694"/>
          </a:xfrm>
          <a:prstGeom prst="rect">
            <a:avLst/>
          </a:prstGeom>
          <a:noFill/>
        </p:spPr>
      </p:pic>
      <p:pic>
        <p:nvPicPr>
          <p:cNvPr id="257044" name="Picture 20" descr="C:\Users\Farmacognozie\Desktop\flori-de-podbal.jpg"/>
          <p:cNvPicPr>
            <a:picLocks noChangeAspect="1" noChangeArrowheads="1"/>
          </p:cNvPicPr>
          <p:nvPr/>
        </p:nvPicPr>
        <p:blipFill>
          <a:blip r:embed="rId5" cstate="print"/>
          <a:srcRect l="17925" t="11295" r="42822" b="52938"/>
          <a:stretch>
            <a:fillRect/>
          </a:stretch>
        </p:blipFill>
        <p:spPr bwMode="auto">
          <a:xfrm>
            <a:off x="285720" y="4500570"/>
            <a:ext cx="2481531" cy="1428760"/>
          </a:xfrm>
          <a:prstGeom prst="rect">
            <a:avLst/>
          </a:prstGeom>
          <a:noFill/>
        </p:spPr>
      </p:pic>
      <p:pic>
        <p:nvPicPr>
          <p:cNvPr id="257058" name="Picture 34" descr="C:\Users\Farmacognozie\Desktop\descărcare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429132"/>
            <a:ext cx="1285884" cy="1285884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3143240" y="4857760"/>
            <a:ext cx="714380" cy="35719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4283968" y="21328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40565" y="170080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infuzare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678" name="Picture 6" descr="http://sanatate.bzi.ro/public/upload/photos/9/miere_t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2"/>
            <a:ext cx="234365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6357950" y="34290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îndulcitor</a:t>
            </a: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o-RO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072330" y="3286124"/>
            <a:ext cx="936104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71472" y="3071810"/>
            <a:ext cx="1940312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Asocieri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1123" name="Picture 3" descr="C:\Users\Farmacognozie\Desktop\descărcare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857232"/>
            <a:ext cx="2466975" cy="1847850"/>
          </a:xfrm>
          <a:prstGeom prst="rect">
            <a:avLst/>
          </a:prstGeom>
          <a:noFill/>
        </p:spPr>
      </p:pic>
      <p:pic>
        <p:nvPicPr>
          <p:cNvPr id="261124" name="Picture 4" descr="C:\Users\Farmacognozie\Desktop\descărcare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142984"/>
            <a:ext cx="2533650" cy="1800225"/>
          </a:xfrm>
          <a:prstGeom prst="rect">
            <a:avLst/>
          </a:prstGeom>
          <a:noFill/>
        </p:spPr>
      </p:pic>
      <p:sp>
        <p:nvSpPr>
          <p:cNvPr id="174082" name="AutoShape 2" descr="Imagini pentru ridichie neag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083" name="Picture 3" descr="C:\Users\Farmacognozie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143380"/>
            <a:ext cx="2551357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084" name="Picture 4" descr="C:\Users\Farmacognozie\Desktop\descărcare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786058"/>
            <a:ext cx="200284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085" name="Picture 5" descr="C:\Users\Farmacognozie\Desktop\Patlagina-1-1024x7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000636"/>
            <a:ext cx="1809763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0633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4480" y="625893"/>
            <a:ext cx="4429156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Preparate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farmaceutice</a:t>
            </a:r>
            <a:endParaRPr lang="en-US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58052" name="Picture 4" descr="C:\Users\Farmacognozie\Desktop\descărcar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143125" cy="2143125"/>
          </a:xfrm>
          <a:prstGeom prst="rect">
            <a:avLst/>
          </a:prstGeom>
          <a:noFill/>
        </p:spPr>
      </p:pic>
      <p:pic>
        <p:nvPicPr>
          <p:cNvPr id="258054" name="Picture 6" descr="C:\Users\Farmacognozie\Desktop\descărcare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1743075" cy="2628900"/>
          </a:xfrm>
          <a:prstGeom prst="rect">
            <a:avLst/>
          </a:prstGeom>
          <a:noFill/>
        </p:spPr>
      </p:pic>
      <p:pic>
        <p:nvPicPr>
          <p:cNvPr id="258057" name="Picture 9" descr="C:\Users\Farmacognozie\Desktop\f0cad491c0a06d26be6a8dacaadc2c93.png"/>
          <p:cNvPicPr>
            <a:picLocks noChangeAspect="1" noChangeArrowheads="1"/>
          </p:cNvPicPr>
          <p:nvPr/>
        </p:nvPicPr>
        <p:blipFill>
          <a:blip r:embed="rId4"/>
          <a:srcRect l="23864" t="26316" r="31818" b="21052"/>
          <a:stretch>
            <a:fillRect/>
          </a:stretch>
        </p:blipFill>
        <p:spPr bwMode="auto">
          <a:xfrm>
            <a:off x="3275856" y="4243814"/>
            <a:ext cx="2367714" cy="2185582"/>
          </a:xfrm>
          <a:prstGeom prst="rect">
            <a:avLst/>
          </a:prstGeom>
          <a:noFill/>
        </p:spPr>
      </p:pic>
      <p:pic>
        <p:nvPicPr>
          <p:cNvPr id="10" name="Picture 7" descr="C:\Users\Farmacognozie\Desktop\descărcare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2143125" cy="2143125"/>
          </a:xfrm>
          <a:prstGeom prst="rect">
            <a:avLst/>
          </a:prstGeom>
          <a:noFill/>
        </p:spPr>
      </p:pic>
      <p:pic>
        <p:nvPicPr>
          <p:cNvPr id="11" name="Picture 8" descr="C:\Users\Farmacognozie\Desktop\descărcare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143380"/>
            <a:ext cx="2190754" cy="2190754"/>
          </a:xfrm>
          <a:prstGeom prst="rect">
            <a:avLst/>
          </a:prstGeom>
          <a:noFill/>
        </p:spPr>
      </p:pic>
      <p:pic>
        <p:nvPicPr>
          <p:cNvPr id="12" name="Picture 11" descr="C:\Users\Farmacognozie\Desktop\descărcare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857628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976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C:\Users\Farmacognozie\Desktop\peltea-de-gutui-ret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753" cy="68580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000628" y="785794"/>
            <a:ext cx="2428892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PECTINE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32" y="285728"/>
            <a:ext cx="4429156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Erori de prospectare</a:t>
            </a:r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01" y="1542458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linguri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 frunze uscate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nț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 la o can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ap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clocotit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beau 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2-3 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pe zi.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 restricţii de vârstă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93603" y="1285860"/>
            <a:ext cx="1928826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Recomandări</a:t>
            </a:r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693" y="1865624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1- 2 g de frunze uscate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 la o can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ap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clocotit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administrează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pe zi.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Copii peste 14 ani, fără antecedente hepatice. Maximum 7 zile.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535753" y="4877049"/>
            <a:ext cx="1571636" cy="45148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Ameste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pv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-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720727" y="4317114"/>
            <a:ext cx="1928826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Recomandări</a:t>
            </a:r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92919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g de frunze uscate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 la o can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ap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clocotit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administrează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pe zi.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Copii peste 1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ani, fără antecedente hepatice. Maximum 7 zile.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4978" name="Picture 2" descr="C:\Users\Farmacognozie\Desktop\perso1 SEMNUL EXCLAMARI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773446" y="2567367"/>
            <a:ext cx="798554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285860"/>
            <a:ext cx="19288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Sirop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990237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Copii peste 3 ani - 1 linguri</a:t>
            </a:r>
            <a:r>
              <a:rPr lang="ro-RO" dirty="0"/>
              <a:t>ță</a:t>
            </a:r>
            <a:r>
              <a:rPr lang="it-IT" dirty="0"/>
              <a:t> de 3 ori pe zi.</a:t>
            </a:r>
            <a:br>
              <a:rPr lang="it-IT" dirty="0"/>
            </a:br>
            <a:r>
              <a:rPr lang="it-IT" dirty="0"/>
              <a:t>Adul</a:t>
            </a:r>
            <a:r>
              <a:rPr lang="ro-RO" dirty="0"/>
              <a:t>ț</a:t>
            </a:r>
            <a:r>
              <a:rPr lang="it-IT" dirty="0"/>
              <a:t>i - 1 lingur</a:t>
            </a:r>
            <a:r>
              <a:rPr lang="ro-RO" dirty="0"/>
              <a:t>ă</a:t>
            </a:r>
            <a:r>
              <a:rPr lang="it-IT" dirty="0"/>
              <a:t> de 3 ori pe zi.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43636" y="1785926"/>
            <a:ext cx="1928826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Recomandări</a:t>
            </a:r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428868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Copii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6 </a:t>
            </a:r>
            <a:r>
              <a:rPr lang="en-US" dirty="0" err="1"/>
              <a:t>ani</a:t>
            </a:r>
            <a:r>
              <a:rPr lang="en-US" dirty="0"/>
              <a:t>.</a:t>
            </a:r>
          </a:p>
          <a:p>
            <a:r>
              <a:rPr lang="en-US" dirty="0"/>
              <a:t>A nu se </a:t>
            </a:r>
            <a:r>
              <a:rPr lang="en-US" dirty="0" err="1"/>
              <a:t>depăşi</a:t>
            </a:r>
            <a:r>
              <a:rPr lang="en-US" dirty="0"/>
              <a:t> </a:t>
            </a:r>
            <a:r>
              <a:rPr lang="en-US" dirty="0" err="1"/>
              <a:t>doza</a:t>
            </a:r>
            <a:r>
              <a:rPr lang="en-US" dirty="0"/>
              <a:t> de 15 </a:t>
            </a:r>
            <a:r>
              <a:rPr lang="en-US" dirty="0" err="1"/>
              <a:t>mL</a:t>
            </a:r>
            <a:r>
              <a:rPr lang="en-US" dirty="0"/>
              <a:t>/</a:t>
            </a:r>
            <a:r>
              <a:rPr lang="en-US" dirty="0" err="1"/>
              <a:t>zi</a:t>
            </a:r>
            <a:r>
              <a:rPr lang="en-US" dirty="0"/>
              <a:t>.</a:t>
            </a:r>
          </a:p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depăşească</a:t>
            </a:r>
            <a:r>
              <a:rPr lang="en-US" dirty="0"/>
              <a:t> 7 – 10 </a:t>
            </a:r>
            <a:r>
              <a:rPr lang="en-US" dirty="0" err="1"/>
              <a:t>zile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454" y="4960157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Asociere cu un alt produs vegetal cu </a:t>
            </a:r>
            <a:r>
              <a:rPr lang="en-US" dirty="0" err="1"/>
              <a:t>alcaloizi</a:t>
            </a:r>
            <a:r>
              <a:rPr lang="en-US" dirty="0"/>
              <a:t> </a:t>
            </a:r>
            <a:r>
              <a:rPr lang="en-US" dirty="0" err="1"/>
              <a:t>pirolizidinici</a:t>
            </a:r>
            <a:r>
              <a:rPr lang="en-US" dirty="0"/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72198" y="4357694"/>
            <a:ext cx="1928826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Recomandări</a:t>
            </a:r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478632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Precauţii</a:t>
            </a:r>
            <a:r>
              <a:rPr lang="en-US" dirty="0"/>
              <a:t> la </a:t>
            </a:r>
            <a:r>
              <a:rPr lang="en-US" dirty="0" err="1"/>
              <a:t>administrare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copiilor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adulţilor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celor</a:t>
            </a:r>
            <a:r>
              <a:rPr lang="en-US" dirty="0"/>
              <a:t> cu </a:t>
            </a:r>
            <a:r>
              <a:rPr lang="en-US" dirty="0" err="1"/>
              <a:t>antecedente</a:t>
            </a:r>
            <a:r>
              <a:rPr lang="en-US" dirty="0"/>
              <a:t>  </a:t>
            </a:r>
            <a:r>
              <a:rPr lang="en-US" dirty="0" err="1"/>
              <a:t>hepatice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245766" name="Picture 6" descr="Imagine similară">
            <a:extLst>
              <a:ext uri="{FF2B5EF4-FFF2-40B4-BE49-F238E27FC236}">
                <a16:creationId xmlns:a16="http://schemas.microsoft.com/office/drawing/2014/main" xmlns="" id="{72DA54A7-3218-4D75-AF9D-35C681C6D7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149" y="3625884"/>
            <a:ext cx="1524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">
            <a:extLst>
              <a:ext uri="{FF2B5EF4-FFF2-40B4-BE49-F238E27FC236}">
                <a16:creationId xmlns:a16="http://schemas.microsoft.com/office/drawing/2014/main" xmlns="" id="{8BB1B833-DC45-41C4-80BF-917D6F79A0A9}"/>
              </a:ext>
            </a:extLst>
          </p:cNvPr>
          <p:cNvSpPr/>
          <p:nvPr/>
        </p:nvSpPr>
        <p:spPr>
          <a:xfrm>
            <a:off x="2083571" y="488112"/>
            <a:ext cx="4429156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Erori de prospectare</a:t>
            </a:r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1560" y="116632"/>
            <a:ext cx="2880320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cap="all" dirty="0" err="1">
                <a:latin typeface="+mj-lt"/>
                <a:cs typeface="Times New Roman" pitchFamily="18" charset="0"/>
              </a:rPr>
              <a:t>Tiliae</a:t>
            </a:r>
            <a:r>
              <a:rPr lang="en-GB" b="1" i="1" cap="all" dirty="0">
                <a:latin typeface="+mj-lt"/>
                <a:cs typeface="Times New Roman" pitchFamily="18" charset="0"/>
              </a:rPr>
              <a:t> </a:t>
            </a:r>
            <a:r>
              <a:rPr lang="en-GB" b="1" i="1" cap="all" dirty="0" err="1">
                <a:latin typeface="+mj-lt"/>
                <a:cs typeface="Times New Roman" pitchFamily="18" charset="0"/>
              </a:rPr>
              <a:t>flores</a:t>
            </a:r>
            <a:r>
              <a:rPr lang="en-GB" b="1" i="1" cap="all" dirty="0">
                <a:latin typeface="+mj-lt"/>
                <a:cs typeface="Times New Roman" pitchFamily="18" charset="0"/>
              </a:rPr>
              <a:t> </a:t>
            </a:r>
            <a:endParaRPr lang="ro-RO" i="1" dirty="0">
              <a:latin typeface="+mj-lt"/>
              <a:cs typeface="Times New Roman" pitchFamily="18" charset="0"/>
            </a:endParaRPr>
          </a:p>
        </p:txBody>
      </p:sp>
      <p:pic>
        <p:nvPicPr>
          <p:cNvPr id="96258" name="Picture 2" descr="http://www.eplante.ro/plant_pics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63579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6262" name="Picture 6" descr="http://t3.gstatic.com/images?q=tbn:ANd9GcTT8sb2u7ujyQaiVjomyuLtfRws3-P9-DZeG_2vc72iaw05kv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2466975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6264" name="Picture 8" descr="http://farm1.static.flickr.com/157/417980560_41453d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01008"/>
            <a:ext cx="4762500" cy="317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9986" name="Picture 2" descr="http://www.gifmania.ro/Gif-uri-Animate-Alfabetul-Animat/Imagini-Animate-Semne-Grafice/Animatzii-Semnul-Exclamarii/Semnul-Exclamarii-2613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003" y="464468"/>
            <a:ext cx="1381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54642" y="5013176"/>
            <a:ext cx="2232248" cy="13681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Recoltare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Uscare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Conservare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Depozitare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3568" y="3284985"/>
            <a:ext cx="2610991" cy="901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Calitatea </a:t>
            </a:r>
          </a:p>
          <a:p>
            <a:pPr algn="ctr"/>
            <a:r>
              <a:rPr lang="ro-RO" b="1" dirty="0"/>
              <a:t>materiei prime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1431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75812" y="843326"/>
            <a:ext cx="2232248" cy="10215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mucilagii</a:t>
            </a:r>
          </a:p>
          <a:p>
            <a:pPr lvl="0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floare</a:t>
            </a:r>
          </a:p>
          <a:p>
            <a:pPr lvl="0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bractee</a:t>
            </a:r>
            <a:endParaRPr lang="ro-RO" b="1" dirty="0"/>
          </a:p>
        </p:txBody>
      </p:sp>
      <p:sp>
        <p:nvSpPr>
          <p:cNvPr id="8" name="AutoShape 10" descr="Imagini pentru floarea de t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ini pentru floarea de te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99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9100"/>
            <a:ext cx="41338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100001" y="1556792"/>
            <a:ext cx="9063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205813" y="2286090"/>
            <a:ext cx="2232248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farnesol/acetat de farnesil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3668397" y="2132856"/>
            <a:ext cx="1537416" cy="5107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55264" y="400506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37047" y="3742650"/>
            <a:ext cx="2232248" cy="36933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b="1" dirty="0"/>
              <a:t>t</a:t>
            </a:r>
            <a:r>
              <a:rPr lang="vi-VN" b="1" dirty="0"/>
              <a:t>ilirozidă</a:t>
            </a:r>
            <a:endParaRPr lang="ro-RO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1945764"/>
              </p:ext>
            </p:extLst>
          </p:nvPr>
        </p:nvGraphicFramePr>
        <p:xfrm>
          <a:off x="7569200" y="2571744"/>
          <a:ext cx="1574800" cy="1984375"/>
        </p:xfrm>
        <a:graphic>
          <a:graphicData uri="http://schemas.openxmlformats.org/presentationml/2006/ole">
            <p:oleObj spid="_x0000_s170105" r:id="rId4" imgW="1701977" imgH="2136254" progId="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7560043"/>
              </p:ext>
            </p:extLst>
          </p:nvPr>
        </p:nvGraphicFramePr>
        <p:xfrm>
          <a:off x="3857620" y="4357694"/>
          <a:ext cx="3816350" cy="1441450"/>
        </p:xfrm>
        <a:graphic>
          <a:graphicData uri="http://schemas.openxmlformats.org/presentationml/2006/ole">
            <p:oleObj spid="_x0000_s170106" r:id="rId5" imgW="5338351" imgH="1950270" progId="">
              <p:embed/>
            </p:oleObj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3331293" y="2893938"/>
            <a:ext cx="1221878" cy="967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36049" y="3543399"/>
            <a:ext cx="2232248" cy="92333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flavone (heterozide ale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cvercetolului şi 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emferolului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12524" y="2861107"/>
            <a:ext cx="1412794" cy="8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3528" y="5373216"/>
            <a:ext cx="32403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erivaţi cumarinici (fraxozida, esculozida)</a:t>
            </a:r>
            <a:endParaRPr lang="ro-RO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08033" y="1556792"/>
            <a:ext cx="4742" cy="3614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328" y="5498088"/>
            <a:ext cx="2160240" cy="134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4579889" y="6092234"/>
            <a:ext cx="1368152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Tanin 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084168" y="6021288"/>
            <a:ext cx="720080" cy="149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2500298" y="4214818"/>
            <a:ext cx="2714644" cy="12858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454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ini pentru floarea de t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20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5509"/>
            <a:ext cx="3725558" cy="261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32040" y="1667996"/>
            <a:ext cx="3497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b="1" dirty="0">
                <a:latin typeface="+mj-lt"/>
                <a:ea typeface="Times New Roman" pitchFamily="18" charset="0"/>
                <a:cs typeface="Times New Roman" pitchFamily="18" charset="0"/>
              </a:rPr>
              <a:t>T</a:t>
            </a: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ratamentul</a:t>
            </a:r>
            <a:r>
              <a:rPr lang="ro-RO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traheitei, bron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ş</a:t>
            </a:r>
            <a:r>
              <a:rPr lang="ro-RO" b="1" dirty="0">
                <a:latin typeface="+mj-lt"/>
                <a:ea typeface="Times New Roman" pitchFamily="18" charset="0"/>
                <a:cs typeface="Times New Roman" pitchFamily="18" charset="0"/>
              </a:rPr>
              <a:t>itei și</a:t>
            </a:r>
            <a:endParaRPr lang="it-IT" b="1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bronşiolite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963295650"/>
              </p:ext>
            </p:extLst>
          </p:nvPr>
        </p:nvGraphicFramePr>
        <p:xfrm>
          <a:off x="755576" y="3140968"/>
          <a:ext cx="806546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259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124" y="2953059"/>
            <a:ext cx="312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ratamentul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hiperexcitabilității nervoase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66498884"/>
              </p:ext>
            </p:extLst>
          </p:nvPr>
        </p:nvGraphicFramePr>
        <p:xfrm>
          <a:off x="683568" y="3279582"/>
          <a:ext cx="806546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91259"/>
              </p:ext>
            </p:extLst>
          </p:nvPr>
        </p:nvGraphicFramePr>
        <p:xfrm>
          <a:off x="6588224" y="3221297"/>
          <a:ext cx="1574800" cy="1984375"/>
        </p:xfrm>
        <a:graphic>
          <a:graphicData uri="http://schemas.openxmlformats.org/presentationml/2006/ole">
            <p:oleObj spid="_x0000_s173147" r:id="rId7" imgW="1701977" imgH="2136254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8554877"/>
              </p:ext>
            </p:extLst>
          </p:nvPr>
        </p:nvGraphicFramePr>
        <p:xfrm>
          <a:off x="5076056" y="5301208"/>
          <a:ext cx="3816350" cy="1441450"/>
        </p:xfrm>
        <a:graphic>
          <a:graphicData uri="http://schemas.openxmlformats.org/presentationml/2006/ole">
            <p:oleObj spid="_x0000_s173148" r:id="rId8" imgW="5338351" imgH="1950270" progId="">
              <p:embed/>
            </p:oleObj>
          </a:graphicData>
        </a:graphic>
      </p:graphicFrame>
      <p:pic>
        <p:nvPicPr>
          <p:cNvPr id="173066" name="Picture 10" descr="Imagini pentru copil de 2 ani care plan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779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779"/>
            <a:ext cx="3672408" cy="245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99992" y="2884981"/>
            <a:ext cx="3643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ratamentul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insomniei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minore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87824" y="4897516"/>
            <a:ext cx="2016224" cy="5193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sedativă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54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jurnalul.ro/thumbs/big/2011/05/09/infuzie-de-tei-contra-aftelor-1843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49946"/>
            <a:ext cx="2915816" cy="2186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6676" name="Picture 4" descr="http://www.libertatea.ro/uploads/tx_images/235981_138437_tei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48" y="260649"/>
            <a:ext cx="3910527" cy="370376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47864" y="25135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 g 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83968" y="21328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40565" y="1700808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Times New Roman" pitchFamily="18" charset="0"/>
                <a:cs typeface="Times New Roman" pitchFamily="18" charset="0"/>
              </a:rPr>
              <a:t>infuzare</a:t>
            </a:r>
            <a:endParaRPr lang="ro-RO" dirty="0"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438" y="3522822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+mj-lt"/>
                <a:ea typeface="Times New Roman" pitchFamily="18" charset="0"/>
                <a:cs typeface="Times New Roman" pitchFamily="18" charset="0"/>
              </a:rPr>
              <a:t>max 2-4 g /</a:t>
            </a:r>
            <a:r>
              <a:rPr lang="fr-FR" b="1" dirty="0" err="1">
                <a:latin typeface="+mj-lt"/>
                <a:ea typeface="Times New Roman" pitchFamily="18" charset="0"/>
                <a:cs typeface="Times New Roman" pitchFamily="18" charset="0"/>
              </a:rPr>
              <a:t>zi</a:t>
            </a:r>
            <a:endParaRPr lang="ro-RO" b="1" dirty="0">
              <a:latin typeface="+mj-lt"/>
              <a:cs typeface="Times New Roman" pitchFamily="18" charset="0"/>
            </a:endParaRPr>
          </a:p>
        </p:txBody>
      </p:sp>
      <p:pic>
        <p:nvPicPr>
          <p:cNvPr id="156678" name="Picture 6" descr="http://sanatate.bzi.ro/public/upload/photos/9/miere_t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947" y="4653136"/>
            <a:ext cx="234365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763324" y="377974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îndulcitor</a:t>
            </a: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o-RO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372200" y="3501008"/>
            <a:ext cx="936104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500166" y="5000636"/>
            <a:ext cx="1940312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+mj-lt"/>
                <a:cs typeface="Times New Roman" pitchFamily="18" charset="0"/>
              </a:rPr>
              <a:t>Asocieri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633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632401"/>
            <a:ext cx="3528392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Date actuale</a:t>
            </a:r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1556792"/>
            <a:ext cx="59046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6-8 infuzii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zi la copii / 5-7 zile consecutiv conduce la vindecarea virozelor respiratorii</a:t>
            </a:r>
            <a:endParaRPr lang="ro-RO" sz="1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883" y="2875815"/>
            <a:ext cx="590798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ro-RO" b="1" dirty="0" err="1">
                <a:latin typeface="+mj-lt"/>
                <a:ea typeface="Times New Roman" pitchFamily="18" charset="0"/>
                <a:cs typeface="Times New Roman" pitchFamily="18" charset="0"/>
              </a:rPr>
              <a:t>Fustin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fr-FR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antibacteriană</a:t>
            </a:r>
            <a:r>
              <a:rPr lang="fr-FR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pe</a:t>
            </a:r>
            <a:r>
              <a:rPr lang="fr-FR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Pseudomonas </a:t>
            </a:r>
            <a:r>
              <a:rPr lang="fr-FR" i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maltophilia</a:t>
            </a:r>
            <a:r>
              <a:rPr lang="fr-FR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şi</a:t>
            </a:r>
            <a:r>
              <a:rPr lang="fr-FR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i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Enterobacter</a:t>
            </a:r>
            <a:r>
              <a:rPr lang="fr-FR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i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cloacae</a:t>
            </a:r>
            <a:r>
              <a:rPr lang="ro-RO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și </a:t>
            </a:r>
            <a:r>
              <a:rPr lang="fr-FR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antivirală</a:t>
            </a:r>
            <a:r>
              <a:rPr lang="fr-FR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fr-FR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pe</a:t>
            </a:r>
            <a:r>
              <a:rPr lang="fr-FR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i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Herpex</a:t>
            </a:r>
            <a:r>
              <a:rPr lang="fr-FR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i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simplex</a:t>
            </a:r>
            <a:r>
              <a:rPr lang="fr-FR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tip I</a:t>
            </a:r>
            <a:endParaRPr lang="ro-RO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endParaRPr lang="ro-RO" sz="1000" dirty="0">
              <a:latin typeface="+mj-lt"/>
              <a:cs typeface="Times New Roman" pitchFamily="18" charset="0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176" y="4437112"/>
            <a:ext cx="41624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11560" y="5193593"/>
            <a:ext cx="291581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Infecții respiratorii, tract urinar </a:t>
            </a:r>
          </a:p>
        </p:txBody>
      </p:sp>
    </p:spTree>
    <p:extLst>
      <p:ext uri="{BB962C8B-B14F-4D97-AF65-F5344CB8AC3E}">
        <p14:creationId xmlns:p14="http://schemas.microsoft.com/office/powerpoint/2010/main" xmlns="" val="56261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AutoShape 5" descr="data:image/jpg;base64,/9j/4AAQSkZJRgABAQAAAQABAAD/2wCEAAkGBhQQERUUExQWExIWFxoVGRcVFxcWGxcWHBwVFRYXFxUgICceGhomHBUYIS8gIycpLDgsGB4yNTAqNSYrLSkBCQoKDgwOGg8PGi0lHyQpNSwsKSwpLCosKSksKSksLCwsKSwsLCwsLCksKSksLCwpLCkpLCkpKSwsKSksKSwpLP/AABEIAGQAkAMBIgACEQEDEQH/xAAbAAACAwEBAQAAAAAAAAAAAAAABAMFBgIBB//EADsQAAIBAgQDBwEFBgYDAAAAAAECEQADBBIhMQVBUQYTImFxgZEyFFKhsfAjkrLB0eEHFUJygqIWJDP/xAAZAQEBAQEBAQAAAAAAAAAAAAAAAQIDBAX/xAAkEQEBAAIBAgYDAQAAAAAAAAAAAQIRIRIxAyIyQVFxBCNhE//aAAwDAQACEQMRAD8A+40UUUBRRRQFeM0V7Vdx7iBsWs4UNDKIJjQmN6uM3dRLdTZ6ZquxHGwjQEY+vh+AarsP2utGM4ZD+8Pka/hVh9ssYhSmdHVhBUmJHpoa6f5XG+aOfXvtXljtJacsJOZZkRJEb07gMct5A6hgDtnUqfWDy86xHa42+HNZuW7QcuWBV3cgBQCMuun5VfdlO1P+YW7hyG0UIU+INqRMgx+daz8K9HXjOCZzq6bWimiqleEssd3eZdyxIDM50AJY8wBttr5V0GxKRol3r/ojYD23JPnAFefbqtKKrP8AOQiZrqOnhzRlJO4B0EwdRpJqW3xq0zZQ4mCddNvqE+XPodN6bgeorxWnbWvaoKKKKAooooCiiigKpe14/wDVbyK/xCrqqntUs4S57H/sK6eH659s5+msAdh7/nQK5DaD3pTjFlnsXFQFmIEAAk6EHQDfavrvBD2JtC6oW54gNgSdJ3jpV5/hvZCLigNAL8D2Raw/AuM91cQXpa1sQf77V9E7N8QwgdkwxJN1zcYEkwwXWPLSuP5G5hcdOuE822lr0NSuB4gt7Pln9nca00/eWJjqNRTNfNeh1nqG9g7bghkUgwDoNQDIB6ieR0qSipqLtxhcKtvNlH1MWJkySdPyAEdBTE1FQDU6V6ks0Z6iNw0th7ha7GYeFZI5mdj5DQ1i7iy7WFFFFaUUUUUBXF3Y13NR3z4TSJVXieD2bpOa2s9R4T8isx2r4P8AYsNdxNi6yNaXMJAMahdD7862AOp9qGAYEEAg7giQfUV6cPEyxv8AHC4yvhWO7VXcWyk5S0RlCyDtoF5bTWm7DWyMdYY2u7zo5kHwtCnWOXpWu4j/AIeYK+c3dd0++aye7M+g8P4UtwHsD9jxSXUvl7S5/A4OaWEAyDlO/QV7cvyPDywsnHDEwsu0l25iLFjGrbtXBfa5evWnChlKsQQVInxZZhSJkbGl+G8fxMIls2rwuX+6R3ui74O6e4+Z0AMqyiAyhoaDFad8G6j9ncg6mGkgkmdf671DdzoQz2kfKWcMogqYyg/7iCZPSvmdPw7k8N2nUlDdbuctvENdGjWx3NxLTsbhhoBPhgagmdQKtMPxuzcUOHCqWyDvAbRLQCAFcAkkGapMfwDDXQylmtSt62eY8dxL7NJ5i5lI8pEV5xnBYy6qBxbvIBcDrZW3LkgC28XgQF+oMqmdRqanMGj+2J3ndT+0yd5EH6JyzO29TV89JxNi2PrS+uFwVgOy5ouPeYONdGgbirS/2gxNhsTJt3rOGuW0YsCtx+8FslVy+AFe8GsayBpuW0a1hpUHDxNy6ehVdug2nnvU7VBwdwyMw5u3PzjblttXPL1RvE/RRSeN4mtvTdug5evStNJ7mIVdz7VU4vihYwJUfE+9INxXu3DsrOJObKJInYgc4qbFcZW9lCqwXUkuuX0AB1qJ3d8P4/h9Q10LcUkFS0H2Xn8VLc4kzoygSWBC8j5TSWBw1s3RIUFp1gAkxMTTnFsMtsKVYo2YRB35nepyKsYu/hgO8VghO7AH0GZTp7jrT2G46rfUMvmPEOXMbb/hS+IxLYmLZaRMgZdSR1M7e1e2+zSWwXvEhR9wn8TvV3lE1KtrWLVvpYH0M1NmrKYm13dw9yxe2YPi1M8xO/zTNji91RraZgOagn9fFamfyzcfhpQ1dA1nsJ2lVjr/AEj1q0XiCRmzCK1LL2TmG7lhX+oA/rrUlQYbFq48JBqeiilMVwm1dVlZBDutxo8OZ0KlWYjcjIvsKbooI8Q0A17wy0VtIDvE/Ov86Lg2+aYQaVzvqbhPjDXBaPdAlpEhYmOcTzrM28UqQ1zRJGYnkDpJ/nV5x3iEDu1Op+o9B096hudnV7syzA9RA/QpuJXHEsbhjbhTbuMYChSrGeum1V4sIDzHmGI/tUVjABYKtA3+lfzinRwp7imNQRH3fgzUhTON7NK9shnJ56gEaa+R96q7XDsv05fLMXn94k15bTEFTbuXbjD6YJtgkdCwAJ+aae0w3VgPIEj5E1qc0pVeF4hSHRfEDKsIce6yCRUvEeI37lsrchfJEuax1J2FN4HtIwTI1ollEZg6ZWjY6kMPSKrLmOcMSdCSTpMamt7uWX0naKy1i2tsCVmCNDGuuo18q1q9pLd1CFS6GIiGtsuU+bbfBrngePtXUIuMhuAmVciY5GDy86Wxt213hCKpUc10E84Ipnd3ROJspfso2rKpPUjX53qzwnDcE9sEBPEPv6zz5yD5UvYwaXmyDMpifqkR6GetSrwMYfxeE675IM+tTLWiWl8Fgu5clC3PczpVnY4r48jDWAZG2vUcjUDH9CnLXCFK5gSrtqTv6CDyipeJwk5qnxPbq1avvadLkI2XOgzjYGWA1A1PXY1bcO49h8R/8ryOfuhgGHqh8Q+KpuLdiLVxzcNsi42rXLDFWJ6tbbQ+xmkeB9lxbxaP3qXMkmHQpeHhIEA7jXUjT1rv+u499U1Wnx9850truxkzzA3E9Y19qthSaW5eRy3PL286cry497XX2jL47gt5i+gYNOoIkg+XI/0qDuMSLeS690rEGFUSPNgJrX0Vr20zpjO9AgTHLXSn+HdoSLYVrTF18MqVytGxBnStC9oNuAfUTSt3g9lt0A9PD+VNQ0obV4kS31Ekn3MxVhwrF2iWVmUXByJAMEaEA8qm/wDHLY2Zx/yn85pa/wBlVYySrkaDOin8aSRNVzjbtu45C5XAAnZhPTptXlnA27jBcijnpK/wkUNwe8n0i2R0BK/hEVG2CviCoKOpkEQw6EETqKSWJUuM7N2VGYgNGwdVeJ00JE/jS/2DoyiORUgfI2+KautdaO8OgMwqFRp1JJqMsDzp77KTPDLysHtnKwmGWHGu4KGCRTDvdeBdcNGsKmQT6SSassDxW33YDHKw0IIMzzjr7Um13MS3IkkDy5VbbbynaI7NoswHWBWjAqp4akv6D+wq3pWsYK4u2FaMyho1EgGD1Fd0VGniqBsIr2iigKKKKAooooCiiigKKKKAqN7CtuoPqBRRQQtw22eUehIqvxuACAkM3vB/lRRViWHeEJ+zDc2EmnaKKiwUUUUBRRR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58722" name="Picture 2" descr="http://www.mereusanatos.ro/data_files/product_photos/457/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4" t="14815" r="3704" b="25926"/>
          <a:stretch>
            <a:fillRect/>
          </a:stretch>
        </p:blipFill>
        <p:spPr bwMode="auto">
          <a:xfrm>
            <a:off x="571472" y="1571612"/>
            <a:ext cx="1785950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8724" name="Picture 4" descr="http://snplafar.ro/corporate/images/medicinale/zoom/de-t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6190"/>
            <a:ext cx="1675827" cy="251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8726" name="Picture 6" descr="Ceai calmocard 20 dz Fares - ceai tei flori fares, ceai paducel frunze flori, ceai sedativ f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7" t="20079" r="2902" b="19920"/>
          <a:stretch>
            <a:fillRect/>
          </a:stretch>
        </p:blipFill>
        <p:spPr bwMode="auto">
          <a:xfrm>
            <a:off x="3214678" y="1714488"/>
            <a:ext cx="250033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8728" name="Picture 8" descr="http://www.bioportal.ro/continut/produse/10688/280/3174_11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500438"/>
            <a:ext cx="2667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8730" name="Picture 10" descr="Plafar ceai pectoral 60g buc  sn plafar 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68" t="8529" r="32759" b="9577"/>
          <a:stretch>
            <a:fillRect/>
          </a:stretch>
        </p:blipFill>
        <p:spPr bwMode="auto">
          <a:xfrm>
            <a:off x="6357950" y="1214422"/>
            <a:ext cx="142876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0" name="Rounded Rectangle 9"/>
          <p:cNvSpPr/>
          <p:nvPr/>
        </p:nvSpPr>
        <p:spPr>
          <a:xfrm>
            <a:off x="1714480" y="489685"/>
            <a:ext cx="4429156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Preparate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farmaceutice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 de tip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ceai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 medicinal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şi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suplimente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alimentare</a:t>
            </a:r>
            <a:endParaRPr lang="en-US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C:\Users\Farmacognozie\Desktop\nestle-pachet-promotional-cereale-somn-usor-flori-de-tei-250-g-mic-2198147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500438"/>
            <a:ext cx="2857500" cy="28575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500034" y="6286520"/>
            <a:ext cx="2357454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Extract de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flori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0,5%</a:t>
            </a:r>
          </a:p>
        </p:txBody>
      </p:sp>
    </p:spTree>
    <p:extLst>
      <p:ext uri="{BB962C8B-B14F-4D97-AF65-F5344CB8AC3E}">
        <p14:creationId xmlns:p14="http://schemas.microsoft.com/office/powerpoint/2010/main" xmlns="" val="1663584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8794" y="346809"/>
            <a:ext cx="5429288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tabLst>
                <a:tab pos="2695575" algn="l"/>
              </a:tabLst>
            </a:pP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Preparate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farmaceutice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 de tip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sirop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tinctură</a:t>
            </a:r>
            <a:r>
              <a:rPr lang="en-US" b="1" dirty="0">
                <a:latin typeface="+mj-lt"/>
                <a:ea typeface="Times New Roman" pitchFamily="18" charset="0"/>
                <a:cs typeface="Times New Roman" pitchFamily="18" charset="0"/>
              </a:rPr>
              <a:t>/ </a:t>
            </a:r>
            <a:r>
              <a:rPr lang="en-US" b="1" dirty="0" err="1">
                <a:latin typeface="+mj-lt"/>
                <a:ea typeface="Times New Roman" pitchFamily="18" charset="0"/>
                <a:cs typeface="Times New Roman" pitchFamily="18" charset="0"/>
              </a:rPr>
              <a:t>comprimat</a:t>
            </a:r>
            <a:endParaRPr lang="en-US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59074" name="Picture 2" descr="C:\Users\Farmacognozie\Desktop\noapte-buna-60-capsule-fares-10019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286016" cy="2286016"/>
          </a:xfrm>
          <a:prstGeom prst="rect">
            <a:avLst/>
          </a:prstGeom>
          <a:noFill/>
        </p:spPr>
      </p:pic>
      <p:pic>
        <p:nvPicPr>
          <p:cNvPr id="259075" name="Picture 3" descr="C:\Users\Farmacognozie\Desktop\sedepril-sirop.jpg"/>
          <p:cNvPicPr>
            <a:picLocks noChangeAspect="1" noChangeArrowheads="1"/>
          </p:cNvPicPr>
          <p:nvPr/>
        </p:nvPicPr>
        <p:blipFill>
          <a:blip r:embed="rId3"/>
          <a:srcRect l="32143" r="27678" b="9999"/>
          <a:stretch>
            <a:fillRect/>
          </a:stretch>
        </p:blipFill>
        <p:spPr bwMode="auto">
          <a:xfrm>
            <a:off x="4286248" y="1285860"/>
            <a:ext cx="1071570" cy="2143140"/>
          </a:xfrm>
          <a:prstGeom prst="rect">
            <a:avLst/>
          </a:prstGeom>
          <a:noFill/>
        </p:spPr>
      </p:pic>
      <p:pic>
        <p:nvPicPr>
          <p:cNvPr id="259079" name="Picture 7" descr="C:\Users\Farmacognozie\Desktop\medica_t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1238250" cy="2381250"/>
          </a:xfrm>
          <a:prstGeom prst="rect">
            <a:avLst/>
          </a:prstGeom>
          <a:noFill/>
        </p:spPr>
      </p:pic>
      <p:pic>
        <p:nvPicPr>
          <p:cNvPr id="259080" name="Picture 8" descr="C:\Users\Farmacognozie\Desktop\descărcare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643050"/>
            <a:ext cx="1714500" cy="1714500"/>
          </a:xfrm>
          <a:prstGeom prst="rect">
            <a:avLst/>
          </a:prstGeom>
          <a:noFill/>
        </p:spPr>
      </p:pic>
      <p:pic>
        <p:nvPicPr>
          <p:cNvPr id="259082" name="Picture 10" descr="C:\Users\Farmacognozie\Desktop\descărcare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143380"/>
            <a:ext cx="2143125" cy="2143125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85720" y="3500438"/>
            <a:ext cx="2714644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Combinaţie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extracte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produse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vegetale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14810" y="3571876"/>
            <a:ext cx="2714644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Extract fluid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uscat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9137" name="Picture 1" descr="C:\Users\Farmacognozie\Desktop\antistress-25-capsule-pro-natura-100182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143380"/>
            <a:ext cx="1523994" cy="1523994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285984" y="5786454"/>
            <a:ext cx="2714644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Produs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vegetal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mărunţit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armacognozie\Desktop\media-146124955459323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270443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Farmacognozie\Desktop\descărcar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76367"/>
            <a:ext cx="2714644" cy="180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Farmacognozie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2513885" cy="189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28728" y="214290"/>
            <a:ext cx="41764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PECTINE</a:t>
            </a:r>
          </a:p>
          <a:p>
            <a:pPr algn="ctr"/>
            <a:r>
              <a:rPr lang="ro-RO" b="1" dirty="0"/>
              <a:t>Acțiune. Indicații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728002" y="1785926"/>
            <a:ext cx="2259236" cy="576064"/>
          </a:xfrm>
          <a:prstGeom prst="rect">
            <a:avLst/>
          </a:prstGeom>
          <a:gradFill>
            <a:gsLst>
              <a:gs pos="49350">
                <a:srgbClr val="FF99CC"/>
              </a:gs>
              <a:gs pos="0">
                <a:schemeClr val="accent1">
                  <a:tint val="35000"/>
                  <a:satMod val="260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bacteriostatic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14942" y="1785926"/>
            <a:ext cx="2309800" cy="550952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hemostatic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868" y="1820605"/>
            <a:ext cx="2513720" cy="576064"/>
          </a:xfrm>
          <a:prstGeom prst="rect">
            <a:avLst/>
          </a:prstGeom>
          <a:gradFill>
            <a:gsLst>
              <a:gs pos="0">
                <a:srgbClr val="CCFF33"/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ro-RO" dirty="0"/>
              <a:t>hipocolest</a:t>
            </a:r>
            <a:r>
              <a:rPr lang="en-US" dirty="0"/>
              <a:t>e</a:t>
            </a:r>
            <a:r>
              <a:rPr lang="ro-RO" dirty="0"/>
              <a:t>rolemiant</a:t>
            </a:r>
          </a:p>
          <a:p>
            <a:pPr algn="ctr"/>
            <a:r>
              <a:rPr lang="ro-RO" dirty="0"/>
              <a:t>hipoglicemiant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7918" y="3417518"/>
            <a:ext cx="2921686" cy="857256"/>
          </a:xfrm>
          <a:prstGeom prst="rect">
            <a:avLst/>
          </a:prstGeom>
          <a:gradFill>
            <a:gsLst>
              <a:gs pos="0">
                <a:srgbClr val="CCFF33"/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dirty="0"/>
              <a:t>hipercolesterolemie/</a:t>
            </a:r>
          </a:p>
          <a:p>
            <a:pPr lvl="0" algn="ctr"/>
            <a:r>
              <a:rPr lang="ro-RO" dirty="0"/>
              <a:t>adjuvant în diabet zaharat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500166" y="257174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60943" y="4373852"/>
            <a:ext cx="2571768" cy="71438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dirty="0"/>
              <a:t>ulcer, gastroenterită, </a:t>
            </a:r>
            <a:endParaRPr lang="en-US" dirty="0"/>
          </a:p>
          <a:p>
            <a:pPr lvl="0" algn="ctr"/>
            <a:r>
              <a:rPr lang="ro-RO" dirty="0"/>
              <a:t>diaree nespecifică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568232" y="2643182"/>
            <a:ext cx="357190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6546" name="Picture 2" descr="C:\Users\Farmacognozie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86388"/>
            <a:ext cx="2071702" cy="142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6548" name="Picture 4" descr="Imagini pentru fructe cu pect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429264"/>
            <a:ext cx="1785950" cy="1148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ED68AA-6517-4D3E-80A1-8E69C9869C52}"/>
              </a:ext>
            </a:extLst>
          </p:cNvPr>
          <p:cNvSpPr/>
          <p:nvPr/>
        </p:nvSpPr>
        <p:spPr>
          <a:xfrm>
            <a:off x="248183" y="4721106"/>
            <a:ext cx="2037801" cy="7357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15g pectină/zi/4 săpt.   10% LDL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00A09EE-5522-4C5D-9A77-E9E7488438DB}"/>
              </a:ext>
            </a:extLst>
          </p:cNvPr>
          <p:cNvCxnSpPr/>
          <p:nvPr/>
        </p:nvCxnSpPr>
        <p:spPr>
          <a:xfrm>
            <a:off x="1043608" y="5088232"/>
            <a:ext cx="0" cy="242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35EF465-B7F7-4AAA-9E3B-1FF47401B986}"/>
              </a:ext>
            </a:extLst>
          </p:cNvPr>
          <p:cNvSpPr/>
          <p:nvPr/>
        </p:nvSpPr>
        <p:spPr>
          <a:xfrm>
            <a:off x="7020272" y="4525605"/>
            <a:ext cx="1944216" cy="7357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g pectină/zi/4 săpt.   7% LDL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73FEDDB-7A2F-472E-B400-FC6358A6582D}"/>
              </a:ext>
            </a:extLst>
          </p:cNvPr>
          <p:cNvCxnSpPr/>
          <p:nvPr/>
        </p:nvCxnSpPr>
        <p:spPr>
          <a:xfrm>
            <a:off x="7812360" y="4961734"/>
            <a:ext cx="0" cy="242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AFEDDE5-A2D4-462E-AF95-2D6308287A80}"/>
              </a:ext>
            </a:extLst>
          </p:cNvPr>
          <p:cNvSpPr/>
          <p:nvPr/>
        </p:nvSpPr>
        <p:spPr>
          <a:xfrm>
            <a:off x="2016274" y="5672747"/>
            <a:ext cx="1143008" cy="6491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0.654 g pectină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4500562" y="218667"/>
            <a:ext cx="442798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Verbascum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phlomoides</a:t>
            </a:r>
            <a:r>
              <a:rPr kumimoji="0" lang="ro-RO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V. </a:t>
            </a:r>
            <a:r>
              <a:rPr kumimoji="0" lang="fr-FR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thapsiforme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o-RO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V. </a:t>
            </a:r>
            <a:r>
              <a:rPr kumimoji="0" lang="fr-FR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thapsus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V. </a:t>
            </a:r>
            <a:r>
              <a:rPr kumimoji="0" lang="fr-FR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speciosum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403" name="Picture 3" descr="http://tee24.de/images/product_images/info_images/Koenigskerzenblue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1905000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08" name="Picture 8" descr="http://1.bp.blogspot.com/-IwdqfLl5y_Y/TVo_r7f5OuI/AAAAAAAAAUk/pRUJYSXD9S8/s1600/lumana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5" y="1285860"/>
            <a:ext cx="1457335" cy="3643338"/>
          </a:xfrm>
          <a:prstGeom prst="rect">
            <a:avLst/>
          </a:prstGeom>
          <a:noFill/>
        </p:spPr>
      </p:pic>
      <p:pic>
        <p:nvPicPr>
          <p:cNvPr id="102410" name="Picture 10" descr="http://www.gardenersworld.com/objects/plant-detail-i/PL00006529_Verbascum_l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2476500" cy="352425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446499" y="82508"/>
            <a:ext cx="2980531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i="1" cap="all" dirty="0" err="1">
                <a:latin typeface="+mj-lt"/>
                <a:cs typeface="Times New Roman" pitchFamily="18" charset="0"/>
              </a:rPr>
              <a:t>Verbasci</a:t>
            </a:r>
            <a:r>
              <a:rPr lang="fr-FR" sz="2000" b="1" i="1" cap="all" dirty="0">
                <a:latin typeface="+mj-lt"/>
                <a:cs typeface="Times New Roman" pitchFamily="18" charset="0"/>
              </a:rPr>
              <a:t> FLO</a:t>
            </a:r>
            <a:r>
              <a:rPr lang="ro-RO" sz="2000" b="1" i="1" cap="all" dirty="0">
                <a:latin typeface="+mj-lt"/>
                <a:cs typeface="Times New Roman" pitchFamily="18" charset="0"/>
              </a:rPr>
              <a:t>S</a:t>
            </a:r>
            <a:r>
              <a:rPr lang="fr-FR" sz="2000" b="1" i="1" cap="all" dirty="0">
                <a:latin typeface="+mj-lt"/>
                <a:cs typeface="Times New Roman" pitchFamily="18" charset="0"/>
              </a:rPr>
              <a:t> </a:t>
            </a:r>
            <a:endParaRPr lang="ro-RO" sz="2000" i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34" y="4857760"/>
            <a:ext cx="3528392" cy="8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!!!! Recoltare</a:t>
            </a:r>
          </a:p>
          <a:p>
            <a:pPr algn="ctr"/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Uscare</a:t>
            </a:r>
          </a:p>
          <a:p>
            <a:pPr algn="ctr"/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Depozitare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568" y="3284985"/>
            <a:ext cx="2610991" cy="901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Calitatea </a:t>
            </a:r>
          </a:p>
          <a:p>
            <a:pPr algn="ctr"/>
            <a:r>
              <a:rPr lang="ro-RO" dirty="0"/>
              <a:t>materiei prime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farm7.static.flickr.com/6148/6014763740_31a9662c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4643470" cy="336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14348" y="3214686"/>
            <a:ext cx="13260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demulcentă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664" y="5786454"/>
            <a:ext cx="17767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expectorantă</a:t>
            </a:r>
            <a:endParaRPr lang="ro-RO" b="1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58" y="5286388"/>
            <a:ext cx="13516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cicatri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zantă</a:t>
            </a:r>
            <a:endParaRPr lang="ro-RO" b="1" dirty="0"/>
          </a:p>
        </p:txBody>
      </p:sp>
      <p:sp>
        <p:nvSpPr>
          <p:cNvPr id="20" name="Rectangle 19"/>
          <p:cNvSpPr/>
          <p:nvPr/>
        </p:nvSpPr>
        <p:spPr>
          <a:xfrm>
            <a:off x="357158" y="642918"/>
            <a:ext cx="30003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Tuse de diferite etilogii</a:t>
            </a:r>
            <a:endParaRPr lang="ro-RO" b="1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0034" y="2000240"/>
            <a:ext cx="2286016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mucilagii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86248" y="5786454"/>
            <a:ext cx="2000264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saponozide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5180017" y="560706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286512" y="1142984"/>
            <a:ext cx="250033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iridoide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 (aucubozidă, catalpozidă, harpagozidă)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09202" y="3857628"/>
            <a:ext cx="18347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antiinflamatoare</a:t>
            </a:r>
            <a:endParaRPr lang="ro-RO" b="1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966946" y="2819212"/>
            <a:ext cx="642942" cy="5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3428992" y="6000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7393007" y="3036091"/>
            <a:ext cx="121524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571472" y="4214818"/>
            <a:ext cx="2286016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carotenoide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824070" y="4962352"/>
            <a:ext cx="642942" cy="5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429388" y="5786454"/>
            <a:ext cx="142876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flavone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7323157" y="4536289"/>
            <a:ext cx="856462" cy="6437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ight Bracket 23"/>
          <p:cNvSpPr/>
          <p:nvPr/>
        </p:nvSpPr>
        <p:spPr>
          <a:xfrm rot="16200000">
            <a:off x="6522393" y="4764754"/>
            <a:ext cx="385495" cy="157163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43504" y="1000108"/>
            <a:ext cx="3384376" cy="103772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Asocieri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158" y="571480"/>
            <a:ext cx="457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infuzie 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(1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g p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v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/ 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150 ml apă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; 2-3 căni/zi</a:t>
            </a:r>
            <a:endParaRPr lang="ro-RO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143116"/>
            <a:ext cx="457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Preparate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farmaceutice</a:t>
            </a:r>
            <a:endParaRPr lang="ro-RO" dirty="0"/>
          </a:p>
        </p:txBody>
      </p:sp>
      <p:pic>
        <p:nvPicPr>
          <p:cNvPr id="263170" name="Picture 2" descr="C:\Users\Farmacognozie\Desktop\lumanarica-verbascum-phlomoides-ceai-5940_10341.jpg"/>
          <p:cNvPicPr>
            <a:picLocks noChangeAspect="1" noChangeArrowheads="1"/>
          </p:cNvPicPr>
          <p:nvPr/>
        </p:nvPicPr>
        <p:blipFill>
          <a:blip r:embed="rId2"/>
          <a:srcRect l="30000" t="16667" r="30000" b="18332"/>
          <a:stretch>
            <a:fillRect/>
          </a:stretch>
        </p:blipFill>
        <p:spPr bwMode="auto">
          <a:xfrm>
            <a:off x="571472" y="2928934"/>
            <a:ext cx="2286016" cy="2786082"/>
          </a:xfrm>
          <a:prstGeom prst="rect">
            <a:avLst/>
          </a:prstGeom>
          <a:noFill/>
        </p:spPr>
      </p:pic>
      <p:pic>
        <p:nvPicPr>
          <p:cNvPr id="263171" name="Picture 3" descr="C:\Users\Farmacognozie\Desktop\descărcare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14620"/>
            <a:ext cx="2143125" cy="2143125"/>
          </a:xfrm>
          <a:prstGeom prst="rect">
            <a:avLst/>
          </a:prstGeom>
          <a:noFill/>
        </p:spPr>
      </p:pic>
      <p:pic>
        <p:nvPicPr>
          <p:cNvPr id="216065" name="Picture 1" descr="C:\Users\Farmacognozie\Desktop\descărcare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643182"/>
            <a:ext cx="1928826" cy="1283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6066" name="Picture 2" descr="C:\Users\Farmacognozie\Desktop\descărcare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786322"/>
            <a:ext cx="2553909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6067" name="Picture 3" descr="C:\Users\Farmacognozie\Desktop\descărcare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929198"/>
            <a:ext cx="1905000" cy="1485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5244" y="1573897"/>
            <a:ext cx="2952328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cap="all" dirty="0" err="1">
                <a:latin typeface="+mj-lt"/>
                <a:cs typeface="Times New Roman" pitchFamily="18" charset="0"/>
              </a:rPr>
              <a:t>Althaeae</a:t>
            </a:r>
            <a:r>
              <a:rPr lang="en-GB" b="1" i="1" cap="all" dirty="0">
                <a:latin typeface="+mj-lt"/>
                <a:cs typeface="Times New Roman" pitchFamily="18" charset="0"/>
              </a:rPr>
              <a:t> radix</a:t>
            </a:r>
            <a:r>
              <a:rPr lang="en-GB" b="1" i="1" dirty="0">
                <a:latin typeface="+mj-lt"/>
                <a:cs typeface="Times New Roman" pitchFamily="18" charset="0"/>
              </a:rPr>
              <a:t> </a:t>
            </a:r>
            <a:endParaRPr lang="ro-RO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90116" name="Picture 4" descr="Althaeae radix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800126" y="2505703"/>
            <a:ext cx="2836941" cy="186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817452" y="4586599"/>
            <a:ext cx="7786996" cy="19722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25%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mucilag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→</a:t>
            </a:r>
            <a:r>
              <a:rPr lang="ro-RO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fracţiun</a:t>
            </a:r>
            <a:r>
              <a:rPr lang="ro-RO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neutr</a:t>
            </a:r>
            <a:r>
              <a:rPr lang="ro-RO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ă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undecaholozid</a:t>
            </a:r>
            <a:r>
              <a:rPr lang="ro-RO" sz="2000" b="1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o-RO" sz="2000" dirty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o-RO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→</a:t>
            </a:r>
            <a:r>
              <a:rPr lang="ro-RO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fracţiune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acidă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20-30% amidon, pectine,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săruri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minerale</a:t>
            </a:r>
            <a:endParaRPr lang="ro-RO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Picture 2" descr="http://www.gifmania.ro/Gif-uri-Animate-Alfabetul-Animat/Imagini-Animate-Semne-Grafice/Animatzii-Semnul-Exclamarii/Semnul-Exclamarii-2613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033" y="1734993"/>
            <a:ext cx="1381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0671" y="179826"/>
            <a:ext cx="8136904" cy="711742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Produse vegetale utilizate în tratamentul </a:t>
            </a:r>
          </a:p>
          <a:p>
            <a:pPr algn="ctr"/>
            <a:r>
              <a:rPr lang="ro-RO" b="1" dirty="0">
                <a:solidFill>
                  <a:schemeClr val="tx1"/>
                </a:solidFill>
              </a:rPr>
              <a:t>afecțiunilor respiratorii și digestive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51653" y="2354920"/>
            <a:ext cx="3049808" cy="4366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Calitatea materiei prime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3011055"/>
            <a:ext cx="253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Decorticarea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Depozitarea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915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46965" b="-5215"/>
          <a:stretch/>
        </p:blipFill>
        <p:spPr>
          <a:xfrm>
            <a:off x="857224" y="500042"/>
            <a:ext cx="1313411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511" y="116632"/>
            <a:ext cx="3054884" cy="20162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5984" y="642918"/>
            <a:ext cx="3214709" cy="150019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/>
              <a:t>Acțiune demulcentă/</a:t>
            </a:r>
            <a:endParaRPr lang="en-US" sz="2000" dirty="0"/>
          </a:p>
          <a:p>
            <a:pPr algn="ctr"/>
            <a:r>
              <a:rPr lang="en-US" sz="2000" dirty="0" err="1"/>
              <a:t>mucoprotectoare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5429256" y="2571744"/>
            <a:ext cx="324720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+mj-lt"/>
              </a:rPr>
              <a:t>Acțiune </a:t>
            </a:r>
            <a:r>
              <a:rPr lang="fr-FR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imunostimulatoare</a:t>
            </a:r>
            <a:endParaRPr lang="en-US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504" y="2571744"/>
            <a:ext cx="2821421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+mj-lt"/>
              </a:rPr>
              <a:t>Acțiune </a:t>
            </a:r>
            <a:r>
              <a:rPr lang="fr-FR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antiinflamatoare</a:t>
            </a:r>
            <a:endParaRPr lang="en-US" dirty="0">
              <a:latin typeface="+mj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57224" y="4000504"/>
            <a:ext cx="7286676" cy="165543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ratamentul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iritaţiilor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la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nivelul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mucoaselor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căilor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respiratorii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digestive.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-Right Arrow Callout 14"/>
          <p:cNvSpPr/>
          <p:nvPr/>
        </p:nvSpPr>
        <p:spPr>
          <a:xfrm>
            <a:off x="3000364" y="2643182"/>
            <a:ext cx="2357454" cy="642942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Acţiuni</a:t>
            </a:r>
            <a:r>
              <a:rPr lang="en-US" dirty="0"/>
              <a:t> </a:t>
            </a:r>
            <a:r>
              <a:rPr lang="en-US" dirty="0" err="1"/>
              <a:t>specifice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984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us.123rf.com/400wm/400/400/heikerau/heikerau1201/heikerau120100102/12072798-marshmallow-root-althaeae-rad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3" y="188640"/>
            <a:ext cx="3240360" cy="2424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04573" y="188640"/>
            <a:ext cx="172819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3-10 g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6" name="Picture 4" descr="http://www.adanima.org/wp-content/uploads/2013/01/A-glass-of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995" y="7890"/>
            <a:ext cx="2218134" cy="174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3485943" y="126280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74468" y="862694"/>
            <a:ext cx="221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>
                <a:latin typeface="+mj-lt"/>
                <a:ea typeface="Times New Roman" pitchFamily="18" charset="0"/>
                <a:cs typeface="Times New Roman" pitchFamily="18" charset="0"/>
              </a:rPr>
              <a:t>macerare</a:t>
            </a:r>
            <a:r>
              <a:rPr lang="fr-FR" sz="2000" dirty="0">
                <a:latin typeface="+mj-lt"/>
                <a:ea typeface="Times New Roman" pitchFamily="18" charset="0"/>
                <a:cs typeface="Times New Roman" pitchFamily="18" charset="0"/>
              </a:rPr>
              <a:t> la </a:t>
            </a:r>
            <a:r>
              <a:rPr lang="fr-FR" sz="2000" dirty="0" err="1">
                <a:latin typeface="+mj-lt"/>
                <a:ea typeface="Times New Roman" pitchFamily="18" charset="0"/>
                <a:cs typeface="Times New Roman" pitchFamily="18" charset="0"/>
              </a:rPr>
              <a:t>rece</a:t>
            </a:r>
            <a:r>
              <a:rPr lang="fr-FR" sz="2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o-RO" sz="20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8278" y="1418743"/>
            <a:ext cx="1729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+mj-lt"/>
                <a:ea typeface="Times New Roman" pitchFamily="18" charset="0"/>
                <a:cs typeface="Times New Roman" pitchFamily="18" charset="0"/>
              </a:rPr>
              <a:t>30 min. – 2 h</a:t>
            </a:r>
            <a:endParaRPr lang="ro-RO" sz="2000" dirty="0">
              <a:latin typeface="+mj-lt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88224" y="1818853"/>
            <a:ext cx="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20072" y="2458429"/>
            <a:ext cx="331236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o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cană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macerat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proaspăt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obţinut</a:t>
            </a:r>
            <a:r>
              <a:rPr lang="ro-RO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de mai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multe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ori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pe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zi</a:t>
            </a:r>
            <a:endParaRPr lang="ro-RO" sz="2000" dirty="0">
              <a:latin typeface="+mj-lt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71800" y="4342041"/>
            <a:ext cx="2940222" cy="4860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+mj-lt"/>
                <a:cs typeface="Times New Roman" pitchFamily="18" charset="0"/>
              </a:rPr>
              <a:t>Interacțiuni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81805" y="2854473"/>
            <a:ext cx="2651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+mj-lt"/>
                <a:ea typeface="Times New Roman" pitchFamily="18" charset="0"/>
                <a:cs typeface="Times New Roman" pitchFamily="18" charset="0"/>
              </a:rPr>
              <a:t>infuzie sau decocție, </a:t>
            </a:r>
          </a:p>
          <a:p>
            <a:r>
              <a:rPr lang="ro-RO" sz="2000" dirty="0">
                <a:latin typeface="+mj-lt"/>
                <a:ea typeface="Times New Roman" pitchFamily="18" charset="0"/>
                <a:cs typeface="Times New Roman" pitchFamily="18" charset="0"/>
              </a:rPr>
              <a:t>ceai </a:t>
            </a:r>
            <a:r>
              <a:rPr lang="ro-RO" sz="2000" dirty="0" err="1">
                <a:latin typeface="+mj-lt"/>
                <a:ea typeface="Times New Roman" pitchFamily="18" charset="0"/>
                <a:cs typeface="Times New Roman" pitchFamily="18" charset="0"/>
              </a:rPr>
              <a:t>multicomponent</a:t>
            </a:r>
            <a:endParaRPr lang="ro-RO" sz="2000" dirty="0">
              <a:latin typeface="+mj-lt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68669" y="2854473"/>
            <a:ext cx="0" cy="718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7938" name="Picture 2" descr="Imagini pentru ceai cu nal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83" y="5044889"/>
            <a:ext cx="1185284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52" y="3609621"/>
            <a:ext cx="2044705" cy="145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1" name="Picture 5" descr="https://encrypted-tbn0.gstatic.com/images?q=tbn:ANd9GcSKswp5hLlFyfQbNcOPcoRHbPHOlmhRgLr6dvsna4mNLgdlB5cXJMHIvK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381" y="4058489"/>
            <a:ext cx="1810692" cy="10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709062" y="5301208"/>
            <a:ext cx="1391330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1-2 ore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771800" y="5860364"/>
            <a:ext cx="2940222" cy="4860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/>
              <a:t>Asociere</a:t>
            </a:r>
            <a:endParaRPr lang="en-US" sz="2000" b="1" dirty="0"/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4148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865" y="258325"/>
            <a:ext cx="2736304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cap="all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Althaeae</a:t>
            </a:r>
            <a:r>
              <a:rPr lang="en-GB" b="1" i="1" cap="all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folium</a:t>
            </a:r>
            <a:r>
              <a:rPr lang="en-GB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lang="ro-RO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57313" y="258325"/>
            <a:ext cx="3049808" cy="650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Calitatea </a:t>
            </a:r>
          </a:p>
          <a:p>
            <a:pPr algn="ctr"/>
            <a:r>
              <a:rPr lang="ro-RO" dirty="0"/>
              <a:t>materiei prime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25064" y="69037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84769" y="539388"/>
            <a:ext cx="160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Condiționare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23935758"/>
              </p:ext>
            </p:extLst>
          </p:nvPr>
        </p:nvGraphicFramePr>
        <p:xfrm>
          <a:off x="217865" y="3118490"/>
          <a:ext cx="4448618" cy="366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57158" y="1500174"/>
            <a:ext cx="27600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FITOCOMPLEX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88469" y="2419147"/>
            <a:ext cx="209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Demulcentă</a:t>
            </a:r>
          </a:p>
          <a:p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Mucoprotectoare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7851" y="38022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FF0000"/>
                </a:solidFill>
              </a:rPr>
              <a:t>antiinflamator/ușor diuretic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4769" y="45811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00B050"/>
                </a:solidFill>
              </a:rPr>
              <a:t>antiseptică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1988" y="50522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antispastică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50443" y="5733256"/>
            <a:ext cx="205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antioxidantă,</a:t>
            </a:r>
          </a:p>
          <a:p>
            <a:r>
              <a:rPr lang="ro-RO" dirty="0"/>
              <a:t>colecistokinetică</a:t>
            </a:r>
            <a:endParaRPr lang="en-US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37" b="4165"/>
          <a:stretch/>
        </p:blipFill>
        <p:spPr bwMode="auto">
          <a:xfrm>
            <a:off x="4899084" y="3208076"/>
            <a:ext cx="2185155" cy="183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18"/>
          <p:cNvSpPr/>
          <p:nvPr/>
        </p:nvSpPr>
        <p:spPr>
          <a:xfrm>
            <a:off x="4603139" y="5229200"/>
            <a:ext cx="485331" cy="384740"/>
          </a:xfrm>
          <a:custGeom>
            <a:avLst/>
            <a:gdLst>
              <a:gd name="connsiteX0" fmla="*/ 0 w 485331"/>
              <a:gd name="connsiteY0" fmla="*/ 0 h 384740"/>
              <a:gd name="connsiteX1" fmla="*/ 275421 w 485331"/>
              <a:gd name="connsiteY1" fmla="*/ 374573 h 384740"/>
              <a:gd name="connsiteX2" fmla="*/ 451691 w 485331"/>
              <a:gd name="connsiteY2" fmla="*/ 286438 h 384740"/>
              <a:gd name="connsiteX3" fmla="*/ 451691 w 485331"/>
              <a:gd name="connsiteY3" fmla="*/ 286438 h 384740"/>
              <a:gd name="connsiteX4" fmla="*/ 484742 w 485331"/>
              <a:gd name="connsiteY4" fmla="*/ 264405 h 384740"/>
              <a:gd name="connsiteX5" fmla="*/ 473725 w 485331"/>
              <a:gd name="connsiteY5" fmla="*/ 297455 h 3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331" h="384740">
                <a:moveTo>
                  <a:pt x="0" y="0"/>
                </a:moveTo>
                <a:cubicBezTo>
                  <a:pt x="100069" y="163416"/>
                  <a:pt x="200139" y="326833"/>
                  <a:pt x="275421" y="374573"/>
                </a:cubicBezTo>
                <a:cubicBezTo>
                  <a:pt x="350703" y="422313"/>
                  <a:pt x="451691" y="286438"/>
                  <a:pt x="451691" y="286438"/>
                </a:cubicBezTo>
                <a:lnTo>
                  <a:pt x="451691" y="286438"/>
                </a:lnTo>
                <a:cubicBezTo>
                  <a:pt x="457200" y="282766"/>
                  <a:pt x="481070" y="262569"/>
                  <a:pt x="484742" y="264405"/>
                </a:cubicBezTo>
                <a:cubicBezTo>
                  <a:pt x="488414" y="266241"/>
                  <a:pt x="473725" y="297455"/>
                  <a:pt x="473725" y="29745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428992" y="1500174"/>
            <a:ext cx="1008112" cy="2880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86314" y="1500174"/>
            <a:ext cx="3706207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Faringită, laringită, </a:t>
            </a:r>
            <a:r>
              <a:rPr lang="ro-RO" dirty="0" err="1"/>
              <a:t>tonsilită</a:t>
            </a:r>
            <a:endParaRPr lang="en-US" dirty="0"/>
          </a:p>
        </p:txBody>
      </p:sp>
      <p:pic>
        <p:nvPicPr>
          <p:cNvPr id="18" name="Picture 1" descr="Althaeae folium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 l="3246" b="5150"/>
          <a:stretch>
            <a:fillRect/>
          </a:stretch>
        </p:blipFill>
        <p:spPr bwMode="auto">
          <a:xfrm>
            <a:off x="500034" y="2143116"/>
            <a:ext cx="1956873" cy="1330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A26BCD-78CF-42F6-BE5F-E22B252390C7}"/>
              </a:ext>
            </a:extLst>
          </p:cNvPr>
          <p:cNvSpPr/>
          <p:nvPr/>
        </p:nvSpPr>
        <p:spPr>
          <a:xfrm>
            <a:off x="5843467" y="2064723"/>
            <a:ext cx="3206141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Afecțiuni  digestive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58C1AA0-340B-425D-8448-0625598F3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201" y="1945671"/>
            <a:ext cx="1776997" cy="1172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C:\Users\Farmacognozie\Desktop\images (1).jpg">
            <a:extLst>
              <a:ext uri="{FF2B5EF4-FFF2-40B4-BE49-F238E27FC236}">
                <a16:creationId xmlns:a16="http://schemas.microsoft.com/office/drawing/2014/main" xmlns="" id="{B245930A-AA1C-42ED-9352-41E7DAB6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27531" y="5236904"/>
            <a:ext cx="200284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692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764704"/>
            <a:ext cx="1334585" cy="4711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25400" bIns="254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000" kern="1200" dirty="0" err="1">
                <a:solidFill>
                  <a:schemeClr val="accent2">
                    <a:lumMod val="75000"/>
                  </a:schemeClr>
                </a:solidFill>
              </a:rPr>
              <a:t>Mucilag</a:t>
            </a:r>
            <a:r>
              <a:rPr lang="ro-RO" sz="2000" kern="1200" dirty="0">
                <a:solidFill>
                  <a:srgbClr val="00B0F0"/>
                </a:solidFill>
              </a:rPr>
              <a:t>  </a:t>
            </a:r>
            <a:endParaRPr lang="en-US" sz="2000" kern="12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65" t="1" b="-759"/>
          <a:stretch/>
        </p:blipFill>
        <p:spPr>
          <a:xfrm>
            <a:off x="5571623" y="405557"/>
            <a:ext cx="1803583" cy="1401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80391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emolient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51720" y="870784"/>
            <a:ext cx="720080" cy="235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thumbs2.ebaystatic.com/d/l225/m/mxjdo21mblSXy2XL3G8cG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68" y="2217634"/>
            <a:ext cx="27003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275856" y="2223973"/>
            <a:ext cx="20136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macerare la rece </a:t>
            </a:r>
            <a:endParaRPr lang="ro-RO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5856" y="278092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2" descr="https://encrypted-tbn1.gstatic.com/images?q=tbn:ANd9GcT274fZzcQ4kgrN7WhoLv2m-NhhxNfmshgmhpnHMYpY3MQswbC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03158"/>
            <a:ext cx="1600200" cy="201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" descr="Althaeae folium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l="3246" b="5150"/>
          <a:stretch>
            <a:fillRect/>
          </a:stretch>
        </p:blipFill>
        <p:spPr bwMode="auto">
          <a:xfrm>
            <a:off x="6820272" y="2392876"/>
            <a:ext cx="1956873" cy="1330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575105" y="3232500"/>
            <a:ext cx="91563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1-2 ore</a:t>
            </a:r>
            <a:endParaRPr lang="ro-RO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2922" y="3733523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g</a:t>
            </a:r>
            <a:endParaRPr lang="ro-RO" sz="2000" dirty="0"/>
          </a:p>
        </p:txBody>
      </p:sp>
      <p:sp>
        <p:nvSpPr>
          <p:cNvPr id="15" name="Oval 14"/>
          <p:cNvSpPr/>
          <p:nvPr/>
        </p:nvSpPr>
        <p:spPr>
          <a:xfrm>
            <a:off x="4781226" y="4653136"/>
            <a:ext cx="3384376" cy="6632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>
                <a:latin typeface="+mj-lt"/>
                <a:cs typeface="Times New Roman" pitchFamily="18" charset="0"/>
              </a:rPr>
              <a:t>Interacțiuni</a:t>
            </a:r>
          </a:p>
          <a:p>
            <a:pPr algn="ctr"/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330" y="4904408"/>
            <a:ext cx="266771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mucilag &lt; răd</a:t>
            </a: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ăcina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3632" y="5658319"/>
            <a:ext cx="3384376" cy="6632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9" y="5759623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>
                <a:latin typeface="+mj-lt"/>
                <a:cs typeface="Times New Roman" pitchFamily="18" charset="0"/>
              </a:rPr>
              <a:t>Asocieri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71623" y="4726687"/>
            <a:ext cx="0" cy="5500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419872" y="4956153"/>
            <a:ext cx="1155571" cy="18466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 descr="Plafar ceai pectoral 60g buc  sn plafar 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357826"/>
            <a:ext cx="1500174" cy="1500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1969" name="Picture 1" descr="C:\Users\Farmacognozie\Desktop\descărcare (2).jpg"/>
          <p:cNvPicPr>
            <a:picLocks noChangeAspect="1" noChangeArrowheads="1"/>
          </p:cNvPicPr>
          <p:nvPr/>
        </p:nvPicPr>
        <p:blipFill>
          <a:blip r:embed="rId7"/>
          <a:srcRect t="20000" r="3333" b="20000"/>
          <a:stretch>
            <a:fillRect/>
          </a:stretch>
        </p:blipFill>
        <p:spPr bwMode="auto">
          <a:xfrm>
            <a:off x="5214942" y="5643578"/>
            <a:ext cx="1611280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752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755576" y="467380"/>
            <a:ext cx="266429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MALVAE FOLIUM</a:t>
            </a:r>
            <a:endParaRPr kumimoji="0" lang="en-GB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8586" y="2898804"/>
            <a:ext cx="17070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8% </a:t>
            </a: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mucilagii</a:t>
            </a:r>
            <a:endParaRPr lang="ro-RO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4008" y="2853966"/>
            <a:ext cx="12490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demulcentă</a:t>
            </a:r>
            <a:endParaRPr lang="ro-RO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19672" y="49411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6" name="Picture 2" descr="Imagini pentru faring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173" y="467380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849" y="363597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421759" y="652046"/>
            <a:ext cx="2255562" cy="12983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tratamentul laringitelor, faringitelor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60232" y="4269830"/>
            <a:ext cx="2160240" cy="12983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tratamentul 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afecţiuni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lor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 digestiv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e</a:t>
            </a:r>
            <a:endParaRPr lang="ro-RO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6540" y="3614470"/>
            <a:ext cx="104644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dirty="0"/>
              <a:t>flavone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66891" y="4251133"/>
            <a:ext cx="15263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dirty="0">
                <a:latin typeface="+mj-lt"/>
                <a:cs typeface="Times New Roman" pitchFamily="18" charset="0"/>
              </a:rPr>
              <a:t>ușor diuretic</a:t>
            </a:r>
            <a:endParaRPr lang="ro-RO" dirty="0">
              <a:latin typeface="+mj-lt"/>
            </a:endParaRPr>
          </a:p>
        </p:txBody>
      </p:sp>
      <p:pic>
        <p:nvPicPr>
          <p:cNvPr id="25" name="Picture 7" descr="http://www.armonianaturii.ro/UserFiles/product/ceai_ceaipectoral-plaf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251" y="2039489"/>
            <a:ext cx="1338597" cy="1482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5" name="Straight Arrow Connector 4"/>
          <p:cNvCxnSpPr/>
          <p:nvPr/>
        </p:nvCxnSpPr>
        <p:spPr>
          <a:xfrm>
            <a:off x="6084168" y="2652179"/>
            <a:ext cx="0" cy="814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56540" y="4941168"/>
            <a:ext cx="83011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dirty="0"/>
              <a:t>tanin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7724" y="5836622"/>
            <a:ext cx="15481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antiseptic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825" name="Picture 1" descr="C:\Users\Farmacognozie\Desktop\descărcare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92239" y="722218"/>
            <a:ext cx="1658796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748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s://encrypted-tbn1.gstatic.com/images?q=tbn:ANd9GcRDp5wbe3ziupmyvPH3XhJyOlqDZiBgcrU7ObsnxKyJraDO8q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396" y="676403"/>
            <a:ext cx="2466975" cy="184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4628" name="Picture 4" descr="http://img8.rajce.idnes.cz/d0802/0/451/451713_81b0a25343b4f03734acdd667a9f1665/images/folium_malv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27684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707904" y="1628800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07904" y="1124744"/>
            <a:ext cx="18011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Infuz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are 10-15 min</a:t>
            </a:r>
            <a:r>
              <a:rPr lang="en-US" dirty="0">
                <a:latin typeface="+mj-lt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macerare</a:t>
            </a:r>
            <a:r>
              <a:rPr lang="en-US" dirty="0">
                <a:latin typeface="+mj-lt"/>
                <a:ea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cald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o-RO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349" y="61139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3-5 g</a:t>
            </a: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8" name="Rectangle 7"/>
          <p:cNvSpPr/>
          <p:nvPr/>
        </p:nvSpPr>
        <p:spPr>
          <a:xfrm>
            <a:off x="2826313" y="233958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 g</a:t>
            </a:r>
            <a:endParaRPr lang="ro-RO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2195572"/>
            <a:ext cx="274786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Macera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 2-3 h, max.6 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h</a:t>
            </a: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08304" y="2708920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28184" y="4509120"/>
            <a:ext cx="223224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+mj-lt"/>
                <a:cs typeface="Times New Roman" pitchFamily="18" charset="0"/>
              </a:rPr>
              <a:t>Infuzie/Macerat</a:t>
            </a:r>
          </a:p>
          <a:p>
            <a:pPr algn="ctr"/>
            <a:r>
              <a:rPr lang="ro-RO" dirty="0">
                <a:latin typeface="+mj-lt"/>
                <a:cs typeface="Times New Roman" pitchFamily="18" charset="0"/>
              </a:rPr>
              <a:t> x 2-3/zi</a:t>
            </a:r>
          </a:p>
        </p:txBody>
      </p:sp>
      <p:sp>
        <p:nvSpPr>
          <p:cNvPr id="2" name="Oval 1"/>
          <p:cNvSpPr/>
          <p:nvPr/>
        </p:nvSpPr>
        <p:spPr>
          <a:xfrm>
            <a:off x="1475656" y="5013176"/>
            <a:ext cx="2232248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Asocieri </a:t>
            </a:r>
          </a:p>
        </p:txBody>
      </p:sp>
      <p:pic>
        <p:nvPicPr>
          <p:cNvPr id="166914" name="Picture 2" descr="http://farm4.staticflickr.com/3139/3120701018_a1ec4d508a_z.jpg?zz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19635"/>
            <a:ext cx="1043730" cy="1657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http://www.greenlife.com.tr/en/images/bitki/bitkigorseli/sinirli_ot_yapra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74" y="4517117"/>
            <a:ext cx="919265" cy="142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6920" name="Picture 8" descr="http://www.gradinamea.ro/_files/Image/articole/original/luma_lumanari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771" y="3501008"/>
            <a:ext cx="1190625" cy="158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922" name="Picture 10" descr="http://storage0.dms.mpinteractiv.ro/media/401/321/5109/11510062/1/lemn-dul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32924"/>
            <a:ext cx="1977906" cy="1153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924" name="Picture 12" descr="http://kllproject.lv/wp-content/uploads/2011/04/flores-Calendulae-klinge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292" y="5229200"/>
            <a:ext cx="2163876" cy="1260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811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Imagini pentru gut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1420823" cy="913386"/>
          </a:xfrm>
          <a:prstGeom prst="rect">
            <a:avLst/>
          </a:prstGeom>
          <a:noFill/>
        </p:spPr>
      </p:pic>
      <p:pic>
        <p:nvPicPr>
          <p:cNvPr id="245763" name="Picture 3" descr="C:\Users\Farmacognozie\Desktop\descopera-cel-mai-romantic-fruct-al-toamnei-in-3-retete-aromate-cu-gutui_siz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643182"/>
            <a:ext cx="1495043" cy="10001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786" y="214290"/>
            <a:ext cx="7000924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Procedeu</a:t>
            </a:r>
            <a:r>
              <a:rPr lang="en-US" dirty="0"/>
              <a:t>  </a:t>
            </a:r>
            <a:r>
              <a:rPr lang="en-US" dirty="0" err="1"/>
              <a:t>tradiţional</a:t>
            </a:r>
            <a:r>
              <a:rPr lang="en-US" dirty="0"/>
              <a:t> de </a:t>
            </a:r>
            <a:r>
              <a:rPr lang="en-US" dirty="0" err="1"/>
              <a:t>obţinere</a:t>
            </a:r>
            <a:r>
              <a:rPr lang="en-US" dirty="0"/>
              <a:t>  a </a:t>
            </a:r>
            <a:r>
              <a:rPr lang="en-US" dirty="0" err="1"/>
              <a:t>pectinei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14287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g de </a:t>
            </a:r>
            <a:r>
              <a:rPr lang="en-US" dirty="0" err="1"/>
              <a:t>fructe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500430" y="3961136"/>
            <a:ext cx="142876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86446" y="4032574"/>
            <a:ext cx="235745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50g de </a:t>
            </a:r>
            <a:r>
              <a:rPr lang="en-US" dirty="0" err="1"/>
              <a:t>pectină</a:t>
            </a:r>
            <a:endParaRPr lang="en-US" dirty="0"/>
          </a:p>
        </p:txBody>
      </p:sp>
      <p:pic>
        <p:nvPicPr>
          <p:cNvPr id="245766" name="Picture 6" descr="C:\Users\Farmacognozie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928825"/>
            <a:ext cx="2667000" cy="1714500"/>
          </a:xfrm>
          <a:prstGeom prst="rect">
            <a:avLst/>
          </a:prstGeom>
          <a:noFill/>
        </p:spPr>
      </p:pic>
      <p:pic>
        <p:nvPicPr>
          <p:cNvPr id="245767" name="Picture 7" descr="C:\Users\Farmacognozie\Desktop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928802"/>
            <a:ext cx="1020126" cy="809624"/>
          </a:xfrm>
          <a:prstGeom prst="rect">
            <a:avLst/>
          </a:prstGeom>
          <a:noFill/>
        </p:spPr>
      </p:pic>
      <p:pic>
        <p:nvPicPr>
          <p:cNvPr id="245768" name="Picture 8" descr="C:\Users\Farmacognozie\Desktop\images (6).jpg"/>
          <p:cNvPicPr>
            <a:picLocks noChangeAspect="1" noChangeArrowheads="1"/>
          </p:cNvPicPr>
          <p:nvPr/>
        </p:nvPicPr>
        <p:blipFill>
          <a:blip r:embed="rId6"/>
          <a:srcRect l="6667" t="20000" r="3333" b="29999"/>
          <a:stretch>
            <a:fillRect/>
          </a:stretch>
        </p:blipFill>
        <p:spPr bwMode="auto">
          <a:xfrm>
            <a:off x="857224" y="3429000"/>
            <a:ext cx="1928826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71868" y="345865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căldură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500166" y="5572140"/>
            <a:ext cx="2571768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Pectina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industriala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57686" y="5572140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29256" y="5357826"/>
            <a:ext cx="2143140" cy="9088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Prelucrare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chimică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5349" name="Picture 5" descr="C:\Users\Farmacognozie\Desktop\perso1 SEMNUL EXCLAMARI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820683" cy="1671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77281" y="202680"/>
            <a:ext cx="3456384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MALVAE FLORES</a:t>
            </a:r>
            <a:endParaRPr kumimoji="0" lang="fr-FR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MALVAE SYLVESTRIS FLOS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3784310"/>
              </p:ext>
            </p:extLst>
          </p:nvPr>
        </p:nvGraphicFramePr>
        <p:xfrm>
          <a:off x="3718898" y="1716035"/>
          <a:ext cx="2328345" cy="1325224"/>
        </p:xfrm>
        <a:graphic>
          <a:graphicData uri="http://schemas.openxmlformats.org/presentationml/2006/ole">
            <p:oleObj spid="_x0000_s158872" r:id="rId3" imgW="2497493" imgH="1420121" progId="">
              <p:embed/>
            </p:oleObj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3790983" y="365175"/>
            <a:ext cx="2088233" cy="650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Calitatea </a:t>
            </a:r>
          </a:p>
          <a:p>
            <a:pPr algn="ctr"/>
            <a:r>
              <a:rPr lang="ro-RO" dirty="0"/>
              <a:t>materiei prime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081887" y="6417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18834" y="29342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Uscarea </a:t>
            </a:r>
          </a:p>
          <a:p>
            <a:r>
              <a:rPr lang="ro-RO" dirty="0"/>
              <a:t>Depozitarea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321317996"/>
              </p:ext>
            </p:extLst>
          </p:nvPr>
        </p:nvGraphicFramePr>
        <p:xfrm>
          <a:off x="334599" y="2084628"/>
          <a:ext cx="3456384" cy="423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Elbow Connector 15"/>
          <p:cNvCxnSpPr/>
          <p:nvPr/>
        </p:nvCxnSpPr>
        <p:spPr>
          <a:xfrm>
            <a:off x="3101600" y="1716035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89999" y="4679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" name="Picture 9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417" y="2564904"/>
            <a:ext cx="2157959" cy="14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816" name="Picture 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8951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887924" y="34751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/>
              <a:t>demulcent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87924" y="4365559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diuretic moderat, alături de flavone</a:t>
            </a:r>
            <a:endParaRPr lang="en-US" dirty="0"/>
          </a:p>
        </p:txBody>
      </p:sp>
      <p:sp>
        <p:nvSpPr>
          <p:cNvPr id="158817" name="Rounded Rectangle 158816"/>
          <p:cNvSpPr/>
          <p:nvPr/>
        </p:nvSpPr>
        <p:spPr>
          <a:xfrm>
            <a:off x="6156176" y="4145069"/>
            <a:ext cx="1944216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Afecțiuni gastrice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56176" y="6389626"/>
            <a:ext cx="1944216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afecțiuni renale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58821" name="Elbow Connector 158820"/>
          <p:cNvCxnSpPr/>
          <p:nvPr/>
        </p:nvCxnSpPr>
        <p:spPr>
          <a:xfrm>
            <a:off x="4798876" y="586597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822" name="Rounded Rectangle 158821"/>
          <p:cNvSpPr/>
          <p:nvPr/>
        </p:nvSpPr>
        <p:spPr>
          <a:xfrm>
            <a:off x="3347864" y="5955343"/>
            <a:ext cx="1451012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 alte </a:t>
            </a:r>
            <a:r>
              <a:rPr lang="ro-RO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p.v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1" descr="http://t3.gstatic.com/images?q=tbn:ANd9GcSzS7Hbf4Bb_Nngc2-fNr6nk7IMrm50L-NvVNb3xep4sSOZU73wm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1142984"/>
            <a:ext cx="2071702" cy="138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2782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lvae fl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12854"/>
            <a:ext cx="2171700" cy="180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43608" y="32129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2-3 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347864" y="1798828"/>
            <a:ext cx="1944216" cy="36390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16" y="4293096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80681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8893" y="2276872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infuzie sau decocție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491880" y="3578130"/>
            <a:ext cx="2232248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Asocieri </a:t>
            </a:r>
          </a:p>
        </p:txBody>
      </p:sp>
      <p:pic>
        <p:nvPicPr>
          <p:cNvPr id="12" name="Picture 10" descr="http://storage0.dms.mpinteractiv.ro/media/401/321/5109/11510062/1/lemn-dul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4221"/>
            <a:ext cx="1977906" cy="1153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greenlife.com.tr/en/images/bitki/bitkigorseli/sinirli_ot_yaprag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825" y="4293096"/>
            <a:ext cx="919265" cy="142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12" descr="http://kllproject.lv/wp-content/uploads/2011/04/flores-Calendulae-klinger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601" y="5269408"/>
            <a:ext cx="2163876" cy="1260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gradinamea.ro/_files/Image/articole/original/luma_lumanar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438" y="5086921"/>
            <a:ext cx="1190625" cy="158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79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078363" y="4581128"/>
            <a:ext cx="216024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Plantago major</a:t>
            </a:r>
            <a:r>
              <a:rPr kumimoji="0" lang="en-GB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P. media, P. 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lanceolata</a:t>
            </a:r>
            <a:r>
              <a:rPr kumimoji="0" lang="en-GB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98307" name="Picture 3" descr="http://www.gardenorganic.org.uk/assets/organicweeds/plantago%20maj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07174"/>
            <a:ext cx="2581727" cy="2138401"/>
          </a:xfrm>
          <a:prstGeom prst="rect">
            <a:avLst/>
          </a:prstGeom>
          <a:noFill/>
        </p:spPr>
      </p:pic>
      <p:pic>
        <p:nvPicPr>
          <p:cNvPr id="98309" name="Picture 5" descr="http://www.cod.edu/people/faculty/chenpe/prairie/2005_07_26/Plantago_maj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244" y="1913685"/>
            <a:ext cx="2439919" cy="2218108"/>
          </a:xfrm>
          <a:prstGeom prst="rect">
            <a:avLst/>
          </a:prstGeom>
          <a:noFill/>
        </p:spPr>
      </p:pic>
      <p:pic>
        <p:nvPicPr>
          <p:cNvPr id="98311" name="Picture 7" descr="http://www.missouriplants.com/Others/Plantago_lanceolata_bas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636" y="4293910"/>
            <a:ext cx="2376264" cy="2059429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5277272" y="600026"/>
            <a:ext cx="246308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+mj-lt"/>
                <a:cs typeface="Times New Roman" pitchFamily="18" charset="0"/>
              </a:rPr>
              <a:t>Drog colectiv</a:t>
            </a:r>
          </a:p>
        </p:txBody>
      </p:sp>
      <p:sp>
        <p:nvSpPr>
          <p:cNvPr id="2" name="Oval 1"/>
          <p:cNvSpPr/>
          <p:nvPr/>
        </p:nvSpPr>
        <p:spPr>
          <a:xfrm>
            <a:off x="448319" y="275990"/>
            <a:ext cx="3894162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PLANTAGINIS FOLIUM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78" y="4040568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5580112" y="1207049"/>
            <a:ext cx="216024" cy="7001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0152" y="1127877"/>
            <a:ext cx="1800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Flora spontană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85078" y="924062"/>
            <a:ext cx="326482" cy="29194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2815" y="3569589"/>
            <a:ext cx="18002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Cultură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29847" y="6402768"/>
            <a:ext cx="361263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Plantago </a:t>
            </a:r>
            <a:r>
              <a:rPr kumimoji="0" lang="en-GB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lanceolata</a:t>
            </a:r>
            <a:r>
              <a:rPr kumimoji="0" lang="en-GB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47" y="1221486"/>
            <a:ext cx="21764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http://baby.unica.ro/wp-content/uploads/baby/inside/1066839.tuse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4381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5652120" y="796933"/>
            <a:ext cx="24482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Bronșită, traheită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asociat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tuse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uscat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465901" y="274954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4737" name="Object 1"/>
          <p:cNvGraphicFramePr>
            <a:graphicFrameLocks noChangeAspect="1"/>
          </p:cNvGraphicFramePr>
          <p:nvPr/>
        </p:nvGraphicFramePr>
        <p:xfrm>
          <a:off x="6215074" y="3357562"/>
          <a:ext cx="2000264" cy="1928802"/>
        </p:xfrm>
        <a:graphic>
          <a:graphicData uri="http://schemas.openxmlformats.org/presentationml/2006/ole">
            <p:oleObj spid="_x0000_s244760" r:id="rId4" imgW="2105809" imgH="2267442" progId="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57158" y="3143248"/>
            <a:ext cx="2428892" cy="4426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mucilagii</a:t>
            </a:r>
            <a:endParaRPr lang="en-US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20" y="4000504"/>
            <a:ext cx="2643206" cy="1123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saponozide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flavone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iridoide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472" y="5500702"/>
            <a:ext cx="2428892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saponozide</a:t>
            </a:r>
            <a:endParaRPr lang="en-US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488" y="3143248"/>
            <a:ext cx="2357454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demulcentă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00364" y="4286256"/>
            <a:ext cx="250033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antiinflamatoare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14678" y="5429264"/>
            <a:ext cx="2214578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expectorantă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357422" y="5000636"/>
            <a:ext cx="37862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286512" y="5540657"/>
            <a:ext cx="1928826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+mj-lt"/>
                <a:ea typeface="Times New Roman" pitchFamily="18" charset="0"/>
                <a:cs typeface="Times New Roman" pitchFamily="18" charset="0"/>
              </a:rPr>
              <a:t>catalpozida</a:t>
            </a:r>
            <a:endParaRPr lang="en-US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armaciilereteta.ro/wp-content/uploads/2013/02/pain-stomach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66"/>
            <a:ext cx="2160240" cy="25070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28794" y="529690"/>
            <a:ext cx="24482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Afecţiuni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gastrice</a:t>
            </a:r>
            <a:endParaRPr lang="en-US" sz="2400" dirty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472" y="2285992"/>
            <a:ext cx="2571768" cy="442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mucilagii</a:t>
            </a:r>
            <a:endParaRPr lang="en-US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86116" y="2285992"/>
            <a:ext cx="2000264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</a:rPr>
              <a:t>demulcent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472" y="3115865"/>
            <a:ext cx="2571768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2000" b="1" dirty="0">
                <a:latin typeface="+mj-lt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aponozide</a:t>
            </a:r>
            <a:r>
              <a:rPr lang="ro-RO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o-RO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iridoide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72198" y="3083270"/>
            <a:ext cx="2571768" cy="5626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ridoide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14678" y="3286124"/>
            <a:ext cx="2643206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antiinflamatoare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348" y="4071942"/>
            <a:ext cx="2571768" cy="1123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flavone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alantoină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carotenoide</a:t>
            </a:r>
            <a:endParaRPr lang="en-US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7554" y="4214818"/>
            <a:ext cx="2643206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cicatrizantă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antiulceroasă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5786" y="5643578"/>
            <a:ext cx="2571768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tanin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8992" y="5547742"/>
            <a:ext cx="2000264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astringentă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001024" y="3714752"/>
            <a:ext cx="214314" cy="64294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43702" y="4500570"/>
            <a:ext cx="1928826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Iritaţie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gastrică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46786" name="Picture 2" descr="Imagini pentru semnul exclamarii"/>
          <p:cNvPicPr>
            <a:picLocks noChangeAspect="1" noChangeArrowheads="1"/>
          </p:cNvPicPr>
          <p:nvPr/>
        </p:nvPicPr>
        <p:blipFill>
          <a:blip r:embed="rId3"/>
          <a:srcRect l="27823" r="25248" b="12770"/>
          <a:stretch>
            <a:fillRect/>
          </a:stretch>
        </p:blipFill>
        <p:spPr bwMode="auto">
          <a:xfrm>
            <a:off x="7215206" y="5072074"/>
            <a:ext cx="1214446" cy="13734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857884" y="564357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Timp</a:t>
            </a:r>
            <a:r>
              <a:rPr lang="en-US" b="1" dirty="0"/>
              <a:t> </a:t>
            </a:r>
            <a:r>
              <a:rPr lang="en-US" b="1" dirty="0" err="1"/>
              <a:t>îndelungat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428860" y="385762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i pentru rana superfici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2485399" cy="1715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14348" y="2571744"/>
            <a:ext cx="2571768" cy="1123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2000" b="1" dirty="0">
                <a:latin typeface="+mj-lt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lavone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alantoină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carotenoide</a:t>
            </a:r>
            <a:endParaRPr lang="en-US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71802" y="2786058"/>
            <a:ext cx="2643206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cicatrizantă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www.femeiastie.ro/upload/img/patlag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2701374" cy="360553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85744" y="4456515"/>
            <a:ext cx="2571768" cy="442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o-RO" sz="2000" b="1" dirty="0">
                <a:latin typeface="+mj-lt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anin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vitamina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14678" y="4357694"/>
            <a:ext cx="2643206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</a:rPr>
              <a:t>astringent, </a:t>
            </a:r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hemostatic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57884" y="5429264"/>
            <a:ext cx="2571768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Enzime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proteolitice</a:t>
            </a:r>
            <a:endParaRPr lang="en-US" sz="2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715802" y="464265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0826" y="4143380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Produs</a:t>
            </a:r>
            <a:r>
              <a:rPr lang="en-US" dirty="0"/>
              <a:t> </a:t>
            </a:r>
            <a:r>
              <a:rPr lang="en-US" dirty="0" err="1"/>
              <a:t>proaspăt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214678" y="5643578"/>
            <a:ext cx="2643206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Times New Roman" pitchFamily="18" charset="0"/>
                <a:cs typeface="Times New Roman" pitchFamily="18" charset="0"/>
              </a:rPr>
              <a:t>cheratolitică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1802" y="714356"/>
            <a:ext cx="24482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Leziuni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dermice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şi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furunculoză</a:t>
            </a:r>
            <a:endParaRPr lang="en-US" sz="2400" dirty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580" y="785794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Mod de administrare: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 infuzie 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1,5 g p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v /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 150 ml apă</a:t>
            </a:r>
            <a:r>
              <a:rPr lang="ro-RO" dirty="0">
                <a:latin typeface="+mj-lt"/>
                <a:ea typeface="Times New Roman" pitchFamily="18" charset="0"/>
                <a:cs typeface="Times New Roman" pitchFamily="18" charset="0"/>
              </a:rPr>
              <a:t>); </a:t>
            </a:r>
            <a:r>
              <a:rPr lang="it-IT" b="1" dirty="0">
                <a:latin typeface="+mj-lt"/>
                <a:ea typeface="Times New Roman" pitchFamily="18" charset="0"/>
                <a:cs typeface="Times New Roman" pitchFamily="18" charset="0"/>
              </a:rPr>
              <a:t>sirop</a:t>
            </a:r>
            <a:r>
              <a:rPr lang="it-IT" dirty="0"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lang="ro-RO" sz="1000" dirty="0">
              <a:latin typeface="+mj-lt"/>
              <a:cs typeface="Times New Roman" pitchFamily="18" charset="0"/>
            </a:endParaRPr>
          </a:p>
        </p:txBody>
      </p:sp>
      <p:pic>
        <p:nvPicPr>
          <p:cNvPr id="245762" name="Picture 2" descr="C:\Users\Oana\Downloads\descăr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4898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486086" y="263691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35896" y="2073025"/>
            <a:ext cx="13681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infuzare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45763" name="Picture 3" descr="C:\Users\Oana\Downloads\descărcare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5724128" y="1765374"/>
            <a:ext cx="130968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141651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1,5 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7784" y="3470282"/>
            <a:ext cx="681486" cy="1431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33913" y="3629588"/>
            <a:ext cx="13681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Procesare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industrial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9396" y="5488499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/>
              <a:t>Ceai medicinal, sirop, comprimate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AutoShape 2" descr="data:image/jpeg;base64,/9j/4AAQSkZJRgABAQAAAQABAAD/2wCEAAkGBhQSEBUQDxIVFRQQFBAPFBUXFBQVFBUVFBIWFBQQFBUXGyYeFxwjGRUUHy8gJCcpLCwsFR40NTIqNyYrLSkBCQoKDgwOGA8PFzUcFxwpKSkpKSk1KSwpKSw1KSkpNSkpKSkpKSk1KTEvKTU1LiwpNSkpKSwpKSkpKSkpLikpKf/AABEIAMgAaAMBIgACEQEDEQH/xAAcAAABBQEBAQAAAAAAAAAAAAAAAQQFBgcCAwj/xABBEAABAwIEAgQKBwYHAAAAAAABAAIDBBEFBhIhEzFBcXOxBxQiIzRRYYGhsjNCcpGSwdEVJTI1ovFDUmKCwuHw/8QAGgEBAAMBAQEAAAAAAAAAAAAAAAECAwQFBv/EACMRAQEAAgEEAgIDAAAAAAAAAAABAhEDBBIhMRNBUWEFFDL/2gAMAwEAAhEDEQA/ANxQhF0AhJdF0CoSXS3QCEXSXQKhCQlAqEXQgEIQgEhSpCgzXE8/zxVk0ADSyOQtbtZ1rDp+9PaLOb5XBgc4F2w8kG5PRsFRsxy3xOrA+rMWn8LT+alssm9RH9ppVqylu18L6o/5/gFzaqPS/wC8KdkIG5sOu3SkbY8rHu2VV0D4vUnpd+JIaGo6SfxlWGy5skogBhMx+t/W5dMwuUG4eAR06nKdLdl5OCnaTemq5GbSlrgOne6lIZQ4AjkVB4qPMyH1Mef6U9y669MzqUEqTQhCJCQpUIPn7NFB+9qp7XkXn1EWuD5DRZWLKw8/H9oKIzP/ADOq7U/KFM5Xb5+P7TVOTLH2u2c2TmBvisYkOsNkbvqEb2uY6VgBF3NLgQN+XJQeVYa2CLQYCI9fDj1DzzmAE8ea5sCXOtaw2CvZCUKF+3ztXjXVfMQ35gbMB5HexOwvYH4bJ9hk05LhOwAWBaQW7m5BFhy2tzUkVzdEwFeL17FeT0KjsX+hk7N/ylPMt+jM6kzxb6GTs5PlKeZb9GZ1IjFKIQhFghCCgwnMv8zqu1/4tU3lg+fj+0FWcx1NsZq49zqm5+rzYVny4POs+03vVqyjVbJLLyrq5kMZlmeGMbu5zjYAf9rzocTjmaHRPDw5okFjvpJIDrGxAu1w5dCq1OSFxoXTnAc+k2/t8Uv/AL+6DzIXk4L2Xk9BH4t9DJ2cnylOst+jM6k1xb6GTs5PlKdZb9GZ1IhKIQhEhCEhQYFmaRrsYqWm2qOUEes3Z3KyZdHnGH/U3vVOzzA4YrVyxkA8SxIO7bNaDcna26sWR6hz5NTzyexlhsBYbn2E3U5MsWmZspRJTFhZM/y43t4Okyxva4OZMwOIBLXNBtuoCkw+vmljdVamAmB8oZJoaeHTSEtsx1wHTSN1AH6nOyseZ8XNLRy1DdJMbAW6r6dRcGjVYja7gq7SeEA6WtfGJHOmERdDrEfCe9scdUA8EhrnOLQL7lptcbqrWIebDqjVBHUxzPMskb3wunF5poYZ31FQHF9oo9TorBpbbSDboV/wWlfHTxRzO1yMiYx7731ODRc36eXPpsq8/PQLoZCwxRF9frdI0Fxjphp1x6ST5UjmNtzPJd1HhEiY0jxeo1scWOjLYw9tnRN4jrvtbVNGLXv5XJILQ4rzIVZGdxyEUkm5cXDhsDIzWGkZfyjqOtriLc9B5LiixmSsqeG08OnDG1UL23EkgZMIvLs7yWOcHEC1yFImcW+hl7OT5CnWW/RmdR703xf6GXs5PkKcZb9GZ1HvRCUQhCJCQpUIPnvOeHuOJ1T4juZnBzDyeNIv71YsrSAvadOlxeC4ct9hf2qPzCP3lVds7uapbAG+cafUR3q9rGY+Wj43hrZ4mxyOLWtkgmPLfhSNkDHX6CWi6h8QwOB9Uak1RZqdTSyRB8WiR9ObxOdqBcAPUCAbBTmKYW2oi4TyQ06Tta+245qIZkGnHMvPW4fookx+6ry58suuPHcMBlij0cN9U97WsmjjvKy8TZZY5bMLW3u10bbE396jKzALVUMtNPG5sT3TOfM5sj+JJK10z3MMZ1EtYwN0Fhab7q1x5Ppx9V34ivduXIG8mH3ucfzU6w+kS899yI+lweja0tYNjweZeb8GV00d9+h73H29N174dhtPA5zoGaS8BpN3u8kOc8MGonS0Oc42FhupJtAxo2YPilMYHQFTw1nf9mGKuvDJ2cnylOct+jM6k3xceYk7OT5SnGW/RmdSLxKIQhEhCEFBheYj+8qrtndzVMYD/GD6rfkojMZH7Squ2d8rVJYVJp1OPQLq1Y71trcLrtB9g7l2o/A6rXC033Abf7lIKsaY3c2QrgropEWcuXm4LslclBHYz9DJ2cnylOMt+jM6k2xk+Zk7OT5SnOWvRmdSISiEIRIQUJCgwvMf8zqu2/IL0qqrh07j0us33lNswVQdidY0c2zkEdTW7j1qIzJig0tiaeRuf0U5enLy5SY1quVsZDdIJ2IaD92yu7XgjZYng2J2A6vyWiYDmEaQx522sf1WXHnMo5Ok6mf5qzlC4ZICLjddXWj1Y4cuHLolcuQR2NfQSdm/5SnWW/RmdSa40fMSdm/5SnWW/RmdSISiEIRISFKhB8r+EKctxqsINiJ3WP8AtaoaWrLiLlSfhMP74re3PyNVba9Rl6c/Lx78r1SVRABv0DuU/h2Me1VGCbyR1DuTmKptuuC7xu4+bylxyrVcIzS5m2q49R5Ky0maY3c9j94WJwYoQpKDHyOla48/5jq4utzwbQMViP1x9/6rymxmIDd471kxzIbc/ivCXMJ9fxWnzx03+RuvTQsezKzhuazfUC2/RvsrLlz0ZnUe9YVJjBe5ovzc0f1Bbtl30Znv71phn3OzpObLmltSaEIV3a8KisYy2twF72v7LX7wlgq2v3Y4O6iozHzZ0RIuASSOdxdhIt7l48N2qSZjCwaC0AgNJNrXt7OfuQYL4RMp1cmJVk8dPI+J0znBzQCCA0C4F7nkehVnDcpVdRGJaene9hLmhw02u3Y8zfYq0Z4zNWw4o4QyyNEZj4TASWuDmtt5vk/U645HfkpPLUsTcABqJpoY+O8GSG4lB4uwFhex6UFTqaWSndwp2Fjw1pLTa9iNjsljnVkwOhgmknnDfGqeNsI8YrJ3xFjg0l7TZhLv4mdAtt61Nvy1SeO0nDiaYqmGpkLQXFh0Mjex4uQeT/Z0LG4beXn0m/MUhsy7FQrbl+CkqK2WnbSBracTglz3OL3CojYHW20geWBudiuLUP7PbX+KnSyQR6OIdT/K0Xe7p28ojbdUvFtz/wBK+9qqahcOqFL+EGgjpqljYW6GviDy25tfW5m1+X8N/eneGw0zMJFZPTiVwlLP4nMLvOaQ0kX29yp8Sk6O91x/Cu00/nY/tx/MF9J5c9GZ7+9Y1hlBSR09PUyU+t1bUBrBqcRCHyP0AWtcN0jmN1s+ADzDQOguHxXRx49ser03F8eN/aSQhC0dRrV0AkcxxJHDOoWt62nf8ITgtXSEFWxzLVxxIA0SNDuG9zWudGXcy0u3HIbdNgsBzN41RUZwuaJnAMhlbMA/U469WnnpB9lvevqYhQWYsqRVUbmPYHBwsQeXWg+aMu50loo3wsjikjls5zJWki+kNJ2IvdoAsb8lIS+FOd08M5ig1U7ZmNAEga4StY1xcNY5aBYC3Mq+u8CDA4hsTnC/1nn3ciFIUvgeY3/BYPcHfEqNK6ZHgmeZKaplqY2RufUcTU12vSNcolOnS4HmLdS6hzDUOof2e2C7NfE1BkhffXqte+m1/YtxpfBm1vINHUGjuUlBkFg596aR2RkEWbcRdU+NCjZq4Pi9iJGt08Xi6t5L3vtztboTOGjrXUH7PMUQj18TWXO4l9Wq2xItf2LeI8mRDoCexZbib9UKdHZGOZVpa2CNkDuDJGxwc0Pje5zN99Dg4es2JB5raMDYRC0HnuT7zdekeFRt5NTtrbCwReeCoQhAIQhAIQhAlkWSoQCEIQCEIQCEIQCEIQCEIQCEIQCEIQCEIQCEIQ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17092" name="AutoShape 4" descr="data:image/jpeg;base64,/9j/4AAQSkZJRgABAQAAAQABAAD/2wCEAAkGBhQSEBUQDxIVFRQQFBAPFBUXFBQVFBUVFBIWFBQQFBUXGyYeFxwjGRUUHy8gJCcpLCwsFR40NTIqNyYrLSkBCQoKDgwOGA8PFzUcFxwpKSkpKSk1KSwpKSw1KSkpNSkpKSkpKSk1KTEvKTU1LiwpNSkpKSwpKSkpKSkpLikpKf/AABEIAMgAaAMBIgACEQEDEQH/xAAcAAABBQEBAQAAAAAAAAAAAAAAAQQFBgcCAwj/xABBEAABAwIEAgQKBwYHAAAAAAABAAIDBBEFBhIhEzFBcXOxBxQiIzRRYYGhsjNCcpGSwdEVJTI1ovFDUmKCwuHw/8QAGgEBAAMBAQEAAAAAAAAAAAAAAAECAwQFBv/EACMRAQEAAgEEAgIDAAAAAAAAAAABAhEDBBIhMRNBUWEFFDL/2gAMAwEAAhEDEQA/ANxQhF0AhJdF0CoSXS3QCEXSXQKhCQlAqEXQgEIQgEhSpCgzXE8/zxVk0ADSyOQtbtZ1rDp+9PaLOb5XBgc4F2w8kG5PRsFRsxy3xOrA+rMWn8LT+alssm9RH9ppVqylu18L6o/5/gFzaqPS/wC8KdkIG5sOu3SkbY8rHu2VV0D4vUnpd+JIaGo6SfxlWGy5skogBhMx+t/W5dMwuUG4eAR06nKdLdl5OCnaTemq5GbSlrgOne6lIZQ4AjkVB4qPMyH1Mef6U9y669MzqUEqTQhCJCQpUIPn7NFB+9qp7XkXn1EWuD5DRZWLKw8/H9oKIzP/ADOq7U/KFM5Xb5+P7TVOTLH2u2c2TmBvisYkOsNkbvqEb2uY6VgBF3NLgQN+XJQeVYa2CLQYCI9fDj1DzzmAE8ea5sCXOtaw2CvZCUKF+3ztXjXVfMQ35gbMB5HexOwvYH4bJ9hk05LhOwAWBaQW7m5BFhy2tzUkVzdEwFeL17FeT0KjsX+hk7N/ylPMt+jM6kzxb6GTs5PlKeZb9GZ1IjFKIQhFghCCgwnMv8zqu1/4tU3lg+fj+0FWcx1NsZq49zqm5+rzYVny4POs+03vVqyjVbJLLyrq5kMZlmeGMbu5zjYAf9rzocTjmaHRPDw5okFjvpJIDrGxAu1w5dCq1OSFxoXTnAc+k2/t8Uv/AL+6DzIXk4L2Xk9BH4t9DJ2cnylOst+jM6k1xb6GTs5PlKdZb9GZ1IhKIQhEhCEhQYFmaRrsYqWm2qOUEes3Z3KyZdHnGH/U3vVOzzA4YrVyxkA8SxIO7bNaDcna26sWR6hz5NTzyexlhsBYbn2E3U5MsWmZspRJTFhZM/y43t4Okyxva4OZMwOIBLXNBtuoCkw+vmljdVamAmB8oZJoaeHTSEtsx1wHTSN1AH6nOyseZ8XNLRy1DdJMbAW6r6dRcGjVYja7gq7SeEA6WtfGJHOmERdDrEfCe9scdUA8EhrnOLQL7lptcbqrWIebDqjVBHUxzPMskb3wunF5poYZ31FQHF9oo9TorBpbbSDboV/wWlfHTxRzO1yMiYx7731ODRc36eXPpsq8/PQLoZCwxRF9frdI0Fxjphp1x6ST5UjmNtzPJd1HhEiY0jxeo1scWOjLYw9tnRN4jrvtbVNGLXv5XJILQ4rzIVZGdxyEUkm5cXDhsDIzWGkZfyjqOtriLc9B5LiixmSsqeG08OnDG1UL23EkgZMIvLs7yWOcHEC1yFImcW+hl7OT5CnWW/RmdR703xf6GXs5PkKcZb9GZ1HvRCUQhCJCQpUIPnvOeHuOJ1T4juZnBzDyeNIv71YsrSAvadOlxeC4ct9hf2qPzCP3lVds7uapbAG+cafUR3q9rGY+Wj43hrZ4mxyOLWtkgmPLfhSNkDHX6CWi6h8QwOB9Uak1RZqdTSyRB8WiR9ObxOdqBcAPUCAbBTmKYW2oi4TyQ06Tta+245qIZkGnHMvPW4fookx+6ry58suuPHcMBlij0cN9U97WsmjjvKy8TZZY5bMLW3u10bbE396jKzALVUMtNPG5sT3TOfM5sj+JJK10z3MMZ1EtYwN0Fhab7q1x5Ppx9V34ivduXIG8mH3ucfzU6w+kS899yI+lweja0tYNjweZeb8GV00d9+h73H29N174dhtPA5zoGaS8BpN3u8kOc8MGonS0Oc42FhupJtAxo2YPilMYHQFTw1nf9mGKuvDJ2cnylOct+jM6k3xceYk7OT5SnGW/RmdSLxKIQhEhCEFBheYj+8qrtndzVMYD/GD6rfkojMZH7Squ2d8rVJYVJp1OPQLq1Y71trcLrtB9g7l2o/A6rXC033Abf7lIKsaY3c2QrgropEWcuXm4LslclBHYz9DJ2cnylOMt+jM6k2xk+Zk7OT5SnOWvRmdSISiEIRIQUJCgwvMf8zqu2/IL0qqrh07j0us33lNswVQdidY0c2zkEdTW7j1qIzJig0tiaeRuf0U5enLy5SY1quVsZDdIJ2IaD92yu7XgjZYng2J2A6vyWiYDmEaQx522sf1WXHnMo5Ok6mf5qzlC4ZICLjddXWj1Y4cuHLolcuQR2NfQSdm/5SnWW/RmdSa40fMSdm/5SnWW/RmdSISiEIRISFKhB8r+EKctxqsINiJ3WP8AtaoaWrLiLlSfhMP74re3PyNVba9Rl6c/Lx78r1SVRABv0DuU/h2Me1VGCbyR1DuTmKptuuC7xu4+bylxyrVcIzS5m2q49R5Ky0maY3c9j94WJwYoQpKDHyOla48/5jq4utzwbQMViP1x9/6rymxmIDd471kxzIbc/ivCXMJ9fxWnzx03+RuvTQsezKzhuazfUC2/RvsrLlz0ZnUe9YVJjBe5ovzc0f1Bbtl30Znv71phn3OzpObLmltSaEIV3a8KisYy2twF72v7LX7wlgq2v3Y4O6iozHzZ0RIuASSOdxdhIt7l48N2qSZjCwaC0AgNJNrXt7OfuQYL4RMp1cmJVk8dPI+J0znBzQCCA0C4F7nkehVnDcpVdRGJaene9hLmhw02u3Y8zfYq0Z4zNWw4o4QyyNEZj4TASWuDmtt5vk/U645HfkpPLUsTcABqJpoY+O8GSG4lB4uwFhex6UFTqaWSndwp2Fjw1pLTa9iNjsljnVkwOhgmknnDfGqeNsI8YrJ3xFjg0l7TZhLv4mdAtt61Nvy1SeO0nDiaYqmGpkLQXFh0Mjex4uQeT/Z0LG4beXn0m/MUhsy7FQrbl+CkqK2WnbSBracTglz3OL3CojYHW20geWBudiuLUP7PbX+KnSyQR6OIdT/K0Xe7p28ojbdUvFtz/wBK+9qqahcOqFL+EGgjpqljYW6GviDy25tfW5m1+X8N/eneGw0zMJFZPTiVwlLP4nMLvOaQ0kX29yp8Sk6O91x/Cu00/nY/tx/MF9J5c9GZ7+9Y1hlBSR09PUyU+t1bUBrBqcRCHyP0AWtcN0jmN1s+ADzDQOguHxXRx49ser03F8eN/aSQhC0dRrV0AkcxxJHDOoWt62nf8ITgtXSEFWxzLVxxIA0SNDuG9zWudGXcy0u3HIbdNgsBzN41RUZwuaJnAMhlbMA/U469WnnpB9lvevqYhQWYsqRVUbmPYHBwsQeXWg+aMu50loo3wsjikjls5zJWki+kNJ2IvdoAsb8lIS+FOd08M5ig1U7ZmNAEga4StY1xcNY5aBYC3Mq+u8CDA4hsTnC/1nn3ciFIUvgeY3/BYPcHfEqNK6ZHgmeZKaplqY2RufUcTU12vSNcolOnS4HmLdS6hzDUOof2e2C7NfE1BkhffXqte+m1/YtxpfBm1vINHUGjuUlBkFg596aR2RkEWbcRdU+NCjZq4Pi9iJGt08Xi6t5L3vtztboTOGjrXUH7PMUQj18TWXO4l9Wq2xItf2LeI8mRDoCexZbib9UKdHZGOZVpa2CNkDuDJGxwc0Pje5zN99Dg4es2JB5raMDYRC0HnuT7zdekeFRt5NTtrbCwReeCoQhAIQhAIQhAlkWSoQCEIQCEIQCEIQCEIQCEIQCEIQCEIQCEIQCEIQ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17094" name="AutoShape 6" descr="data:image/jpeg;base64,/9j/4AAQSkZJRgABAQAAAQABAAD/2wCEAAkGBg8REBASEg8QEhATFBAPEhAVDhAUDRARFBAWFBMQEhIXGyceGBkjGRIUHy8gJCcpOCwsFR8xNjAqNSYrLSkBCQoKDgwOGg8PGjEkHyUsKiosKiwsMSwpLCwsKS4pLi0sLCw1LDApKSwsKSwpLCwsLCw1LCwsLCwsKS8pLCwsLP/AABEIAOEA4QMBIgACEQEDEQH/xAAbAAEAAgMBAQAAAAAAAAAAAAAABQYDBAcCAf/EAEUQAAIBAgMCCAsFBQgDAAAAAAABAgMRBBIhBTEGIkFRYXGBwQcTFDJTcpGSobHRFSNCYoIzQ1KT0hckNGODoqPCc7Pw/8QAGQEBAAMBAQAAAAAAAAAAAAAAAAECAwQF/8QALxEBAAIBAwIEAwcFAAAAAAAAAAECEQMSMQQhQVFhkRQycSIzQqGx4fAFExWB0f/aAAwDAQACEQMRAD8A7iAAAAAAAAAAAAAAAAAAAAAAAAAAAAAAAAAAAAAAAAAAAAAAAAAAAAAAAAAAAAAAAAAAAAAAAAAAAAAAAAAAAAAAAAAAB8ufTmvhK4eYvA4mnRo+LySoxqtuMs+Z1Jx3p7rRXtL6enbUttqiZw6TKSWrdjB5fS9JD34nB5+FDGy1caD61Uf/AGPD8JOM/gw/uT/qOj4LW8o90bod78vpekh76Hl9L0kPfRwL+0fGfwUP5c/6j5/aPjf4aH8qX9Q+C1vT3Tuh377Qpekh76C2hR9LD34/U4C/CRjebD8/7F/1Fv2dhtvVoRmvIKaklJKSeazV1dRuloyl+mvT5piP9kTEunfaNH0tP34j7So+lp+/E4twg4RbXwVSNOt5MnJOUXCnGUWk7PlutedG9gduV61GnKc7OUU2oxUI3u+RFbaF61i2YxJmHXqOLpzbUZxk1vSkm11mYpXAKis853blKMk+aymrfMuplKQAEAAAAAAAAAAAAAAAAAAAAAAHGfDLGP2jhM3meJhm0vxViJ5nbl0bOzHHfDNiZ0sdhKkJZZqhNKVlp9409/RJnX0n3vurbhC8KNn0IYVWq05ThNUqbioOeKTlmeJtFvxcVG6yvn6CmkhPhBinGUXWllkmpLLDVNWa3cxHnr6dZrGJUl8Bt7O2XXxE8lGlOpLlUVpHpk9yXWXTZPgpqOzxNZQ/y6azS7ZvRdiZXV19PS+aUKBY7JwM4U0Z4WhF16MKlOEYTU6kE+Ksu5vmSIyOydjYd2VLyia3tt1Ff1m1D2Eng6+HaWTB0Irk+7h3RR43W9RTqKxWMxjxZ06zSpaY7S5/w/2tTr42cqc4zhGMYKUWnGT1cnF8qu/gTexbeSYb1Xf2l4w0YSavRpb1+7RUMLBubgr2VSrGKvovvZLRFq60X04pEfL68taam+ZlduAcXeemmV26byX0LiVjgnG05pblFRXYyznNnPdrnIAAAAAAAAAAAAAAAAAAAAAAAAcd8OUf7xg3/lVV/wAkfqdiOX+FzYdfFYnAwowzScK93uhBZqfGnLkWv0OnpbRXViZ9f0Vtw5FCDbSSbbdkkm229ySW9l+4NeC+c8tTFtwjvVCL+9f/AJJfh6ld9Ra+CvAmhg0paVMQ1xqzXm88aa/Cune/gWaMTTqOvmfs6XHmphp4DZtKjBU6VONOC/DFWXW+d9LK5w82hUhGlSi3GNRSlNr8Si0lC/NrdrqLiomntTY9LEQy1I3trGSdpxfOn3HmczmWHU6VtTStSk4mVP4O7Np1KVNunGLz2lUnG6mvGJKEJZ9HZ+a48jdycweyqSTSctIxbeaNk3DPfqvxTVjwGyPiVk1+aFn7USFDYk42vKPZf6FZ5cPT6F6ViLU4bXkqhKKV97Vna+krX05yqbDw969R8kald9rrTSLlRw9nq8zv38+8ruwaNo1JfxVq77FWml3mtbYrL09OMLHwV86a5k1/uLIQWwFx5er3onS1eG0AAJSAAAAAAAAAAAAAAAAAAAAABGbWWsOqXcSZHbVWsP1dxW3CJ4aMUZIo5xR27XjtCcJ4qrVz1cRTjThVtGCUG4RqYaUVKmo+ki/abex+GuJ8VG1GNWFLBU8bVlKtOWIlm8ZHKnbjPNGOvMmbT0l4jMen5s4lf0j64lEh4Rq2VcTCN+NwtJ1lWqeRxjiKTnxp71KDjaXcWjgrtt4zCxrShGLzVKbUZOVOThPLnpyeriyt9C9IzaF4nKRaPDRmkjHJGCJYmiN8WlJpJLV6Jab7slWivY1VHVmo36bPku9OjsK1jMkcrFsRceXq96JshNi/tGvy96Js2hcABIAAAAAAAAAAAAAAAAAAAAABH7U/B29xIGhtXdDrfyK24RPCl0+GuH8odOWHqR+/eB8oapOn429lF658r6jZfDPAwp4irmhloWi/FypTqVIueWLpxi/NvprbW4wHA/DU61eu4qdapVnWjUlCPjKDkt1N7tHqm0RtLwcLJWjLF1Jurh3hXN0+P+2VRVNZu74tradh0R8PPjPh+7Lukqm0dmV3KFRU4UsNLDYtVG4U8PKdWLdNq1s19U01r0kwtt4KFOm1icNClPMqT8bTjTko+coa206Cv4ngVUm6kljHGpUWDUmqOWMvJ4uLTUZppSvyNWtvIjaXg9r06MYUJeOnlxlOTapRjkxDUknGo3Zprz02+gtFdK2I3fzH/V8yuceEGHc6sXOMFB00qk6tJU6njKeeOR5r+am9Uui55xm3sPThTm6kZQqSUYSjOk0/zXcksvO1exXYeD9ucJTq02lU2fVnTdJyjLyXDulOne+qlffbcaeJ8G9aVJUo4mkqaWKVvEyWXx1XPGzWtktMt7cpXZo5j7X8wiZlbMBiK8p1VUpKEYytTkm+PG71366Wd1zmjisdknKNtU735NdewlcDQdOlSg2m4Qp021ezcYKLfwNCeGi6jk1d3fVzdu45MxuKt/gzKTnKUtzjp0cbmLGQuxUlNpLTK/miaNIaAAJAAAAAAAAAAAAAAAAAAAAAAI/a+6PW/kSBH7Y8yPrdzK34RbhoRZkjI14syKRhEsolmufbmNM+5i2VsvTZ5cj5OVugweUX3e0jKs2iGU0X50ut/M3aZpy86XrP5kwmspHY7+8fqv5omiE2I/vJdTXxRNm1eGkAAJSAAAAAAAAAAAAAAAAAAAAABDcJcfTo0oyqPLHPGN7OybjK1+jQmSE4W4OnVw+Wcbxzxe9pp66prrK24Za27ZO3lH4fFwmrxnGS54yTXwNhTKTU4Iq96VVx6JL/ALR+h5hwexS5pLoq90jDbHm8n4rWjtOn7Tlc6u0KUd9SPVe79iNWe21uhFvpei9hBYbYeIX7v/dD6krhtiVPxOMe27+BOGtdbVv+HD2q8pvV/T2G9hqbfUesPs6Ed+r+HsNuxMQ6KUnmXyKIytXSc7NXzSVr8qeqJMhJYSPjpu++cpNab27ss2zPgndhRs/0v5omyH2Q+P8ApfcTBpDeOAAEpAAAAAAAAAAAAAAAAAAAAAAiOEztQb/ND5kuQvC3/Cz6JU//AGIi3Es9WcUt9JV2m912lfnvfrsjag+W6a6Hu6+VERUxHHn0Sa6rOyS7LG3g6vGXTo+ppnO8ut44StKqbMJEKsRJLRX6LpfMyraTjFylTkkk23mp2SXL5xesZdFdRMJn25H0tqp/gnyctO+u7TNcyR2lF/hn2KD7NJFtstYvDbI6dNOc/WZt0sSpNrLNNK/Gjblt/wDdRoyl95UX5pETGExKW2MvvP0v5omyG2N53Y+4mTSOHRXgABKwAAAAAAAAAAAAAAAAAAAAAELwx/wdb/Tf/LEmiD4av+4YjojF+ypFkTwx6j7q30n9FDdW8YS5XeL6XGyv7GvYbuz615xV7ap36te4htn4mnUqUoTlkp+a3yq923fpZKYucaby0qmaF5pyT1lu0b6n8znntLwNG2af3c9s49c/RIRrJu60V20uZcxnaUouMleMk4tX3pqzIWlX6TfoVtFqHVTUiWxHY2Hk23C7evnS331e/e+42PsLDu7cXdpq+eSeqcW+u0mY6dQ26dU1jUt5umu3yZcDsqjRbdNNXSi+Ne6TbXzftNOrpWqes/jGJI06pFYmqvG1efOre6iJnPeW0Y8E7sV8f9L7ibIbYVBvj8lrLp5yZL14dVeAAFlgAAAAAAAAAAAAAAAAAAAAAInhVhJ1cHiIQjmnKHFit7aadl7CWPlgpeu+s1nx7OHT2Li478NiF/oVPofYxrR86nUXXCS+aO4WFiu14n+FrHy3n2cXp4p8t18DeoY5dHtOsypRe9J9aTMUsDSe+lTf6I/Qrsa1/pt6/j/L93PcPjE+VG/SrlveycO/3FL+XH6Hh7Ew3oYdkbfIjZLqr016+Ku06x4wOznWxFTeoKV5PsXFXS7FmWxqC3U0u2X1NjD4WEE1FWTbb6W+VkxTzbU0Zie73TpqKSSslolyJHoA0dI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60772" name="Picture 4" descr="CEAI ANTIBRONSITIC 30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143116"/>
            <a:ext cx="2448272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0776" name="Picture 8" descr="http://www.webfarm.ro/media/catalog/product/cache/1/image/9df78eab33525d08d6e5fb8d27136e95/f/a/fares_-_ceai_din_plante_medicinale_plantus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214686"/>
            <a:ext cx="2009121" cy="2459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71670" y="116452"/>
            <a:ext cx="48577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Preparate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farmaceutice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de tip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ceai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medicinal</a:t>
            </a:r>
          </a:p>
        </p:txBody>
      </p:sp>
      <p:pic>
        <p:nvPicPr>
          <p:cNvPr id="251905" name="Picture 1" descr="C:\Users\Farmacognozie\Desktop\ceai-antibronsitic-fa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29000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1907" name="Picture 3" descr="C:\Users\Farmacognozie\Desktop\descărcare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214422"/>
            <a:ext cx="2143125" cy="2143125"/>
          </a:xfrm>
          <a:prstGeom prst="rect">
            <a:avLst/>
          </a:prstGeom>
          <a:noFill/>
        </p:spPr>
      </p:pic>
      <p:pic>
        <p:nvPicPr>
          <p:cNvPr id="251908" name="Picture 4" descr="C:\Users\Farmacognozie\Desktop\ceai-frunze-de-patlagina-20-plicuri-fares-10045850.jpg"/>
          <p:cNvPicPr>
            <a:picLocks noChangeAspect="1" noChangeArrowheads="1"/>
          </p:cNvPicPr>
          <p:nvPr/>
        </p:nvPicPr>
        <p:blipFill>
          <a:blip r:embed="rId6"/>
          <a:srcRect l="10000" t="17500" r="10000" b="27500"/>
          <a:stretch>
            <a:fillRect/>
          </a:stretch>
        </p:blipFill>
        <p:spPr bwMode="auto">
          <a:xfrm>
            <a:off x="857224" y="1214422"/>
            <a:ext cx="2286016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254951"/>
            <a:ext cx="48577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Preparate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farmaceutice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 de tip 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sirop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>
                <a:latin typeface="+mj-lt"/>
                <a:ea typeface="Times New Roman" pitchFamily="18" charset="0"/>
                <a:cs typeface="Times New Roman" pitchFamily="18" charset="0"/>
              </a:rPr>
              <a:t>comprimate</a:t>
            </a:r>
            <a:r>
              <a:rPr lang="en-US" sz="2000" b="1" dirty="0">
                <a:latin typeface="+mj-lt"/>
                <a:ea typeface="Times New Roman" pitchFamily="18" charset="0"/>
                <a:cs typeface="Times New Roman" pitchFamily="18" charset="0"/>
              </a:rPr>
              <a:t>/gel</a:t>
            </a:r>
          </a:p>
        </p:txBody>
      </p:sp>
      <p:pic>
        <p:nvPicPr>
          <p:cNvPr id="3" name="Picture 5" descr="http://www.ilanplant.ro/gallery/tusim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14954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http://farmshop.ro/649-thickbox/sirop-patlagina-100-ml-biofarm-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71546"/>
            <a:ext cx="1970584" cy="1970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30003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 fluid</a:t>
            </a:r>
          </a:p>
        </p:txBody>
      </p:sp>
      <p:pic>
        <p:nvPicPr>
          <p:cNvPr id="7" name="Picture 17" descr="http://www.sanafarm.ro/images/Stomac-Sanatos-Ulcerofit-D49-fa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142984"/>
            <a:ext cx="2065412" cy="20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314324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Produs</a:t>
            </a:r>
            <a:r>
              <a:rPr lang="en-US" dirty="0"/>
              <a:t> vegetal</a:t>
            </a:r>
          </a:p>
        </p:txBody>
      </p:sp>
      <p:pic>
        <p:nvPicPr>
          <p:cNvPr id="9" name="Picture 8" descr="C:\Users\Farmacognozie\Desktop\2770_1341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500315" cy="2500315"/>
          </a:xfrm>
          <a:prstGeom prst="rect">
            <a:avLst/>
          </a:prstGeom>
          <a:noFill/>
        </p:spPr>
      </p:pic>
      <p:pic>
        <p:nvPicPr>
          <p:cNvPr id="10" name="Picture 9" descr="http://t2.gstatic.com/images?q=tbn:ANd9GcSwCFl86IKGvh7fCslcD7mKhe_HXXnIB7dFf3T6PbJmSP36hicS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714752"/>
            <a:ext cx="2438400" cy="187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58578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 </a:t>
            </a:r>
            <a:r>
              <a:rPr lang="en-US" dirty="0" err="1"/>
              <a:t>policomponent</a:t>
            </a:r>
            <a:endParaRPr lang="en-US" dirty="0"/>
          </a:p>
        </p:txBody>
      </p:sp>
      <p:pic>
        <p:nvPicPr>
          <p:cNvPr id="12" name="Picture 3" descr="C:\Users\Farmacognozie\Desktop\gel-gingival-pentru-copii-baby-4-you-20-ml-tis-farmaceutic-10021742.jpg"/>
          <p:cNvPicPr>
            <a:picLocks noChangeAspect="1" noChangeArrowheads="1"/>
          </p:cNvPicPr>
          <p:nvPr/>
        </p:nvPicPr>
        <p:blipFill>
          <a:blip r:embed="rId7"/>
          <a:srcRect l="1875" t="13125" r="2499" b="11874"/>
          <a:stretch>
            <a:fillRect/>
          </a:stretch>
        </p:blipFill>
        <p:spPr bwMode="auto">
          <a:xfrm>
            <a:off x="6000760" y="3643314"/>
            <a:ext cx="1457335" cy="1143008"/>
          </a:xfrm>
          <a:prstGeom prst="rect">
            <a:avLst/>
          </a:prstGeom>
          <a:noFill/>
        </p:spPr>
      </p:pic>
      <p:pic>
        <p:nvPicPr>
          <p:cNvPr id="13" name="Picture 2" descr="C:\Users\Farmacognozie\Desktop\plantagotis-gel-cu-patlagina-20-g-tis-farmaceutic-100363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643446"/>
            <a:ext cx="2000264" cy="20002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628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 </a:t>
            </a:r>
            <a:r>
              <a:rPr lang="en-US" dirty="0" err="1"/>
              <a:t>uscat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259947"/>
            <a:ext cx="309634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MECANISM DE ACȚIUNE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91601"/>
            <a:ext cx="2174130" cy="181829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6210" y="2681499"/>
            <a:ext cx="2376264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345" y="1228036"/>
            <a:ext cx="2308461" cy="19762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49559" y="408432"/>
            <a:ext cx="2223839" cy="536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acizi pectici</a:t>
            </a:r>
            <a:endParaRPr lang="ro-RO" dirty="0"/>
          </a:p>
        </p:txBody>
      </p:sp>
      <p:sp>
        <p:nvSpPr>
          <p:cNvPr id="11" name="Oval 10"/>
          <p:cNvSpPr/>
          <p:nvPr/>
        </p:nvSpPr>
        <p:spPr>
          <a:xfrm>
            <a:off x="551685" y="3761903"/>
            <a:ext cx="4320480" cy="746148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 nefavorabil dezvoltării florei microbiene patogene</a:t>
            </a:r>
            <a:endParaRPr lang="ro-RO" dirty="0"/>
          </a:p>
        </p:txBody>
      </p:sp>
      <p:sp>
        <p:nvSpPr>
          <p:cNvPr id="15" name="Bent Arrow 14"/>
          <p:cNvSpPr/>
          <p:nvPr/>
        </p:nvSpPr>
        <p:spPr>
          <a:xfrm>
            <a:off x="3131840" y="704769"/>
            <a:ext cx="2779352" cy="1008112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4349" y="200217"/>
            <a:ext cx="2839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/>
              <a:t>hidroliză enzimatică sub acțiunea 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flor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bacterin</a:t>
            </a:r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it-IT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  <a:p>
            <a:pPr algn="ctr"/>
            <a:r>
              <a:rPr lang="ro-RO" dirty="0"/>
              <a:t> 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342551" y="1086747"/>
            <a:ext cx="469809" cy="9020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2160" y="4919951"/>
            <a:ext cx="2736304" cy="909601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film protector </a:t>
            </a:r>
            <a:endParaRPr lang="ro-RO" dirty="0"/>
          </a:p>
        </p:txBody>
      </p:sp>
      <p:sp>
        <p:nvSpPr>
          <p:cNvPr id="20" name="Rectangle 19"/>
          <p:cNvSpPr/>
          <p:nvPr/>
        </p:nvSpPr>
        <p:spPr>
          <a:xfrm>
            <a:off x="6171311" y="2080121"/>
            <a:ext cx="2516766" cy="627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Efect antimicrobian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81508" y="3262455"/>
            <a:ext cx="2588774" cy="627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Efect protector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954502" y="2818882"/>
            <a:ext cx="1495057" cy="1232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03786" y="4335305"/>
            <a:ext cx="4518" cy="501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75856" y="6251330"/>
            <a:ext cx="3705509" cy="5516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diarei nespecifice la sugari</a:t>
            </a:r>
            <a:endParaRPr lang="ro-RO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03" y="4919951"/>
            <a:ext cx="909601" cy="90960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52654" y="5086719"/>
            <a:ext cx="2788773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Procese fermentative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574022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 rot="16200000">
            <a:off x="4199939" y="2024912"/>
            <a:ext cx="383605" cy="799288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10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Farmacognozie\Desktop\pectina-70-capsule-favisan-10030715.jpg"/>
          <p:cNvPicPr>
            <a:picLocks noChangeAspect="1" noChangeArrowheads="1"/>
          </p:cNvPicPr>
          <p:nvPr/>
        </p:nvPicPr>
        <p:blipFill>
          <a:blip r:embed="rId2"/>
          <a:srcRect l="24375" r="21249" b="2499"/>
          <a:stretch>
            <a:fillRect/>
          </a:stretch>
        </p:blipFill>
        <p:spPr bwMode="auto">
          <a:xfrm>
            <a:off x="2357422" y="3143248"/>
            <a:ext cx="1265587" cy="2269329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0186" t="-1" r="21105" b="7252"/>
          <a:stretch/>
        </p:blipFill>
        <p:spPr>
          <a:xfrm>
            <a:off x="428596" y="4000504"/>
            <a:ext cx="1409023" cy="22259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-128977"/>
            <a:ext cx="1148780" cy="3140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5885234" cy="22589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0" t="6220" r="26291" b="6841"/>
          <a:stretch/>
        </p:blipFill>
        <p:spPr>
          <a:xfrm>
            <a:off x="4143372" y="3929066"/>
            <a:ext cx="1330583" cy="2448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0" r="8420" b="861"/>
          <a:stretch/>
        </p:blipFill>
        <p:spPr>
          <a:xfrm>
            <a:off x="6215074" y="3286124"/>
            <a:ext cx="1998464" cy="24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31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2910" y="857232"/>
            <a:ext cx="2571768" cy="55721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 440i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E440ii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E440iii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E440 iv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E440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35716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ROL DE ADITIV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00430" y="1071546"/>
            <a:ext cx="171451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00430" y="2214554"/>
            <a:ext cx="171451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00430" y="3500438"/>
            <a:ext cx="171451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00430" y="4643446"/>
            <a:ext cx="171451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28992" y="5786454"/>
            <a:ext cx="171451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72198" y="100010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Pectine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214311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Pectat de sodiu 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342900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Pectat de potasiu 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457200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Pectat de amoniu 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564357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Pectină amidică 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3594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SINTEZĂ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Farmacognozie\Downloads\Drosera_anglica_n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4"/>
          <p:cNvSpPr/>
          <p:nvPr/>
        </p:nvSpPr>
        <p:spPr>
          <a:xfrm>
            <a:off x="3301735" y="2813031"/>
            <a:ext cx="2540530" cy="1231938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285728"/>
            <a:ext cx="61206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MUCILAGII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948787687"/>
              </p:ext>
            </p:extLst>
          </p:nvPr>
        </p:nvGraphicFramePr>
        <p:xfrm>
          <a:off x="500034" y="1857364"/>
          <a:ext cx="499221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60648"/>
            <a:ext cx="813690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Produse vegetale utilizate în tratamentul afecțiunilor respiratorii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1254101"/>
            <a:ext cx="1800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Faringită</a:t>
            </a:r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(inflamație a faringelui)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dirty="0"/>
          </a:p>
        </p:txBody>
      </p:sp>
      <p:sp>
        <p:nvSpPr>
          <p:cNvPr id="9" name="Rounded Rectangle 8"/>
          <p:cNvSpPr/>
          <p:nvPr/>
        </p:nvSpPr>
        <p:spPr>
          <a:xfrm>
            <a:off x="2339752" y="1227796"/>
            <a:ext cx="1800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Laringite</a:t>
            </a:r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(inflamație a laringelui)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331993" y="1231228"/>
            <a:ext cx="18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Traheite</a:t>
            </a:r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(inflamație a traheei)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57950" y="1214422"/>
            <a:ext cx="1800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Bronșite (inflamație a bronhiilor)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2321875"/>
            <a:ext cx="1808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Durere la deglutiție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Febră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Indispoziție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/>
          <a:srcRect l="22424" t="-1" r="17785" b="-4348"/>
          <a:stretch/>
        </p:blipFill>
        <p:spPr>
          <a:xfrm>
            <a:off x="179512" y="4294619"/>
            <a:ext cx="1728192" cy="1728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3950" y="2323029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Răgușeală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Respirație zgomotoasă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Febră (uneori)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Tuse particulară (uneori)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111" y="5013176"/>
            <a:ext cx="2857500" cy="1428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1960" y="2321875"/>
            <a:ext cx="23680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tuse persistentă uscată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Durere toracică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Evoluează la bronșită</a:t>
            </a:r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2241204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Răgușeală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Respirație zgomotoasă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Febră (uneori)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Tuse particulară (uneori)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60" r="32721" b="-400"/>
          <a:stretch/>
        </p:blipFill>
        <p:spPr>
          <a:xfrm>
            <a:off x="5807413" y="4549528"/>
            <a:ext cx="2725027" cy="22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519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wrap="square">
        <a:spAutoFit/>
      </a:bodyPr>
      <a:lstStyle>
        <a:defPPr algn="ctr">
          <a:defRPr dirty="0" smtClean="0">
            <a:latin typeface="Times New Roman" pitchFamily="18" charset="0"/>
            <a:ea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5362</TotalTime>
  <Words>1253</Words>
  <Application>Microsoft Office PowerPoint</Application>
  <PresentationFormat>On-screen Show (4:3)</PresentationFormat>
  <Paragraphs>389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Farmacognozie</cp:lastModifiedBy>
  <cp:revision>583</cp:revision>
  <dcterms:created xsi:type="dcterms:W3CDTF">2011-10-17T19:20:14Z</dcterms:created>
  <dcterms:modified xsi:type="dcterms:W3CDTF">2018-01-08T12:05:08Z</dcterms:modified>
</cp:coreProperties>
</file>