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96" r:id="rId24"/>
    <p:sldId id="29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7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99F93-4680-4123-BC3A-42572BE0B377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F263F30A-119E-407A-8D4A-562D7BD0783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antitusivă, stimulentă respiratorie; proprietăţi </a:t>
          </a:r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aromatizante;</a:t>
          </a:r>
          <a:endParaRPr lang="ro-RO" sz="1800" b="1" dirty="0"/>
        </a:p>
      </dgm:t>
    </dgm:pt>
    <dgm:pt modelId="{B04C0F73-89BF-4D20-8F5C-EF7242C74482}" type="parTrans" cxnId="{51D769F8-AC99-4799-94E9-7496C8BD83A8}">
      <dgm:prSet/>
      <dgm:spPr/>
      <dgm:t>
        <a:bodyPr/>
        <a:lstStyle/>
        <a:p>
          <a:endParaRPr lang="ro-RO"/>
        </a:p>
      </dgm:t>
    </dgm:pt>
    <dgm:pt modelId="{FC175F04-F469-4B36-BD6E-6A894E017092}" type="sibTrans" cxnId="{51D769F8-AC99-4799-94E9-7496C8BD83A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AA3138E8-24B9-49C4-8BEF-49EE89EA990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afecţiuni bronho-pulmonare; </a:t>
          </a:r>
          <a:endParaRPr kumimoji="0" lang="ro-RO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aromatizant;</a:t>
          </a:r>
          <a:endParaRPr lang="ro-RO" sz="1800" b="1" dirty="0"/>
        </a:p>
      </dgm:t>
    </dgm:pt>
    <dgm:pt modelId="{23EDC078-A3A3-498A-97DC-4A1DE2EBA3DB}" type="parTrans" cxnId="{6979DC64-EA62-4D5C-A785-E7781CF083F2}">
      <dgm:prSet/>
      <dgm:spPr/>
      <dgm:t>
        <a:bodyPr/>
        <a:lstStyle/>
        <a:p>
          <a:endParaRPr lang="ro-RO"/>
        </a:p>
      </dgm:t>
    </dgm:pt>
    <dgm:pt modelId="{61535AA3-F157-4C8B-AA07-AE75EA7BE252}" type="sibTrans" cxnId="{6979DC64-EA62-4D5C-A785-E7781CF083F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3722D2F0-0D2F-46B5-AAD0-3ED3F567D4C7}" type="pres">
      <dgm:prSet presAssocID="{66E99F93-4680-4123-BC3A-42572BE0B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7B74EE82-1745-44F0-8AE3-728D9D4ECF51}" type="pres">
      <dgm:prSet presAssocID="{66E99F93-4680-4123-BC3A-42572BE0B377}" presName="dot1" presStyleLbl="alignNode1" presStyleIdx="0" presStyleCnt="10"/>
      <dgm:spPr/>
    </dgm:pt>
    <dgm:pt modelId="{22A8C0D4-0860-4504-991E-826309B2EF6F}" type="pres">
      <dgm:prSet presAssocID="{66E99F93-4680-4123-BC3A-42572BE0B377}" presName="dot2" presStyleLbl="alignNode1" presStyleIdx="1" presStyleCnt="1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A171FF1B-A249-4C1D-B221-9AE6BD2AF5FC}" type="pres">
      <dgm:prSet presAssocID="{66E99F93-4680-4123-BC3A-42572BE0B377}" presName="dot3" presStyleLbl="alignNode1" presStyleIdx="2" presStyleCnt="10"/>
      <dgm:spPr/>
    </dgm:pt>
    <dgm:pt modelId="{C74F7A3D-6E96-41B5-A507-153CB4F49400}" type="pres">
      <dgm:prSet presAssocID="{66E99F93-4680-4123-BC3A-42572BE0B377}" presName="dotArrow1" presStyleLbl="alignNode1" presStyleIdx="3" presStyleCnt="10"/>
      <dgm:spPr/>
    </dgm:pt>
    <dgm:pt modelId="{A9E2BCF8-E348-49D9-B10F-2D2DABC1E0DD}" type="pres">
      <dgm:prSet presAssocID="{66E99F93-4680-4123-BC3A-42572BE0B377}" presName="dotArrow2" presStyleLbl="alignNode1" presStyleIdx="4" presStyleCnt="1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5B68BDAB-0FD3-42B7-82F6-AB9F7E8405E5}" type="pres">
      <dgm:prSet presAssocID="{66E99F93-4680-4123-BC3A-42572BE0B377}" presName="dotArrow3" presStyleLbl="alignNode1" presStyleIdx="5" presStyleCnt="10"/>
      <dgm:spPr/>
    </dgm:pt>
    <dgm:pt modelId="{252F24D6-285E-4480-9259-AD7F3E0D6F43}" type="pres">
      <dgm:prSet presAssocID="{66E99F93-4680-4123-BC3A-42572BE0B377}" presName="dotArrow4" presStyleLbl="alignNode1" presStyleIdx="6" presStyleCnt="1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D69EC309-175E-4C2D-820E-D395D085676C}" type="pres">
      <dgm:prSet presAssocID="{66E99F93-4680-4123-BC3A-42572BE0B377}" presName="dotArrow5" presStyleLbl="alignNode1" presStyleIdx="7" presStyleCnt="10"/>
      <dgm:spPr/>
    </dgm:pt>
    <dgm:pt modelId="{0A1AD6E1-FA74-4462-BF71-DB77E6A8B4A5}" type="pres">
      <dgm:prSet presAssocID="{66E99F93-4680-4123-BC3A-42572BE0B377}" presName="dotArrow6" presStyleLbl="alignNode1" presStyleIdx="8" presStyleCnt="10"/>
      <dgm:spPr/>
    </dgm:pt>
    <dgm:pt modelId="{FEE715B6-1836-484E-98FC-2D70E0D2CD2E}" type="pres">
      <dgm:prSet presAssocID="{66E99F93-4680-4123-BC3A-42572BE0B377}" presName="dotArrow7" presStyleLbl="alignNode1" presStyleIdx="9" presStyleCnt="10"/>
      <dgm:spPr/>
    </dgm:pt>
    <dgm:pt modelId="{08F5DC2B-5629-474F-A883-539014CC9B9B}" type="pres">
      <dgm:prSet presAssocID="{F263F30A-119E-407A-8D4A-562D7BD07831}" presName="parTx1" presStyleLbl="node1" presStyleIdx="0" presStyleCnt="2" custScaleX="217740" custScaleY="249870" custLinFactNeighborX="51712" custLinFactNeighborY="50592"/>
      <dgm:spPr/>
      <dgm:t>
        <a:bodyPr/>
        <a:lstStyle/>
        <a:p>
          <a:endParaRPr lang="ro-RO"/>
        </a:p>
      </dgm:t>
    </dgm:pt>
    <dgm:pt modelId="{5CD81347-240B-4DE1-80BE-8BB672717E21}" type="pres">
      <dgm:prSet presAssocID="{FC175F04-F469-4B36-BD6E-6A894E017092}" presName="picture1" presStyleCnt="0"/>
      <dgm:spPr/>
    </dgm:pt>
    <dgm:pt modelId="{AB519212-D3D8-413C-8DC0-EA93B41C90C6}" type="pres">
      <dgm:prSet presAssocID="{FC175F04-F469-4B36-BD6E-6A894E017092}" presName="imageRepeatNode" presStyleLbl="fgImgPlace1" presStyleIdx="0" presStyleCnt="2"/>
      <dgm:spPr/>
      <dgm:t>
        <a:bodyPr/>
        <a:lstStyle/>
        <a:p>
          <a:endParaRPr lang="ro-RO"/>
        </a:p>
      </dgm:t>
    </dgm:pt>
    <dgm:pt modelId="{35B0F407-1856-4F44-91EF-0AA1CA152FB4}" type="pres">
      <dgm:prSet presAssocID="{AA3138E8-24B9-49C4-8BEF-49EE89EA990E}" presName="parTx2" presStyleLbl="node1" presStyleIdx="1" presStyleCnt="2" custScaleX="174611" custLinFactNeighborX="47739" custLinFactNeighborY="1107"/>
      <dgm:spPr/>
      <dgm:t>
        <a:bodyPr/>
        <a:lstStyle/>
        <a:p>
          <a:endParaRPr lang="ro-RO"/>
        </a:p>
      </dgm:t>
    </dgm:pt>
    <dgm:pt modelId="{C77298E4-D308-46F9-AC5E-32DE8CEAD821}" type="pres">
      <dgm:prSet presAssocID="{61535AA3-F157-4C8B-AA07-AE75EA7BE252}" presName="picture2" presStyleCnt="0"/>
      <dgm:spPr/>
    </dgm:pt>
    <dgm:pt modelId="{77EAD8CB-5167-40EF-BE8C-1EA03AC1D7E4}" type="pres">
      <dgm:prSet presAssocID="{61535AA3-F157-4C8B-AA07-AE75EA7BE252}" presName="imageRepeatNode" presStyleLbl="fgImgPlace1" presStyleIdx="1" presStyleCnt="2"/>
      <dgm:spPr/>
      <dgm:t>
        <a:bodyPr/>
        <a:lstStyle/>
        <a:p>
          <a:endParaRPr lang="ro-RO"/>
        </a:p>
      </dgm:t>
    </dgm:pt>
  </dgm:ptLst>
  <dgm:cxnLst>
    <dgm:cxn modelId="{4FD94382-7899-47A2-8FC8-74E9ECDE0CB3}" type="presOf" srcId="{66E99F93-4680-4123-BC3A-42572BE0B377}" destId="{3722D2F0-0D2F-46B5-AAD0-3ED3F567D4C7}" srcOrd="0" destOrd="0" presId="urn:microsoft.com/office/officeart/2008/layout/AscendingPictureAccentProcess"/>
    <dgm:cxn modelId="{6979DC64-EA62-4D5C-A785-E7781CF083F2}" srcId="{66E99F93-4680-4123-BC3A-42572BE0B377}" destId="{AA3138E8-24B9-49C4-8BEF-49EE89EA990E}" srcOrd="1" destOrd="0" parTransId="{23EDC078-A3A3-498A-97DC-4A1DE2EBA3DB}" sibTransId="{61535AA3-F157-4C8B-AA07-AE75EA7BE252}"/>
    <dgm:cxn modelId="{51D769F8-AC99-4799-94E9-7496C8BD83A8}" srcId="{66E99F93-4680-4123-BC3A-42572BE0B377}" destId="{F263F30A-119E-407A-8D4A-562D7BD07831}" srcOrd="0" destOrd="0" parTransId="{B04C0F73-89BF-4D20-8F5C-EF7242C74482}" sibTransId="{FC175F04-F469-4B36-BD6E-6A894E017092}"/>
    <dgm:cxn modelId="{28DDE4F2-5CF2-44DB-A395-E074B31A8172}" type="presOf" srcId="{FC175F04-F469-4B36-BD6E-6A894E017092}" destId="{AB519212-D3D8-413C-8DC0-EA93B41C90C6}" srcOrd="0" destOrd="0" presId="urn:microsoft.com/office/officeart/2008/layout/AscendingPictureAccentProcess"/>
    <dgm:cxn modelId="{3102549C-3958-4656-9063-B391E1CDC209}" type="presOf" srcId="{F263F30A-119E-407A-8D4A-562D7BD07831}" destId="{08F5DC2B-5629-474F-A883-539014CC9B9B}" srcOrd="0" destOrd="0" presId="urn:microsoft.com/office/officeart/2008/layout/AscendingPictureAccentProcess"/>
    <dgm:cxn modelId="{69516444-236F-4CDE-9A8C-4A750DFCF55A}" type="presOf" srcId="{61535AA3-F157-4C8B-AA07-AE75EA7BE252}" destId="{77EAD8CB-5167-40EF-BE8C-1EA03AC1D7E4}" srcOrd="0" destOrd="0" presId="urn:microsoft.com/office/officeart/2008/layout/AscendingPictureAccentProcess"/>
    <dgm:cxn modelId="{30FBCC08-6E75-4BE6-9084-5C6082107204}" type="presOf" srcId="{AA3138E8-24B9-49C4-8BEF-49EE89EA990E}" destId="{35B0F407-1856-4F44-91EF-0AA1CA152FB4}" srcOrd="0" destOrd="0" presId="urn:microsoft.com/office/officeart/2008/layout/AscendingPictureAccentProcess"/>
    <dgm:cxn modelId="{1F4A1E21-0F69-4EC7-A07B-DC993CA40F46}" type="presParOf" srcId="{3722D2F0-0D2F-46B5-AAD0-3ED3F567D4C7}" destId="{7B74EE82-1745-44F0-8AE3-728D9D4ECF51}" srcOrd="0" destOrd="0" presId="urn:microsoft.com/office/officeart/2008/layout/AscendingPictureAccentProcess"/>
    <dgm:cxn modelId="{0871B94C-6960-4AB2-AA99-3C1E3F5F81E4}" type="presParOf" srcId="{3722D2F0-0D2F-46B5-AAD0-3ED3F567D4C7}" destId="{22A8C0D4-0860-4504-991E-826309B2EF6F}" srcOrd="1" destOrd="0" presId="urn:microsoft.com/office/officeart/2008/layout/AscendingPictureAccentProcess"/>
    <dgm:cxn modelId="{9EBBB744-AE14-4C43-AEB5-7374EF2228F3}" type="presParOf" srcId="{3722D2F0-0D2F-46B5-AAD0-3ED3F567D4C7}" destId="{A171FF1B-A249-4C1D-B221-9AE6BD2AF5FC}" srcOrd="2" destOrd="0" presId="urn:microsoft.com/office/officeart/2008/layout/AscendingPictureAccentProcess"/>
    <dgm:cxn modelId="{40E18795-8EF8-4C01-8C9B-FA5B9E3A4D3D}" type="presParOf" srcId="{3722D2F0-0D2F-46B5-AAD0-3ED3F567D4C7}" destId="{C74F7A3D-6E96-41B5-A507-153CB4F49400}" srcOrd="3" destOrd="0" presId="urn:microsoft.com/office/officeart/2008/layout/AscendingPictureAccentProcess"/>
    <dgm:cxn modelId="{97CB32CD-5980-4221-9D5A-0FAFB8167D81}" type="presParOf" srcId="{3722D2F0-0D2F-46B5-AAD0-3ED3F567D4C7}" destId="{A9E2BCF8-E348-49D9-B10F-2D2DABC1E0DD}" srcOrd="4" destOrd="0" presId="urn:microsoft.com/office/officeart/2008/layout/AscendingPictureAccentProcess"/>
    <dgm:cxn modelId="{C1255477-EB94-4FF1-8C7B-FD8A4C73AE23}" type="presParOf" srcId="{3722D2F0-0D2F-46B5-AAD0-3ED3F567D4C7}" destId="{5B68BDAB-0FD3-42B7-82F6-AB9F7E8405E5}" srcOrd="5" destOrd="0" presId="urn:microsoft.com/office/officeart/2008/layout/AscendingPictureAccentProcess"/>
    <dgm:cxn modelId="{5771CD91-0730-425C-81BE-2A36A394BFBC}" type="presParOf" srcId="{3722D2F0-0D2F-46B5-AAD0-3ED3F567D4C7}" destId="{252F24D6-285E-4480-9259-AD7F3E0D6F43}" srcOrd="6" destOrd="0" presId="urn:microsoft.com/office/officeart/2008/layout/AscendingPictureAccentProcess"/>
    <dgm:cxn modelId="{99A9FEDC-BEEC-49CF-B684-80B54A641CF3}" type="presParOf" srcId="{3722D2F0-0D2F-46B5-AAD0-3ED3F567D4C7}" destId="{D69EC309-175E-4C2D-820E-D395D085676C}" srcOrd="7" destOrd="0" presId="urn:microsoft.com/office/officeart/2008/layout/AscendingPictureAccentProcess"/>
    <dgm:cxn modelId="{B517161B-35D1-43F3-9AE2-ADE089678D79}" type="presParOf" srcId="{3722D2F0-0D2F-46B5-AAD0-3ED3F567D4C7}" destId="{0A1AD6E1-FA74-4462-BF71-DB77E6A8B4A5}" srcOrd="8" destOrd="0" presId="urn:microsoft.com/office/officeart/2008/layout/AscendingPictureAccentProcess"/>
    <dgm:cxn modelId="{FA03B770-0BFB-47F5-A2EB-1DBB7955A83A}" type="presParOf" srcId="{3722D2F0-0D2F-46B5-AAD0-3ED3F567D4C7}" destId="{FEE715B6-1836-484E-98FC-2D70E0D2CD2E}" srcOrd="9" destOrd="0" presId="urn:microsoft.com/office/officeart/2008/layout/AscendingPictureAccentProcess"/>
    <dgm:cxn modelId="{96641BDD-9FF9-474D-9D4A-DA31E12588B3}" type="presParOf" srcId="{3722D2F0-0D2F-46B5-AAD0-3ED3F567D4C7}" destId="{08F5DC2B-5629-474F-A883-539014CC9B9B}" srcOrd="10" destOrd="0" presId="urn:microsoft.com/office/officeart/2008/layout/AscendingPictureAccentProcess"/>
    <dgm:cxn modelId="{B817FF7D-C94F-4E6D-B601-84FED3F274E4}" type="presParOf" srcId="{3722D2F0-0D2F-46B5-AAD0-3ED3F567D4C7}" destId="{5CD81347-240B-4DE1-80BE-8BB672717E21}" srcOrd="11" destOrd="0" presId="urn:microsoft.com/office/officeart/2008/layout/AscendingPictureAccentProcess"/>
    <dgm:cxn modelId="{797D9C0B-3D73-465D-AB39-B2C1D735097C}" type="presParOf" srcId="{5CD81347-240B-4DE1-80BE-8BB672717E21}" destId="{AB519212-D3D8-413C-8DC0-EA93B41C90C6}" srcOrd="0" destOrd="0" presId="urn:microsoft.com/office/officeart/2008/layout/AscendingPictureAccentProcess"/>
    <dgm:cxn modelId="{C110EFBE-9070-470D-AAA6-5B815EC69386}" type="presParOf" srcId="{3722D2F0-0D2F-46B5-AAD0-3ED3F567D4C7}" destId="{35B0F407-1856-4F44-91EF-0AA1CA152FB4}" srcOrd="12" destOrd="0" presId="urn:microsoft.com/office/officeart/2008/layout/AscendingPictureAccentProcess"/>
    <dgm:cxn modelId="{36DE3830-4B4B-4A1F-8151-4D515875334E}" type="presParOf" srcId="{3722D2F0-0D2F-46B5-AAD0-3ED3F567D4C7}" destId="{C77298E4-D308-46F9-AC5E-32DE8CEAD821}" srcOrd="13" destOrd="0" presId="urn:microsoft.com/office/officeart/2008/layout/AscendingPictureAccentProcess"/>
    <dgm:cxn modelId="{ADA7705C-C33E-4BAE-97DD-08E9C780E7BD}" type="presParOf" srcId="{C77298E4-D308-46F9-AC5E-32DE8CEAD821}" destId="{77EAD8CB-5167-40EF-BE8C-1EA03AC1D7E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9D3F6-BD47-4DE1-9920-417725FA47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9F787DA-FDBE-4E59-B14E-3B68ACD6E1E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HCN se combină cu citocromoxidaza</a:t>
          </a:r>
          <a:r>
            <a: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astfel se întrerupe reoxidarea citocromului C</a:t>
          </a:r>
          <a:r>
            <a:rPr kumimoji="0" lang="ro-RO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şi </a:t>
          </a:r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oxigenul molecular nu mai poate fi utilizat de către celule</a:t>
          </a:r>
          <a:endParaRPr lang="ro-RO" sz="1800" dirty="0"/>
        </a:p>
      </dgm:t>
    </dgm:pt>
    <dgm:pt modelId="{252A2DF9-CCAC-4A9A-A450-77A21F9BB08E}" type="parTrans" cxnId="{850BB1E6-D32B-4B8B-890C-9D46CEA5D298}">
      <dgm:prSet/>
      <dgm:spPr/>
      <dgm:t>
        <a:bodyPr/>
        <a:lstStyle/>
        <a:p>
          <a:endParaRPr lang="ro-RO"/>
        </a:p>
      </dgm:t>
    </dgm:pt>
    <dgm:pt modelId="{9E763386-BEB4-4DB9-AD59-6030C9546BB4}" type="sibTrans" cxnId="{850BB1E6-D32B-4B8B-890C-9D46CEA5D298}">
      <dgm:prSet/>
      <dgm:spPr/>
      <dgm:t>
        <a:bodyPr/>
        <a:lstStyle/>
        <a:p>
          <a:endParaRPr lang="ro-RO"/>
        </a:p>
      </dgm:t>
    </dgm:pt>
    <dgm:pt modelId="{12AA66F5-0E30-481A-8356-B4D06A714F8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Apar modificări ale ritmului respirator, cefalee, vertij, cianoză, comă</a:t>
          </a:r>
          <a:r>
            <a:rPr kumimoji="0" lang="ro-RO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şi </a:t>
          </a:r>
          <a:r>
            <a:rPr kumimoji="0" lang="ro-RO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</a:t>
          </a:r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oarte prin depresie respiratorie</a:t>
          </a:r>
          <a:endParaRPr lang="ro-RO" sz="1800" dirty="0"/>
        </a:p>
      </dgm:t>
    </dgm:pt>
    <dgm:pt modelId="{6E23AF21-5F36-4E9B-96A1-C90E3C859D17}" type="parTrans" cxnId="{321D58DC-DBD8-4439-A808-DC0F2BB3BA09}">
      <dgm:prSet/>
      <dgm:spPr/>
      <dgm:t>
        <a:bodyPr/>
        <a:lstStyle/>
        <a:p>
          <a:endParaRPr lang="ro-RO"/>
        </a:p>
      </dgm:t>
    </dgm:pt>
    <dgm:pt modelId="{886529D5-0145-463A-8FC8-031D8FCDE23A}" type="sibTrans" cxnId="{321D58DC-DBD8-4439-A808-DC0F2BB3BA09}">
      <dgm:prSet/>
      <dgm:spPr/>
      <dgm:t>
        <a:bodyPr/>
        <a:lstStyle/>
        <a:p>
          <a:endParaRPr lang="ro-RO"/>
        </a:p>
      </dgm:t>
    </dgm:pt>
    <dgm:pt modelId="{3AF6D6EE-6EDF-4D3C-B79A-964BB4235C7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Organismul uman are capacitatea de a detoxifia 1 mg HCN/Kg corp/oră</a:t>
          </a:r>
          <a:r>
            <a: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prin biotransformare în </a:t>
          </a:r>
          <a:r>
            <a:rPr kumimoji="0" 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tiocianaţi</a:t>
          </a:r>
          <a:r>
            <a: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(compuşi de 200 de ori mai puţin toxici comparativ cu ionul cian)</a:t>
          </a:r>
          <a:endParaRPr lang="ro-RO" sz="1800" dirty="0"/>
        </a:p>
      </dgm:t>
    </dgm:pt>
    <dgm:pt modelId="{CE7676D8-BAB6-4B35-B9D4-F288A19764D1}" type="parTrans" cxnId="{A8075A0F-7026-4CAC-A270-73B2655B379C}">
      <dgm:prSet/>
      <dgm:spPr/>
      <dgm:t>
        <a:bodyPr/>
        <a:lstStyle/>
        <a:p>
          <a:endParaRPr lang="ro-RO"/>
        </a:p>
      </dgm:t>
    </dgm:pt>
    <dgm:pt modelId="{8D1FD262-E064-4679-862A-C1E2BE84C824}" type="sibTrans" cxnId="{A8075A0F-7026-4CAC-A270-73B2655B379C}">
      <dgm:prSet/>
      <dgm:spPr/>
      <dgm:t>
        <a:bodyPr/>
        <a:lstStyle/>
        <a:p>
          <a:endParaRPr lang="ro-RO"/>
        </a:p>
      </dgm:t>
    </dgm:pt>
    <dgm:pt modelId="{959DD6DB-AC0D-4C55-9BB1-E5F9EC29B4E1}" type="pres">
      <dgm:prSet presAssocID="{7DC9D3F6-BD47-4DE1-9920-417725FA47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7C9ADA18-8FCA-4A98-912C-D21E083F3512}" type="pres">
      <dgm:prSet presAssocID="{79F787DA-FDBE-4E59-B14E-3B68ACD6E1E8}" presName="parentLin" presStyleCnt="0"/>
      <dgm:spPr/>
    </dgm:pt>
    <dgm:pt modelId="{F0A4AFFB-0D4D-475F-A5D5-A385B5F926CC}" type="pres">
      <dgm:prSet presAssocID="{79F787DA-FDBE-4E59-B14E-3B68ACD6E1E8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C73B50A8-4C1B-4344-8F00-772990424868}" type="pres">
      <dgm:prSet presAssocID="{79F787DA-FDBE-4E59-B14E-3B68ACD6E1E8}" presName="parentText" presStyleLbl="node1" presStyleIdx="0" presStyleCnt="3" custScaleY="10795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DE0ACF0-ED33-4F9F-A308-52E9E6BDC60B}" type="pres">
      <dgm:prSet presAssocID="{79F787DA-FDBE-4E59-B14E-3B68ACD6E1E8}" presName="negativeSpace" presStyleCnt="0"/>
      <dgm:spPr/>
    </dgm:pt>
    <dgm:pt modelId="{CEAE8C57-DE51-4211-9DDD-C77C9CFD7375}" type="pres">
      <dgm:prSet presAssocID="{79F787DA-FDBE-4E59-B14E-3B68ACD6E1E8}" presName="childText" presStyleLbl="conFgAcc1" presStyleIdx="0" presStyleCnt="3">
        <dgm:presLayoutVars>
          <dgm:bulletEnabled val="1"/>
        </dgm:presLayoutVars>
      </dgm:prSet>
      <dgm:spPr/>
    </dgm:pt>
    <dgm:pt modelId="{F0E4C955-1C29-4380-89F7-BC2FEC8D7288}" type="pres">
      <dgm:prSet presAssocID="{9E763386-BEB4-4DB9-AD59-6030C9546BB4}" presName="spaceBetweenRectangles" presStyleCnt="0"/>
      <dgm:spPr/>
    </dgm:pt>
    <dgm:pt modelId="{36914067-AB4A-4BA4-9A58-D068172AC42E}" type="pres">
      <dgm:prSet presAssocID="{12AA66F5-0E30-481A-8356-B4D06A714F8A}" presName="parentLin" presStyleCnt="0"/>
      <dgm:spPr/>
    </dgm:pt>
    <dgm:pt modelId="{AE9D8261-3956-40B9-AE32-D2E261654904}" type="pres">
      <dgm:prSet presAssocID="{12AA66F5-0E30-481A-8356-B4D06A714F8A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6B0766C6-B7C4-4CA2-A16F-E4AB772E8AA6}" type="pres">
      <dgm:prSet presAssocID="{12AA66F5-0E30-481A-8356-B4D06A714F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C5549E5-A64F-41CA-B51F-4CB665308B7F}" type="pres">
      <dgm:prSet presAssocID="{12AA66F5-0E30-481A-8356-B4D06A714F8A}" presName="negativeSpace" presStyleCnt="0"/>
      <dgm:spPr/>
    </dgm:pt>
    <dgm:pt modelId="{C7576B90-DF19-469A-8650-B1D408F9ED59}" type="pres">
      <dgm:prSet presAssocID="{12AA66F5-0E30-481A-8356-B4D06A714F8A}" presName="childText" presStyleLbl="conFgAcc1" presStyleIdx="1" presStyleCnt="3">
        <dgm:presLayoutVars>
          <dgm:bulletEnabled val="1"/>
        </dgm:presLayoutVars>
      </dgm:prSet>
      <dgm:spPr/>
    </dgm:pt>
    <dgm:pt modelId="{38029598-687E-47C0-B1D3-9DE942DF00C5}" type="pres">
      <dgm:prSet presAssocID="{886529D5-0145-463A-8FC8-031D8FCDE23A}" presName="spaceBetweenRectangles" presStyleCnt="0"/>
      <dgm:spPr/>
    </dgm:pt>
    <dgm:pt modelId="{741C9EA8-C819-4453-8CCC-35095EA2BFC8}" type="pres">
      <dgm:prSet presAssocID="{3AF6D6EE-6EDF-4D3C-B79A-964BB4235C7B}" presName="parentLin" presStyleCnt="0"/>
      <dgm:spPr/>
    </dgm:pt>
    <dgm:pt modelId="{5BAC0CE2-9805-4BEA-A812-862F79F66F17}" type="pres">
      <dgm:prSet presAssocID="{3AF6D6EE-6EDF-4D3C-B79A-964BB4235C7B}" presName="parentLeftMargin" presStyleLbl="node1" presStyleIdx="1" presStyleCnt="3"/>
      <dgm:spPr/>
      <dgm:t>
        <a:bodyPr/>
        <a:lstStyle/>
        <a:p>
          <a:endParaRPr lang="ro-RO"/>
        </a:p>
      </dgm:t>
    </dgm:pt>
    <dgm:pt modelId="{9E790394-6664-4D27-BDA7-2D986BCEB9E2}" type="pres">
      <dgm:prSet presAssocID="{3AF6D6EE-6EDF-4D3C-B79A-964BB4235C7B}" presName="parentText" presStyleLbl="node1" presStyleIdx="2" presStyleCnt="3" custScaleY="13722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8E904B0-DDEC-4654-B65A-34D436A78C7C}" type="pres">
      <dgm:prSet presAssocID="{3AF6D6EE-6EDF-4D3C-B79A-964BB4235C7B}" presName="negativeSpace" presStyleCnt="0"/>
      <dgm:spPr/>
    </dgm:pt>
    <dgm:pt modelId="{DF9809FC-0F3B-47D0-AF7E-225FC1E97038}" type="pres">
      <dgm:prSet presAssocID="{3AF6D6EE-6EDF-4D3C-B79A-964BB4235C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DAD806-54B7-429D-A872-191676D7738F}" type="presOf" srcId="{79F787DA-FDBE-4E59-B14E-3B68ACD6E1E8}" destId="{C73B50A8-4C1B-4344-8F00-772990424868}" srcOrd="1" destOrd="0" presId="urn:microsoft.com/office/officeart/2005/8/layout/list1"/>
    <dgm:cxn modelId="{DF62C6A0-C37B-4BF0-B8C9-9E3B68BCF478}" type="presOf" srcId="{3AF6D6EE-6EDF-4D3C-B79A-964BB4235C7B}" destId="{5BAC0CE2-9805-4BEA-A812-862F79F66F17}" srcOrd="0" destOrd="0" presId="urn:microsoft.com/office/officeart/2005/8/layout/list1"/>
    <dgm:cxn modelId="{A90C7803-9398-44D2-9A53-6F96BEAE747A}" type="presOf" srcId="{3AF6D6EE-6EDF-4D3C-B79A-964BB4235C7B}" destId="{9E790394-6664-4D27-BDA7-2D986BCEB9E2}" srcOrd="1" destOrd="0" presId="urn:microsoft.com/office/officeart/2005/8/layout/list1"/>
    <dgm:cxn modelId="{1F801FC3-A1A3-4FFC-B1C6-61EA6A617C90}" type="presOf" srcId="{12AA66F5-0E30-481A-8356-B4D06A714F8A}" destId="{6B0766C6-B7C4-4CA2-A16F-E4AB772E8AA6}" srcOrd="1" destOrd="0" presId="urn:microsoft.com/office/officeart/2005/8/layout/list1"/>
    <dgm:cxn modelId="{330895D7-5FF9-4846-8B7F-66D5F3E57130}" type="presOf" srcId="{79F787DA-FDBE-4E59-B14E-3B68ACD6E1E8}" destId="{F0A4AFFB-0D4D-475F-A5D5-A385B5F926CC}" srcOrd="0" destOrd="0" presId="urn:microsoft.com/office/officeart/2005/8/layout/list1"/>
    <dgm:cxn modelId="{850BB1E6-D32B-4B8B-890C-9D46CEA5D298}" srcId="{7DC9D3F6-BD47-4DE1-9920-417725FA4795}" destId="{79F787DA-FDBE-4E59-B14E-3B68ACD6E1E8}" srcOrd="0" destOrd="0" parTransId="{252A2DF9-CCAC-4A9A-A450-77A21F9BB08E}" sibTransId="{9E763386-BEB4-4DB9-AD59-6030C9546BB4}"/>
    <dgm:cxn modelId="{321D58DC-DBD8-4439-A808-DC0F2BB3BA09}" srcId="{7DC9D3F6-BD47-4DE1-9920-417725FA4795}" destId="{12AA66F5-0E30-481A-8356-B4D06A714F8A}" srcOrd="1" destOrd="0" parTransId="{6E23AF21-5F36-4E9B-96A1-C90E3C859D17}" sibTransId="{886529D5-0145-463A-8FC8-031D8FCDE23A}"/>
    <dgm:cxn modelId="{BE3F3569-25B5-4796-8396-A9E6B93C7280}" type="presOf" srcId="{12AA66F5-0E30-481A-8356-B4D06A714F8A}" destId="{AE9D8261-3956-40B9-AE32-D2E261654904}" srcOrd="0" destOrd="0" presId="urn:microsoft.com/office/officeart/2005/8/layout/list1"/>
    <dgm:cxn modelId="{4D3F1075-F0C0-4726-A9E7-B7C43291B620}" type="presOf" srcId="{7DC9D3F6-BD47-4DE1-9920-417725FA4795}" destId="{959DD6DB-AC0D-4C55-9BB1-E5F9EC29B4E1}" srcOrd="0" destOrd="0" presId="urn:microsoft.com/office/officeart/2005/8/layout/list1"/>
    <dgm:cxn modelId="{A8075A0F-7026-4CAC-A270-73B2655B379C}" srcId="{7DC9D3F6-BD47-4DE1-9920-417725FA4795}" destId="{3AF6D6EE-6EDF-4D3C-B79A-964BB4235C7B}" srcOrd="2" destOrd="0" parTransId="{CE7676D8-BAB6-4B35-B9D4-F288A19764D1}" sibTransId="{8D1FD262-E064-4679-862A-C1E2BE84C824}"/>
    <dgm:cxn modelId="{F6E35638-B520-42DE-8D45-DC5BEACCFB56}" type="presParOf" srcId="{959DD6DB-AC0D-4C55-9BB1-E5F9EC29B4E1}" destId="{7C9ADA18-8FCA-4A98-912C-D21E083F3512}" srcOrd="0" destOrd="0" presId="urn:microsoft.com/office/officeart/2005/8/layout/list1"/>
    <dgm:cxn modelId="{204007C8-7D6F-45EC-9D2D-F451F8E35D9D}" type="presParOf" srcId="{7C9ADA18-8FCA-4A98-912C-D21E083F3512}" destId="{F0A4AFFB-0D4D-475F-A5D5-A385B5F926CC}" srcOrd="0" destOrd="0" presId="urn:microsoft.com/office/officeart/2005/8/layout/list1"/>
    <dgm:cxn modelId="{0C5315E8-2D41-4726-872E-1F21073E24DC}" type="presParOf" srcId="{7C9ADA18-8FCA-4A98-912C-D21E083F3512}" destId="{C73B50A8-4C1B-4344-8F00-772990424868}" srcOrd="1" destOrd="0" presId="urn:microsoft.com/office/officeart/2005/8/layout/list1"/>
    <dgm:cxn modelId="{0C803AAC-0418-4A10-8BBF-8D29CF138304}" type="presParOf" srcId="{959DD6DB-AC0D-4C55-9BB1-E5F9EC29B4E1}" destId="{CDE0ACF0-ED33-4F9F-A308-52E9E6BDC60B}" srcOrd="1" destOrd="0" presId="urn:microsoft.com/office/officeart/2005/8/layout/list1"/>
    <dgm:cxn modelId="{EF902707-6FA9-41BA-8605-A3FA206D3831}" type="presParOf" srcId="{959DD6DB-AC0D-4C55-9BB1-E5F9EC29B4E1}" destId="{CEAE8C57-DE51-4211-9DDD-C77C9CFD7375}" srcOrd="2" destOrd="0" presId="urn:microsoft.com/office/officeart/2005/8/layout/list1"/>
    <dgm:cxn modelId="{CA4CE749-619D-4259-B76B-F11711EEC4CF}" type="presParOf" srcId="{959DD6DB-AC0D-4C55-9BB1-E5F9EC29B4E1}" destId="{F0E4C955-1C29-4380-89F7-BC2FEC8D7288}" srcOrd="3" destOrd="0" presId="urn:microsoft.com/office/officeart/2005/8/layout/list1"/>
    <dgm:cxn modelId="{E6B4BE38-B92D-4C61-8DCF-D2DB21A0C349}" type="presParOf" srcId="{959DD6DB-AC0D-4C55-9BB1-E5F9EC29B4E1}" destId="{36914067-AB4A-4BA4-9A58-D068172AC42E}" srcOrd="4" destOrd="0" presId="urn:microsoft.com/office/officeart/2005/8/layout/list1"/>
    <dgm:cxn modelId="{47873486-D431-46C8-8BB4-13791EFFEC01}" type="presParOf" srcId="{36914067-AB4A-4BA4-9A58-D068172AC42E}" destId="{AE9D8261-3956-40B9-AE32-D2E261654904}" srcOrd="0" destOrd="0" presId="urn:microsoft.com/office/officeart/2005/8/layout/list1"/>
    <dgm:cxn modelId="{30AE8CEE-9E3F-4AB6-8BE6-899F166F965E}" type="presParOf" srcId="{36914067-AB4A-4BA4-9A58-D068172AC42E}" destId="{6B0766C6-B7C4-4CA2-A16F-E4AB772E8AA6}" srcOrd="1" destOrd="0" presId="urn:microsoft.com/office/officeart/2005/8/layout/list1"/>
    <dgm:cxn modelId="{7F92FDF6-1B37-4B09-8776-DDEA5C370E77}" type="presParOf" srcId="{959DD6DB-AC0D-4C55-9BB1-E5F9EC29B4E1}" destId="{5C5549E5-A64F-41CA-B51F-4CB665308B7F}" srcOrd="5" destOrd="0" presId="urn:microsoft.com/office/officeart/2005/8/layout/list1"/>
    <dgm:cxn modelId="{FD60E8DB-DF9A-470B-AFE5-AA89C3F6EEAA}" type="presParOf" srcId="{959DD6DB-AC0D-4C55-9BB1-E5F9EC29B4E1}" destId="{C7576B90-DF19-469A-8650-B1D408F9ED59}" srcOrd="6" destOrd="0" presId="urn:microsoft.com/office/officeart/2005/8/layout/list1"/>
    <dgm:cxn modelId="{F40D5F57-54AF-4B5F-80D7-3C56EA03F84B}" type="presParOf" srcId="{959DD6DB-AC0D-4C55-9BB1-E5F9EC29B4E1}" destId="{38029598-687E-47C0-B1D3-9DE942DF00C5}" srcOrd="7" destOrd="0" presId="urn:microsoft.com/office/officeart/2005/8/layout/list1"/>
    <dgm:cxn modelId="{BC533234-A5DF-46A8-BCFA-A229BB149933}" type="presParOf" srcId="{959DD6DB-AC0D-4C55-9BB1-E5F9EC29B4E1}" destId="{741C9EA8-C819-4453-8CCC-35095EA2BFC8}" srcOrd="8" destOrd="0" presId="urn:microsoft.com/office/officeart/2005/8/layout/list1"/>
    <dgm:cxn modelId="{26AAF123-6D7D-4C07-BF52-6ECD0F39A0EC}" type="presParOf" srcId="{741C9EA8-C819-4453-8CCC-35095EA2BFC8}" destId="{5BAC0CE2-9805-4BEA-A812-862F79F66F17}" srcOrd="0" destOrd="0" presId="urn:microsoft.com/office/officeart/2005/8/layout/list1"/>
    <dgm:cxn modelId="{069BC991-FB18-43A1-AC83-46009E70E7BF}" type="presParOf" srcId="{741C9EA8-C819-4453-8CCC-35095EA2BFC8}" destId="{9E790394-6664-4D27-BDA7-2D986BCEB9E2}" srcOrd="1" destOrd="0" presId="urn:microsoft.com/office/officeart/2005/8/layout/list1"/>
    <dgm:cxn modelId="{7C971144-DEE0-47E5-B17B-436FAD69F1AB}" type="presParOf" srcId="{959DD6DB-AC0D-4C55-9BB1-E5F9EC29B4E1}" destId="{18E904B0-DDEC-4654-B65A-34D436A78C7C}" srcOrd="9" destOrd="0" presId="urn:microsoft.com/office/officeart/2005/8/layout/list1"/>
    <dgm:cxn modelId="{CE2AA8A7-83CF-4E2D-9F6B-073860667067}" type="presParOf" srcId="{959DD6DB-AC0D-4C55-9BB1-E5F9EC29B4E1}" destId="{DF9809FC-0F3B-47D0-AF7E-225FC1E970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4EE82-1745-44F0-8AE3-728D9D4ECF51}">
      <dsp:nvSpPr>
        <dsp:cNvPr id="0" name=""/>
        <dsp:cNvSpPr/>
      </dsp:nvSpPr>
      <dsp:spPr>
        <a:xfrm>
          <a:off x="2741886" y="2070885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C0D4-0860-4504-991E-826309B2EF6F}">
      <dsp:nvSpPr>
        <dsp:cNvPr id="0" name=""/>
        <dsp:cNvSpPr/>
      </dsp:nvSpPr>
      <dsp:spPr>
        <a:xfrm>
          <a:off x="2655453" y="2209399"/>
          <a:ext cx="98668" cy="9866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A171FF1B-A249-4C1D-B221-9AE6BD2AF5FC}">
      <dsp:nvSpPr>
        <dsp:cNvPr id="0" name=""/>
        <dsp:cNvSpPr/>
      </dsp:nvSpPr>
      <dsp:spPr>
        <a:xfrm>
          <a:off x="2552443" y="2329323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F7A3D-6E96-41B5-A507-153CB4F49400}">
      <dsp:nvSpPr>
        <dsp:cNvPr id="0" name=""/>
        <dsp:cNvSpPr/>
      </dsp:nvSpPr>
      <dsp:spPr>
        <a:xfrm>
          <a:off x="2675581" y="676839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2BCF8-E348-49D9-B10F-2D2DABC1E0DD}">
      <dsp:nvSpPr>
        <dsp:cNvPr id="0" name=""/>
        <dsp:cNvSpPr/>
      </dsp:nvSpPr>
      <dsp:spPr>
        <a:xfrm>
          <a:off x="2807402" y="598286"/>
          <a:ext cx="98668" cy="9866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B68BDAB-0FD3-42B7-82F6-AB9F7E8405E5}">
      <dsp:nvSpPr>
        <dsp:cNvPr id="0" name=""/>
        <dsp:cNvSpPr/>
      </dsp:nvSpPr>
      <dsp:spPr>
        <a:xfrm>
          <a:off x="2938829" y="519733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F24D6-285E-4480-9259-AD7F3E0D6F43}">
      <dsp:nvSpPr>
        <dsp:cNvPr id="0" name=""/>
        <dsp:cNvSpPr/>
      </dsp:nvSpPr>
      <dsp:spPr>
        <a:xfrm>
          <a:off x="3070256" y="598286"/>
          <a:ext cx="98668" cy="9866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69EC309-175E-4C2D-820E-D395D085676C}">
      <dsp:nvSpPr>
        <dsp:cNvPr id="0" name=""/>
        <dsp:cNvSpPr/>
      </dsp:nvSpPr>
      <dsp:spPr>
        <a:xfrm>
          <a:off x="3202077" y="676839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AD6E1-FA74-4462-BF71-DB77E6A8B4A5}">
      <dsp:nvSpPr>
        <dsp:cNvPr id="0" name=""/>
        <dsp:cNvSpPr/>
      </dsp:nvSpPr>
      <dsp:spPr>
        <a:xfrm>
          <a:off x="2938829" y="685479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15B6-1836-484E-98FC-2D70E0D2CD2E}">
      <dsp:nvSpPr>
        <dsp:cNvPr id="0" name=""/>
        <dsp:cNvSpPr/>
      </dsp:nvSpPr>
      <dsp:spPr>
        <a:xfrm>
          <a:off x="2938829" y="851225"/>
          <a:ext cx="98668" cy="98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5DC2B-5629-474F-A883-539014CC9B9B}">
      <dsp:nvSpPr>
        <dsp:cNvPr id="0" name=""/>
        <dsp:cNvSpPr/>
      </dsp:nvSpPr>
      <dsp:spPr>
        <a:xfrm>
          <a:off x="1983733" y="2550772"/>
          <a:ext cx="4633690" cy="14262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04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antitusivă, stimulentă respiratorie; proprietăţi </a:t>
          </a: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aromatizante;</a:t>
          </a:r>
          <a:endParaRPr lang="ro-RO" sz="1800" b="1" kern="1200" dirty="0"/>
        </a:p>
      </dsp:txBody>
      <dsp:txXfrm>
        <a:off x="2053359" y="2620398"/>
        <a:ext cx="4494438" cy="1287044"/>
      </dsp:txXfrm>
    </dsp:sp>
    <dsp:sp modelId="{AB519212-D3D8-413C-8DC0-EA93B41C90C6}">
      <dsp:nvSpPr>
        <dsp:cNvPr id="0" name=""/>
        <dsp:cNvSpPr/>
      </dsp:nvSpPr>
      <dsp:spPr>
        <a:xfrm>
          <a:off x="1546023" y="2130431"/>
          <a:ext cx="986685" cy="986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0F407-1856-4F44-91EF-0AA1CA152FB4}">
      <dsp:nvSpPr>
        <dsp:cNvPr id="0" name=""/>
        <dsp:cNvSpPr/>
      </dsp:nvSpPr>
      <dsp:spPr>
        <a:xfrm>
          <a:off x="3124891" y="1579550"/>
          <a:ext cx="3715868" cy="57081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04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afecţiuni bronho-pulmonare; </a:t>
          </a:r>
          <a:endParaRPr kumimoji="0" lang="ro-RO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aromatizant;</a:t>
          </a:r>
          <a:endParaRPr lang="ro-RO" sz="1800" b="1" kern="1200" dirty="0"/>
        </a:p>
      </dsp:txBody>
      <dsp:txXfrm>
        <a:off x="3152756" y="1607415"/>
        <a:ext cx="3660138" cy="515085"/>
      </dsp:txXfrm>
    </dsp:sp>
    <dsp:sp modelId="{77EAD8CB-5167-40EF-BE8C-1EA03AC1D7E4}">
      <dsp:nvSpPr>
        <dsp:cNvPr id="0" name=""/>
        <dsp:cNvSpPr/>
      </dsp:nvSpPr>
      <dsp:spPr>
        <a:xfrm>
          <a:off x="2445486" y="1013937"/>
          <a:ext cx="986685" cy="986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E8C57-DE51-4211-9DDD-C77C9CFD7375}">
      <dsp:nvSpPr>
        <dsp:cNvPr id="0" name=""/>
        <dsp:cNvSpPr/>
      </dsp:nvSpPr>
      <dsp:spPr>
        <a:xfrm>
          <a:off x="0" y="494809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B50A8-4C1B-4344-8F00-772990424868}">
      <dsp:nvSpPr>
        <dsp:cNvPr id="0" name=""/>
        <dsp:cNvSpPr/>
      </dsp:nvSpPr>
      <dsp:spPr>
        <a:xfrm>
          <a:off x="304800" y="15776"/>
          <a:ext cx="4267200" cy="8923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HCN se combină cu citocromoxidaza</a:t>
          </a:r>
          <a:r>
            <a:rPr kumimoji="0" lang="ro-R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astfel se întrerupe reoxidarea citocromului C</a:t>
          </a:r>
          <a:r>
            <a:rPr kumimoji="0" lang="ro-RO" sz="18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1800" b="1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şi </a:t>
          </a: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oxigenul molecular nu mai poate fi utilizat de către celule</a:t>
          </a:r>
          <a:endParaRPr lang="ro-RO" sz="1800" kern="1200" dirty="0"/>
        </a:p>
      </dsp:txBody>
      <dsp:txXfrm>
        <a:off x="348359" y="59335"/>
        <a:ext cx="4180082" cy="805194"/>
      </dsp:txXfrm>
    </dsp:sp>
    <dsp:sp modelId="{C7576B90-DF19-469A-8650-B1D408F9ED59}">
      <dsp:nvSpPr>
        <dsp:cNvPr id="0" name=""/>
        <dsp:cNvSpPr/>
      </dsp:nvSpPr>
      <dsp:spPr>
        <a:xfrm>
          <a:off x="0" y="1764889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66C6-B7C4-4CA2-A16F-E4AB772E8AA6}">
      <dsp:nvSpPr>
        <dsp:cNvPr id="0" name=""/>
        <dsp:cNvSpPr/>
      </dsp:nvSpPr>
      <dsp:spPr>
        <a:xfrm>
          <a:off x="304800" y="1351609"/>
          <a:ext cx="4267200" cy="8265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Apar modificări ale ritmului respirator, cefalee, vertij, cianoză, comă</a:t>
          </a:r>
          <a:r>
            <a:rPr kumimoji="0" lang="ro-RO" sz="18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şi </a:t>
          </a:r>
          <a:r>
            <a:rPr kumimoji="0" lang="ro-RO" sz="1800" b="1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</a:t>
          </a: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oarte prin depresie respiratorie</a:t>
          </a:r>
          <a:endParaRPr lang="ro-RO" sz="1800" kern="1200" dirty="0"/>
        </a:p>
      </dsp:txBody>
      <dsp:txXfrm>
        <a:off x="345149" y="1391958"/>
        <a:ext cx="4186502" cy="745862"/>
      </dsp:txXfrm>
    </dsp:sp>
    <dsp:sp modelId="{DF9809FC-0F3B-47D0-AF7E-225FC1E97038}">
      <dsp:nvSpPr>
        <dsp:cNvPr id="0" name=""/>
        <dsp:cNvSpPr/>
      </dsp:nvSpPr>
      <dsp:spPr>
        <a:xfrm>
          <a:off x="0" y="3342623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0394-6664-4D27-BDA7-2D986BCEB9E2}">
      <dsp:nvSpPr>
        <dsp:cNvPr id="0" name=""/>
        <dsp:cNvSpPr/>
      </dsp:nvSpPr>
      <dsp:spPr>
        <a:xfrm>
          <a:off x="304800" y="2621689"/>
          <a:ext cx="4267200" cy="11342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Organismul uman are capacitatea de a detoxifia 1 mg HCN/Kg corp/oră</a:t>
          </a:r>
          <a:r>
            <a:rPr kumimoji="0" lang="ro-R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prin biotransformare în </a:t>
          </a:r>
          <a:r>
            <a:rPr kumimoji="0" lang="ro-RO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tiocianaţi</a:t>
          </a:r>
          <a:r>
            <a:rPr kumimoji="0" lang="ro-R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(compuşi de 200 de ori mai puţin toxici comparativ cu ionul cian)</a:t>
          </a:r>
          <a:endParaRPr lang="ro-RO" sz="1800" kern="1200" dirty="0"/>
        </a:p>
      </dsp:txBody>
      <dsp:txXfrm>
        <a:off x="360168" y="2677057"/>
        <a:ext cx="4156464" cy="1023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D259-3E61-43FF-8792-1A20E925355E}" type="datetimeFigureOut">
              <a:rPr lang="ro-RO" smtClean="0"/>
              <a:t>11.01.2018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C8D2-C489-4359-9EB6-664AA4FF77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24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887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06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06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973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(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35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86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B4B-6377-43D1-82E3-FF028AFC2D4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F47B-3935-4572-93FF-2E00E6A885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8.jpeg"/><Relationship Id="rId4" Type="http://schemas.openxmlformats.org/officeDocument/2006/relationships/image" Target="../media/image83.wmf"/><Relationship Id="rId9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gif"/><Relationship Id="rId3" Type="http://schemas.openxmlformats.org/officeDocument/2006/relationships/image" Target="../media/image85.png"/><Relationship Id="rId7" Type="http://schemas.openxmlformats.org/officeDocument/2006/relationships/image" Target="../media/image114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1.jpe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10" Type="http://schemas.openxmlformats.org/officeDocument/2006/relationships/image" Target="../media/image134.png"/><Relationship Id="rId4" Type="http://schemas.openxmlformats.org/officeDocument/2006/relationships/image" Target="../media/image128.jpeg"/><Relationship Id="rId9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708920"/>
            <a:ext cx="5760640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ini pentru aten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071570" cy="107157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347864" y="1776672"/>
            <a:ext cx="2357454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Suplimente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Lidia\Desktop\poze curs 13\saponozide\equiseti\equise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2641"/>
            <a:ext cx="2071702" cy="2071702"/>
          </a:xfrm>
          <a:prstGeom prst="rect">
            <a:avLst/>
          </a:prstGeom>
          <a:noFill/>
        </p:spPr>
      </p:pic>
      <p:pic>
        <p:nvPicPr>
          <p:cNvPr id="6" name="Picture 10" descr="C:\Users\Lidia\Desktop\poze curs 13\saponozide\equiseti\prep. equiseti.bmp"/>
          <p:cNvPicPr>
            <a:picLocks noChangeAspect="1" noChangeArrowheads="1"/>
          </p:cNvPicPr>
          <p:nvPr/>
        </p:nvPicPr>
        <p:blipFill rotWithShape="1">
          <a:blip r:embed="rId4" cstate="print"/>
          <a:srcRect l="26838" t="5477" r="26347"/>
          <a:stretch/>
        </p:blipFill>
        <p:spPr bwMode="auto">
          <a:xfrm>
            <a:off x="749816" y="4340005"/>
            <a:ext cx="1476016" cy="2232267"/>
          </a:xfrm>
          <a:prstGeom prst="rect">
            <a:avLst/>
          </a:prstGeom>
          <a:noFill/>
        </p:spPr>
      </p:pic>
      <p:pic>
        <p:nvPicPr>
          <p:cNvPr id="7" name="Picture 2" descr="C:\Users\Lidia\Desktop\poze curs 13\saponozide\equiseti\equiseti prep 4.jpg"/>
          <p:cNvPicPr>
            <a:picLocks noChangeAspect="1" noChangeArrowheads="1"/>
          </p:cNvPicPr>
          <p:nvPr/>
        </p:nvPicPr>
        <p:blipFill rotWithShape="1">
          <a:blip r:embed="rId5" cstate="print"/>
          <a:srcRect b="12037"/>
          <a:stretch/>
        </p:blipFill>
        <p:spPr bwMode="auto">
          <a:xfrm>
            <a:off x="3090430" y="2529410"/>
            <a:ext cx="1979097" cy="2513559"/>
          </a:xfrm>
          <a:prstGeom prst="rect">
            <a:avLst/>
          </a:prstGeom>
          <a:noFill/>
        </p:spPr>
      </p:pic>
      <p:pic>
        <p:nvPicPr>
          <p:cNvPr id="9" name="Picture 6" descr="C:\Users\Lidia\Desktop\poze curs 13\saponozide\equiseti\ceai_colesterol.gif"/>
          <p:cNvPicPr>
            <a:picLocks noChangeAspect="1" noChangeArrowheads="1"/>
          </p:cNvPicPr>
          <p:nvPr/>
        </p:nvPicPr>
        <p:blipFill rotWithShape="1">
          <a:blip r:embed="rId6" cstate="print"/>
          <a:srcRect t="15124" b="14442"/>
          <a:stretch/>
        </p:blipFill>
        <p:spPr bwMode="auto">
          <a:xfrm>
            <a:off x="2783511" y="4996961"/>
            <a:ext cx="2286016" cy="161012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5400000">
            <a:off x="2251059" y="3463925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ini pentru osteocalc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-214338"/>
            <a:ext cx="242889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:\Users\Lidia\Desktop\poze curs 13\saponozide\equiseti\prepe 2 equis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928802"/>
            <a:ext cx="2912657" cy="1168354"/>
          </a:xfrm>
          <a:prstGeom prst="rect">
            <a:avLst/>
          </a:prstGeom>
          <a:noFill/>
        </p:spPr>
      </p:pic>
      <p:pic>
        <p:nvPicPr>
          <p:cNvPr id="103426" name="Picture 2" descr="C:\Users\Farmacognozie\Desktop\coada-calului-extract-30-capsule-rotta-natura-100474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3286124"/>
            <a:ext cx="1976438" cy="1976438"/>
          </a:xfrm>
          <a:prstGeom prst="rect">
            <a:avLst/>
          </a:prstGeom>
          <a:noFill/>
        </p:spPr>
      </p:pic>
      <p:pic>
        <p:nvPicPr>
          <p:cNvPr id="103427" name="Picture 3" descr="C:\Users\Farmacognozie\Desktop\tinctura-de-coada-calului-50-ml-hofigal-100299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3357562"/>
            <a:ext cx="1476372" cy="1476372"/>
          </a:xfrm>
          <a:prstGeom prst="rect">
            <a:avLst/>
          </a:prstGeom>
          <a:noFill/>
        </p:spPr>
      </p:pic>
      <p:pic>
        <p:nvPicPr>
          <p:cNvPr id="103428" name="Picture 4" descr="C:\Users\Farmacognozie\Desktop\coada-calului-70-capsule-favisan-1002328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5072074"/>
            <a:ext cx="1571627" cy="1571627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1531396" y="512676"/>
            <a:ext cx="4683678" cy="10589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silica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ílor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– decocţie urmată de macerare preleungită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85728"/>
            <a:ext cx="45720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i="1" cap="all" dirty="0" smtClean="0">
                <a:latin typeface="Times New Roman" pitchFamily="18" charset="0"/>
                <a:cs typeface="Times New Roman" pitchFamily="18" charset="0"/>
              </a:rPr>
              <a:t>Ononidis radix</a:t>
            </a:r>
          </a:p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Ononis spinosa,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osul iepurelui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Users\Farmacognozie\Desktop\2011-0016_08_pharmacognosy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321857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8596" y="1571612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saponozide triterpenice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-onocerina); izoflavone; ulei volatil</a:t>
            </a:r>
            <a:endParaRPr lang="en-US" sz="2000" dirty="0"/>
          </a:p>
        </p:txBody>
      </p:sp>
      <p:sp>
        <p:nvSpPr>
          <p:cNvPr id="6" name="Curved Down Arrow 5"/>
          <p:cNvSpPr/>
          <p:nvPr/>
        </p:nvSpPr>
        <p:spPr>
          <a:xfrm>
            <a:off x="2000232" y="2428868"/>
            <a:ext cx="1643074" cy="1143008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3786190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diuretică, cu favorizarea eliminării  calculilor renali.</a:t>
            </a:r>
            <a:endParaRPr lang="en-US" sz="2000" dirty="0"/>
          </a:p>
        </p:txBody>
      </p:sp>
      <p:pic>
        <p:nvPicPr>
          <p:cNvPr id="103428" name="Picture 4" descr="C:\Users\Farmacognozie\Desktop\litiaza-urinar-4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643446"/>
            <a:ext cx="2547756" cy="191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64291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infuzie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(2-2,5 g produs vegetal la 200 mL apă, timp de contact 20-30 min.). </a:t>
            </a:r>
            <a:endParaRPr lang="en-US" sz="2000" dirty="0"/>
          </a:p>
        </p:txBody>
      </p:sp>
      <p:sp>
        <p:nvSpPr>
          <p:cNvPr id="3" name="Curved Down Arrow 2"/>
          <p:cNvSpPr/>
          <p:nvPr/>
        </p:nvSpPr>
        <p:spPr>
          <a:xfrm>
            <a:off x="5072066" y="428604"/>
            <a:ext cx="1285884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857232"/>
            <a:ext cx="200026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ULEI VOLATIL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528638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2-3 căni de infuzie/zi timp de </a:t>
            </a: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 zile urmat de o pauză de 8-10 zile </a:t>
            </a:r>
            <a:endParaRPr lang="en-US" sz="2000" b="1" dirty="0"/>
          </a:p>
        </p:txBody>
      </p:sp>
      <p:pic>
        <p:nvPicPr>
          <p:cNvPr id="104450" name="Picture 2" descr="C:\Users\Farmacognozie\Desktop\atentie_thum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6"/>
            <a:ext cx="1785950" cy="1214446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785918" y="3071810"/>
            <a:ext cx="4572032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cardiovasculare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severe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Imagini pentru ceai osul iepurelui ononid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 t="10285" r="29864" b="10859"/>
          <a:stretch/>
        </p:blipFill>
        <p:spPr bwMode="auto">
          <a:xfrm>
            <a:off x="357159" y="3071811"/>
            <a:ext cx="1155432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ini pentru ceai ononid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3"/>
            <a:ext cx="2357422" cy="17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ini pentru ceai ononid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14772"/>
          <a:stretch>
            <a:fillRect/>
          </a:stretch>
        </p:blipFill>
        <p:spPr bwMode="auto">
          <a:xfrm>
            <a:off x="2071670" y="4357694"/>
            <a:ext cx="142876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2.wp.com/apusenimed.ro/wp-content/uploads/2016/07/produse-naturiste-tratamente-naturiste-apusenimed-tinctura-obezitate.jpg?fit=800%2C8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-938" r="18753" b="938"/>
          <a:stretch/>
        </p:blipFill>
        <p:spPr bwMode="auto">
          <a:xfrm>
            <a:off x="5429256" y="4286256"/>
            <a:ext cx="1189680" cy="19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 descr="C:\Users\Farmacognozie\Desktop\uFGJgO6.jpg"/>
          <p:cNvPicPr>
            <a:picLocks noChangeAspect="1" noChangeArrowheads="1"/>
          </p:cNvPicPr>
          <p:nvPr/>
        </p:nvPicPr>
        <p:blipFill>
          <a:blip r:embed="rId7" cstate="print"/>
          <a:srcRect l="29180" r="32155"/>
          <a:stretch>
            <a:fillRect/>
          </a:stretch>
        </p:blipFill>
        <p:spPr bwMode="auto">
          <a:xfrm>
            <a:off x="6858016" y="4000504"/>
            <a:ext cx="1143008" cy="2216639"/>
          </a:xfrm>
          <a:prstGeom prst="rect">
            <a:avLst/>
          </a:prstGeom>
          <a:noFill/>
        </p:spPr>
      </p:pic>
      <p:pic>
        <p:nvPicPr>
          <p:cNvPr id="104452" name="Picture 4" descr="C:\Users\Farmacognozie\Desktop\uAahL3B.jpg"/>
          <p:cNvPicPr>
            <a:picLocks noChangeAspect="1" noChangeArrowheads="1"/>
          </p:cNvPicPr>
          <p:nvPr/>
        </p:nvPicPr>
        <p:blipFill>
          <a:blip r:embed="rId8" cstate="print"/>
          <a:srcRect l="31393" r="33848"/>
          <a:stretch>
            <a:fillRect/>
          </a:stretch>
        </p:blipFill>
        <p:spPr bwMode="auto">
          <a:xfrm>
            <a:off x="7572396" y="1928802"/>
            <a:ext cx="901185" cy="1944686"/>
          </a:xfrm>
          <a:prstGeom prst="rect">
            <a:avLst/>
          </a:prstGeom>
          <a:noFill/>
        </p:spPr>
      </p:pic>
      <p:pic>
        <p:nvPicPr>
          <p:cNvPr id="111618" name="Picture 2" descr="C:\Users\Farmacognozie\Desktop\renalex-U73-340x250.png"/>
          <p:cNvPicPr>
            <a:picLocks noChangeAspect="1" noChangeArrowheads="1"/>
          </p:cNvPicPr>
          <p:nvPr/>
        </p:nvPicPr>
        <p:blipFill>
          <a:blip r:embed="rId9" cstate="print"/>
          <a:srcRect l="23529" r="32353"/>
          <a:stretch>
            <a:fillRect/>
          </a:stretch>
        </p:blipFill>
        <p:spPr bwMode="auto">
          <a:xfrm>
            <a:off x="3929058" y="4286256"/>
            <a:ext cx="142876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85786" y="2083648"/>
            <a:ext cx="7632848" cy="12733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VI. ALTE SURSE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VEGETALE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CU SAPONOZIDE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5572164" cy="809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TRIBULUS TERRESTRIS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colţii babei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C:\Users\Farmacognozie\Desktop\1200px-Starr_030612-0063_Tribulus_terrest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540330" cy="19052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9552" y="1340768"/>
            <a:ext cx="5472608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diuretică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prin flavone şi saponozide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sterolice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(în litiază şi infecţii urinare),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5652120" y="2348880"/>
            <a:ext cx="3143272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afrodisiacă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disfuncţii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erectile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ww.naturaplant.ro/uploads/avatars/Products/2007/05/21/5e6d27a7a8a8330df4b53240737ccc85_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500198" cy="150019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28596" y="5000636"/>
            <a:ext cx="392909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CISSUS QUADRANGULARIS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fitoestrogeni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mydailyvita.com/a/images/SW140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1098002" cy="2071702"/>
          </a:xfrm>
          <a:prstGeom prst="rect">
            <a:avLst/>
          </a:prstGeom>
          <a:noFill/>
        </p:spPr>
      </p:pic>
      <p:pic>
        <p:nvPicPr>
          <p:cNvPr id="9" name="Picture 4" descr="http://dmpharma.co.in/Product/cissus%20quadrangularis%20extract%20tabl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522781" cy="1571636"/>
          </a:xfrm>
          <a:prstGeom prst="rect">
            <a:avLst/>
          </a:prstGeom>
          <a:noFill/>
        </p:spPr>
      </p:pic>
      <p:pic>
        <p:nvPicPr>
          <p:cNvPr id="114690" name="Picture 2" descr="http://farmaciaverde.util21.ro/produse/735_349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780928"/>
            <a:ext cx="2232248" cy="1705438"/>
          </a:xfrm>
          <a:prstGeom prst="rect">
            <a:avLst/>
          </a:prstGeom>
          <a:noFill/>
        </p:spPr>
      </p:pic>
      <p:pic>
        <p:nvPicPr>
          <p:cNvPr id="114692" name="Picture 4" descr="Maraton Forte, 20 capsule"/>
          <p:cNvPicPr>
            <a:picLocks noChangeAspect="1" noChangeArrowheads="1"/>
          </p:cNvPicPr>
          <p:nvPr/>
        </p:nvPicPr>
        <p:blipFill>
          <a:blip r:embed="rId7" cstate="print"/>
          <a:srcRect l="23625" t="21262" r="29126" b="22039"/>
          <a:stretch>
            <a:fillRect/>
          </a:stretch>
        </p:blipFill>
        <p:spPr bwMode="auto">
          <a:xfrm>
            <a:off x="4211960" y="2564904"/>
            <a:ext cx="1440160" cy="1728192"/>
          </a:xfrm>
          <a:prstGeom prst="rect">
            <a:avLst/>
          </a:prstGeom>
          <a:noFill/>
        </p:spPr>
      </p:pic>
      <p:pic>
        <p:nvPicPr>
          <p:cNvPr id="114694" name="Picture 6" descr="http://www.saptamanamedicala.ro/images/articole/SM%20119%20-%20122/prona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284984"/>
            <a:ext cx="2036490" cy="113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260648"/>
            <a:ext cx="4643470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GYMNEMA SYLVESTRE </a:t>
            </a:r>
          </a:p>
          <a:p>
            <a:pPr marL="342900" indent="-342900"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saponozide triterpenice în frunze; 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djuvant în DZ, dislipidemii; </a:t>
            </a: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scade 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pofta de dulce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licostat 60cps - FARES - seminte de in capsule, adjuvant in diabet, seminte de in"/>
          <p:cNvPicPr>
            <a:picLocks noChangeAspect="1" noChangeArrowheads="1"/>
          </p:cNvPicPr>
          <p:nvPr/>
        </p:nvPicPr>
        <p:blipFill>
          <a:blip r:embed="rId2" cstate="print"/>
          <a:srcRect l="19048" r="21428"/>
          <a:stretch>
            <a:fillRect/>
          </a:stretch>
        </p:blipFill>
        <p:spPr bwMode="auto">
          <a:xfrm>
            <a:off x="5652120" y="0"/>
            <a:ext cx="1785950" cy="2200291"/>
          </a:xfrm>
          <a:prstGeom prst="rect">
            <a:avLst/>
          </a:prstGeom>
          <a:noFill/>
        </p:spPr>
      </p:pic>
      <p:pic>
        <p:nvPicPr>
          <p:cNvPr id="5" name="Picture 6" descr="http://images.vitaminimages.com/pp/VF/Assets/Puritan_products/Detail_page/005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1"/>
            <a:ext cx="1048479" cy="2062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3356992"/>
            <a:ext cx="61926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CRATAEVA NURVALA</a:t>
            </a:r>
          </a:p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saponozide de tip lupeolic, flavone;</a:t>
            </a: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Acţiune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diuretică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magine simi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891811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catalog.wlimg.com/1/1462505/full-images/crush-syrup-1053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1714512" cy="2152108"/>
          </a:xfrm>
          <a:prstGeom prst="rect">
            <a:avLst/>
          </a:prstGeom>
          <a:noFill/>
        </p:spPr>
      </p:pic>
      <p:pic>
        <p:nvPicPr>
          <p:cNvPr id="9" name="Picture 4" descr="Imagini pentru ayursli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r="25811"/>
          <a:stretch/>
        </p:blipFill>
        <p:spPr bwMode="auto">
          <a:xfrm>
            <a:off x="3419872" y="4509120"/>
            <a:ext cx="123316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6" name="AutoShape 2" descr="Imagini pentru diabev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8" name="Picture 4" descr="Imagini pentru diabevital"/>
          <p:cNvPicPr>
            <a:picLocks noChangeAspect="1" noChangeArrowheads="1"/>
          </p:cNvPicPr>
          <p:nvPr/>
        </p:nvPicPr>
        <p:blipFill>
          <a:blip r:embed="rId7" cstate="print"/>
          <a:srcRect l="13043" t="8696" r="13044" b="8696"/>
          <a:stretch>
            <a:fillRect/>
          </a:stretch>
        </p:blipFill>
        <p:spPr bwMode="auto">
          <a:xfrm>
            <a:off x="4860032" y="1484784"/>
            <a:ext cx="1224136" cy="1368152"/>
          </a:xfrm>
          <a:prstGeom prst="rect">
            <a:avLst/>
          </a:prstGeom>
          <a:noFill/>
        </p:spPr>
      </p:pic>
      <p:pic>
        <p:nvPicPr>
          <p:cNvPr id="113670" name="Picture 6" descr="Diabecon"/>
          <p:cNvPicPr>
            <a:picLocks noChangeAspect="1" noChangeArrowheads="1"/>
          </p:cNvPicPr>
          <p:nvPr/>
        </p:nvPicPr>
        <p:blipFill>
          <a:blip r:embed="rId8" cstate="print"/>
          <a:srcRect t="12096" b="21377"/>
          <a:stretch>
            <a:fillRect/>
          </a:stretch>
        </p:blipFill>
        <p:spPr bwMode="auto">
          <a:xfrm>
            <a:off x="1403648" y="1700808"/>
            <a:ext cx="1238250" cy="1584176"/>
          </a:xfrm>
          <a:prstGeom prst="rect">
            <a:avLst/>
          </a:prstGeom>
          <a:noFill/>
        </p:spPr>
      </p:pic>
      <p:pic>
        <p:nvPicPr>
          <p:cNvPr id="113672" name="Picture 8" descr="Glucose Optimizer - Stabilizatorul glicemiei"/>
          <p:cNvPicPr>
            <a:picLocks noChangeAspect="1" noChangeArrowheads="1"/>
          </p:cNvPicPr>
          <p:nvPr/>
        </p:nvPicPr>
        <p:blipFill>
          <a:blip r:embed="rId9" cstate="print"/>
          <a:srcRect t="8333" b="12500"/>
          <a:stretch>
            <a:fillRect/>
          </a:stretch>
        </p:blipFill>
        <p:spPr bwMode="auto">
          <a:xfrm>
            <a:off x="3275856" y="1700808"/>
            <a:ext cx="936104" cy="1368152"/>
          </a:xfrm>
          <a:prstGeom prst="rect">
            <a:avLst/>
          </a:prstGeom>
          <a:noFill/>
        </p:spPr>
      </p:pic>
      <p:pic>
        <p:nvPicPr>
          <p:cNvPr id="113674" name="Picture 10" descr="Imagini pentru MEDICAMENTE CU CRATAEVA NURVALA"/>
          <p:cNvPicPr>
            <a:picLocks noChangeAspect="1" noChangeArrowheads="1"/>
          </p:cNvPicPr>
          <p:nvPr/>
        </p:nvPicPr>
        <p:blipFill>
          <a:blip r:embed="rId10" cstate="print"/>
          <a:srcRect l="11631" t="3024" b="15329"/>
          <a:stretch>
            <a:fillRect/>
          </a:stretch>
        </p:blipFill>
        <p:spPr bwMode="auto">
          <a:xfrm>
            <a:off x="4932040" y="4509120"/>
            <a:ext cx="1094234" cy="1944216"/>
          </a:xfrm>
          <a:prstGeom prst="rect">
            <a:avLst/>
          </a:prstGeom>
          <a:noFill/>
        </p:spPr>
      </p:pic>
      <p:pic>
        <p:nvPicPr>
          <p:cNvPr id="113676" name="Picture 12" descr="Himplasia - Himalaya"/>
          <p:cNvPicPr>
            <a:picLocks noChangeAspect="1" noChangeArrowheads="1"/>
          </p:cNvPicPr>
          <p:nvPr/>
        </p:nvPicPr>
        <p:blipFill>
          <a:blip r:embed="rId11" cstate="print"/>
          <a:srcRect b="9281"/>
          <a:stretch>
            <a:fillRect/>
          </a:stretch>
        </p:blipFill>
        <p:spPr bwMode="auto">
          <a:xfrm>
            <a:off x="7164288" y="2780928"/>
            <a:ext cx="111442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58" y="500042"/>
            <a:ext cx="492922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STELLARIA MEDIA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rocoină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– saponozide, flavone, AFC;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în afecţiuni digestive, respiratorii.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keyserver.lucidcentral.org/weeds/data/03030800-0b07-490a-8d04-0605030c0f01/media/Images/Stellaria_media/stellaria%20medi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3" y="285728"/>
            <a:ext cx="2428892" cy="1619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Respiration Bl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1151580" cy="2214578"/>
          </a:xfrm>
          <a:prstGeom prst="rect">
            <a:avLst/>
          </a:prstGeom>
          <a:noFill/>
        </p:spPr>
      </p:pic>
      <p:pic>
        <p:nvPicPr>
          <p:cNvPr id="8" name="Picture 10" descr="Curatarea Sangelui - Fa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1077285" cy="2071702"/>
          </a:xfrm>
          <a:prstGeom prst="rect">
            <a:avLst/>
          </a:prstGeom>
          <a:noFill/>
        </p:spPr>
      </p:pic>
      <p:pic>
        <p:nvPicPr>
          <p:cNvPr id="9" name="Picture 16" descr="Tinctura Meridian Vezica Biliara 100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14488"/>
            <a:ext cx="1055616" cy="221457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67544" y="4293096"/>
            <a:ext cx="500066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EURYCOMA LONGIFOLIA,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Tongkat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– saponozide sterolice, alcaloizi beta-carbolinici.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blog.asiansecrets.co/wp-content/uploads/2012/12/Tongkat-Ali-Capsu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97152"/>
            <a:ext cx="1826777" cy="1418500"/>
          </a:xfrm>
          <a:prstGeom prst="rect">
            <a:avLst/>
          </a:prstGeom>
          <a:noFill/>
        </p:spPr>
      </p:pic>
      <p:pic>
        <p:nvPicPr>
          <p:cNvPr id="112642" name="Picture 2" descr="Imagini pentru MEDICAMENTE CU EURYCOMA LONGIFOLIA"/>
          <p:cNvPicPr>
            <a:picLocks noChangeAspect="1" noChangeArrowheads="1"/>
          </p:cNvPicPr>
          <p:nvPr/>
        </p:nvPicPr>
        <p:blipFill>
          <a:blip r:embed="rId7" cstate="print"/>
          <a:srcRect l="22680" r="26318"/>
          <a:stretch>
            <a:fillRect/>
          </a:stretch>
        </p:blipFill>
        <p:spPr bwMode="auto">
          <a:xfrm>
            <a:off x="7740352" y="4293096"/>
            <a:ext cx="971600" cy="1905000"/>
          </a:xfrm>
          <a:prstGeom prst="rect">
            <a:avLst/>
          </a:prstGeom>
          <a:noFill/>
        </p:spPr>
      </p:pic>
      <p:pic>
        <p:nvPicPr>
          <p:cNvPr id="112644" name="Picture 4" descr="Imagini pentru EURYCOMA LONGIFOL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4387" y="5301208"/>
            <a:ext cx="1776069" cy="1367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4653136"/>
            <a:ext cx="374441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SAPINDUS SP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nuci de săpun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www.urbanlifestyle.ro/sites/default/files/media/image/2015/05/nuci_sapun_robobacteria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714644" cy="1699999"/>
          </a:xfrm>
          <a:prstGeom prst="rect">
            <a:avLst/>
          </a:prstGeom>
          <a:noFill/>
        </p:spPr>
      </p:pic>
      <p:pic>
        <p:nvPicPr>
          <p:cNvPr id="4" name="Picture 6" descr="http://zambetsisanatate.ro/wp-content/uploads/2013/08/nuci-de-sap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3357586" cy="2339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51520" y="476672"/>
            <a:ext cx="6319604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HEMIDESMUS INDICUS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 sarsaparilla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efect antiinflamator, antiulceros, diuretic.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kalyx.com/images/full/images_misc/Anantmulca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44824"/>
            <a:ext cx="1584176" cy="2494765"/>
          </a:xfrm>
          <a:prstGeom prst="rect">
            <a:avLst/>
          </a:prstGeom>
          <a:noFill/>
        </p:spPr>
      </p:pic>
      <p:pic>
        <p:nvPicPr>
          <p:cNvPr id="111618" name="Picture 2" descr="Blood Detox, 120 tablete, Indian Herbal&lt;br /&gt;&lt;span class=&quot;small&quot;&gt;[6422289002812]&lt;/span&gt;"/>
          <p:cNvPicPr>
            <a:picLocks noChangeAspect="1" noChangeArrowheads="1"/>
          </p:cNvPicPr>
          <p:nvPr/>
        </p:nvPicPr>
        <p:blipFill>
          <a:blip r:embed="rId5" cstate="print"/>
          <a:srcRect l="23760" t="8640" r="20081" b="9281"/>
          <a:stretch>
            <a:fillRect/>
          </a:stretch>
        </p:blipFill>
        <p:spPr bwMode="auto">
          <a:xfrm>
            <a:off x="1187624" y="2132856"/>
            <a:ext cx="1512168" cy="2210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1620" name="Picture 4" descr="Imagini pentru HEMIDESMUS INDICUS"/>
          <p:cNvPicPr>
            <a:picLocks noChangeAspect="1" noChangeArrowheads="1"/>
          </p:cNvPicPr>
          <p:nvPr/>
        </p:nvPicPr>
        <p:blipFill>
          <a:blip r:embed="rId6" cstate="print"/>
          <a:srcRect b="9722"/>
          <a:stretch>
            <a:fillRect/>
          </a:stretch>
        </p:blipFill>
        <p:spPr bwMode="auto">
          <a:xfrm>
            <a:off x="6012160" y="1340768"/>
            <a:ext cx="270029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57158" y="461665"/>
            <a:ext cx="857256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HETERO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ZIDE CIANOGENETICE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(HETEROZIDE CIANOGENE)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136195" y="1857364"/>
          <a:ext cx="657920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3" imgW="6117590" imgH="1003300" progId="MDLDrawOLE.MDLDrawObject.1">
                  <p:embed/>
                </p:oleObj>
              </mc:Choice>
              <mc:Fallback>
                <p:oleObj r:id="rId3" imgW="6117590" imgH="100330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195" y="1857364"/>
                        <a:ext cx="6579209" cy="107157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2675"/>
              </p:ext>
            </p:extLst>
          </p:nvPr>
        </p:nvGraphicFramePr>
        <p:xfrm>
          <a:off x="2183036" y="3143248"/>
          <a:ext cx="4629801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5" imgW="4376420" imgH="2974340" progId="MDLDrawOLE.MDLDrawObject.1">
                  <p:embed/>
                </p:oleObj>
              </mc:Choice>
              <mc:Fallback>
                <p:oleObj r:id="rId5" imgW="4376420" imgH="297434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036" y="3143248"/>
                        <a:ext cx="4629801" cy="31432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7" name="Picture 7" descr="C:\Users\Lidia\Desktop\poze curs 13\cian\migdale\migdale2\migdale dulc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13" y="3381365"/>
            <a:ext cx="2147042" cy="142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8" name="Picture 8" descr="C:\Users\Lidia\Desktop\poze curs 13\cian\soc\floareso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821" y="4797152"/>
            <a:ext cx="1696653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http://upload.wikimedia.org/wikipedia/commons/0/0e/Linum_usitatissimum_seeds,_vlaszad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725144"/>
            <a:ext cx="202290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9" name="Picture 9" descr="C:\Users\Lidia\Desktop\poze curs 13\cian\pr. laurocerasi\lauroc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3286124"/>
            <a:ext cx="202882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179512" y="2922664"/>
            <a:ext cx="2143140" cy="650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Amygdalae semen </a:t>
            </a:r>
            <a:r>
              <a:rPr lang="ro-RO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varietatea amara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48264" y="3143248"/>
            <a:ext cx="1789776" cy="357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Prunus laurocerasus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7718" y="6165304"/>
            <a:ext cx="1888738" cy="4286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Lini semen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6909" y="6021288"/>
            <a:ext cx="1694811" cy="4286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Sambuci flores</a:t>
            </a:r>
            <a:endParaRPr lang="ro-RO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486047"/>
              </p:ext>
            </p:extLst>
          </p:nvPr>
        </p:nvGraphicFramePr>
        <p:xfrm>
          <a:off x="1475656" y="1772816"/>
          <a:ext cx="684076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www.imunotus.ro/wp-content/uploads/2015/09/tuse-cop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752" y="332656"/>
            <a:ext cx="3929090" cy="221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57224" y="428604"/>
            <a:ext cx="7632848" cy="12733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CU ACŢIUNE DIURETICĂ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C:\Users\Farmacognozie\Desktop\Kidney_nephron_molar_transport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4059931" cy="28575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5235" name="Picture 3" descr="C:\Users\Farmacognozie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3"/>
            <a:ext cx="3000396" cy="225244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29124" y="4357694"/>
            <a:ext cx="4000528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MECANISM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iritarea directă a epiteliului renal</a:t>
            </a:r>
          </a:p>
          <a:p>
            <a:pPr algn="just">
              <a:buFont typeface="Wingdings" pitchFamily="2" charset="2"/>
              <a:buChar char="Ø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iritarea mucoasei digestive şi favorizarea absorbţiei altor principii active diuretice (flavone, alantoină)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492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42910" y="2636912"/>
            <a:ext cx="785818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Administrate în cantitate mare, heterozidele cianogenetice sunt toxice,</a:t>
            </a:r>
            <a:r>
              <a:rPr kumimoji="0" lang="ro-RO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datorită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eliberat în organism în urma hidrolizei acide, sub acţiunea acidului clorhidric din mucoasa gastrică.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Doza toxică este de 0,5-3,5 mg HCN/kg corp.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78" name="Picture 2" descr="Image result for semnul exclamarii, animat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152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3279409"/>
              </p:ext>
            </p:extLst>
          </p:nvPr>
        </p:nvGraphicFramePr>
        <p:xfrm>
          <a:off x="1407690" y="1034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Lidia\Desktop\poze 3 curs 13\samburi caise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2" y="692696"/>
            <a:ext cx="24003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avantaje.ro/wp-content/uploads/2015/05/samburi-de-cirese-toxic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2525" y="2708920"/>
            <a:ext cx="2678923" cy="1785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Lidia\Desktop\poze 3 curs 13\prune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4696" y="4653136"/>
            <a:ext cx="2151292" cy="1619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Lidia\Desktop\poze 3 curs 13\piersic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3896" y="4671309"/>
            <a:ext cx="2590800" cy="176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784" y="653787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Sambuci flores</a:t>
            </a:r>
          </a:p>
          <a:p>
            <a:pPr algn="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Sambucus nigra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714348" y="3193507"/>
            <a:ext cx="79295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diuretică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flavone, saponozide, săruri de potasiu);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antitusivă (sambunigrozidă);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expectorantă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saponozide);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diaforetică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 laxativă şi emolientă / demulcentă (mucilagii); antiinflamatoare.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14348" y="5270857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viroze respiratorii, stări gripale.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 de administrare: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infuzie (3-5 g produs vegetal la 250 mL apă); o cană de infuzie proaspăt preparată de trei ori pe zi.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Lidia\Desktop\poze curs 13\cian\soc\floares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69" y="821513"/>
            <a:ext cx="2053843" cy="16430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35036" y="1916832"/>
            <a:ext cx="106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Obţinere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 descr="Image result for semnul exclamarii, animati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78" y="1609303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inup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14" y="24928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inup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447152" cy="24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inupr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3164"/>
          <a:stretch/>
        </p:blipFill>
        <p:spPr bwMode="auto">
          <a:xfrm>
            <a:off x="6228184" y="707653"/>
            <a:ext cx="2635859" cy="20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914" y="1158107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FITOMEDICAMENTE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ai de Slabit Alevia 40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35" y="182174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ceai s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8" descr="C:\Users\Lidia\Desktop\poze curs 13\cian\soc\prep s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99" y="3264642"/>
            <a:ext cx="1608642" cy="2116825"/>
          </a:xfrm>
          <a:prstGeom prst="rect">
            <a:avLst/>
          </a:prstGeom>
          <a:noFill/>
        </p:spPr>
      </p:pic>
      <p:pic>
        <p:nvPicPr>
          <p:cNvPr id="5128" name="Picture 8" descr="Image result for ceai s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8" y="404664"/>
            <a:ext cx="1238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eai so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8" y="3264642"/>
            <a:ext cx="2884587" cy="2192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ceai s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r="19212"/>
          <a:stretch/>
        </p:blipFill>
        <p:spPr bwMode="auto">
          <a:xfrm>
            <a:off x="4549907" y="164891"/>
            <a:ext cx="127964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ceai so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9574" r="10929" b="10898"/>
          <a:stretch/>
        </p:blipFill>
        <p:spPr bwMode="auto">
          <a:xfrm>
            <a:off x="1907704" y="475995"/>
            <a:ext cx="2068548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ut ceai pentru Gravide 3D s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1714" r="18216" b="14582"/>
          <a:stretch/>
        </p:blipFill>
        <p:spPr bwMode="auto">
          <a:xfrm>
            <a:off x="6023394" y="160338"/>
            <a:ext cx="2256081" cy="19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58585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Suplimente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2" name="Picture 2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29" y="4323054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Image result for soc capsul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r="27147"/>
          <a:stretch/>
        </p:blipFill>
        <p:spPr bwMode="auto">
          <a:xfrm>
            <a:off x="2054116" y="3773802"/>
            <a:ext cx="1117913" cy="25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2068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Amygdalae semen</a:t>
            </a:r>
          </a:p>
          <a:p>
            <a:pPr algn="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Amygdalus communis,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var.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amara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. dulcis,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36" y="1643050"/>
            <a:ext cx="6572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3-5% heterozide cianogene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amigdalozida şi prunazozida, ! numai în var. amara); 45-55% ulei gras;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poliholozide,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enzime (emulsină)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500330" y="2879520"/>
            <a:ext cx="57864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antitusivă,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aromatizantă (migdale amare), emolientă / 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demulcentă (migdale dulci)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uleiului gras </a:t>
            </a: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Amygdali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oleum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7" name="Picture 5" descr="C:\Users\Lidia\Desktop\poze curs 13\cian\migdale\migdale2\fructe migda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1914525" cy="2390775"/>
          </a:xfrm>
          <a:prstGeom prst="rect">
            <a:avLst/>
          </a:prstGeom>
          <a:noFill/>
        </p:spPr>
      </p:pic>
      <p:pic>
        <p:nvPicPr>
          <p:cNvPr id="105479" name="Picture 7" descr="C:\Users\Lidia\Desktop\poze curs 13\cian\migdale\migdale2\migdale dulc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703" y="4784342"/>
            <a:ext cx="1717635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0" name="Picture 8" descr="C:\Users\Lidia\Desktop\poze curs 13\cian\migdale\migdale2\crema migd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0526" y="3819524"/>
            <a:ext cx="171451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3" name="Picture 11" descr="C:\Users\Lidia\Desktop\poze curs 13\cian\migdale\migdale2\migdaleule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3819524"/>
            <a:ext cx="2071687" cy="2071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4" name="Picture 12" descr="C:\Users\Lidia\Desktop\poze curs 13\cian\migdale\crema migda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438" y="5105395"/>
            <a:ext cx="1181100" cy="971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6" name="Picture 14" descr="C:\Users\Lidia\Desktop\poze curs 13\cian\migdale\biscuiti migda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1022" y="3448044"/>
            <a:ext cx="1228725" cy="92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0226" name="Picture 2" descr="Image result for semnul exclamarii, animati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3" y="862648"/>
            <a:ext cx="9429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715343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Laurocerasi folium</a:t>
            </a:r>
          </a:p>
          <a:p>
            <a:pPr algn="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Prunus laurocerasus, laur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36" y="1796939"/>
            <a:ext cx="6572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Frunze tinere: 5% prunazozidă;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Frunze mature proaspete: 1,8%</a:t>
            </a:r>
            <a:r>
              <a:rPr kumimoji="0" lang="ro-RO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prunazozidă;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Frunze mature uscate: 1% prunazozidă.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500330" y="2857496"/>
            <a:ext cx="57864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antitusivă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obţinerea distilatului apos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laurocerasi </a:t>
            </a:r>
            <a:r>
              <a:rPr kumimoji="0" lang="ro-RO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(antitusiv şi aromatizant).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 descr="C:\Users\Lidia\Desktop\poze curs 13\cian\pr. laurocerasi\lauro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57693"/>
            <a:ext cx="2600329" cy="1953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5" name="Picture 3" descr="C:\Users\Lidia\Desktop\poze curs 13\cian\pr. laurocerasi\prunus lauroce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652700"/>
            <a:ext cx="12192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0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51267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TIOHETEROZIDE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(GLUCOSINOLATE)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28258"/>
              </p:ext>
            </p:extLst>
          </p:nvPr>
        </p:nvGraphicFramePr>
        <p:xfrm>
          <a:off x="936362" y="2492896"/>
          <a:ext cx="727127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4452675" imgH="926142" progId="ChemDraw.Document.6.0">
                  <p:embed/>
                </p:oleObj>
              </mc:Choice>
              <mc:Fallback>
                <p:oleObj r:id="rId3" imgW="4452675" imgH="92614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62" y="2492896"/>
                        <a:ext cx="7271276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2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642918"/>
            <a:ext cx="600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Users\Lidia\Desktop\poze curs 13\tioheterozide\tropaeolu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38" y="4156964"/>
            <a:ext cx="2466975" cy="1847850"/>
          </a:xfrm>
          <a:prstGeom prst="rect">
            <a:avLst/>
          </a:prstGeom>
          <a:noFill/>
        </p:spPr>
      </p:pic>
      <p:pic>
        <p:nvPicPr>
          <p:cNvPr id="103427" name="Picture 3" descr="C:\Users\Lidia\Desktop\poze curs 13\tioheterozide\mustar al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2571750" cy="1771650"/>
          </a:xfrm>
          <a:prstGeom prst="rect">
            <a:avLst/>
          </a:prstGeom>
          <a:noFill/>
        </p:spPr>
      </p:pic>
      <p:pic>
        <p:nvPicPr>
          <p:cNvPr id="103428" name="Picture 4" descr="C:\Users\Lidia\Desktop\poze curs 13\tioheterozide\hrean\hrean radacin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962150" cy="2333625"/>
          </a:xfrm>
          <a:prstGeom prst="rect">
            <a:avLst/>
          </a:prstGeom>
          <a:noFill/>
        </p:spPr>
      </p:pic>
      <p:pic>
        <p:nvPicPr>
          <p:cNvPr id="103430" name="Picture 6" descr="C:\Users\Lidia\Desktop\poze curs 13\tioheterozide\ridiche\neagra ridi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031" y="3257741"/>
            <a:ext cx="2152650" cy="21336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071670" y="642918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glucocochlearozida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Cochleariae sp.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43570" y="1714488"/>
            <a:ext cx="328614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sinigrozida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Brassica nigra</a:t>
            </a:r>
            <a:endParaRPr lang="ro-RO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4876" y="5661248"/>
            <a:ext cx="421481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glucotropeolozida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din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Tropaeolum majus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6314" y="3286124"/>
            <a:ext cx="350046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sinalbozida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Sinapis alba</a:t>
            </a:r>
            <a:endParaRPr lang="ro-RO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844" y="5373216"/>
            <a:ext cx="4286280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glucobrasicozida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Raphanus sativus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var. </a:t>
            </a:r>
            <a:r>
              <a:rPr lang="ro-RO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iger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31" name="Picture 7" descr="C:\Users\Lidia\Desktop\poze curs 13\tioheterozide\mustar\mustar negr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918" y="214290"/>
            <a:ext cx="1993120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85752" y="452280"/>
            <a:ext cx="8286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revulsivă şi rubefiantă, prin senevolii eliberaţi în urma hidrolizei;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ntimicrobiană.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Prezenţa glucosinolatelor în alimentaţie, asigură protecţie împotriva substanţelor cancerigene, la nivelul colonului.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viroze respiratorii, artroze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şi alte afecţiuni reumatice.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472" y="4159340"/>
            <a:ext cx="6000792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Revulsiv = care provoacă un aflux de sânge într-o zonă mai mult sau mai puţin apropiată de organul bolnav.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3" name="Picture 3" descr="C:\Users\Lidia\Desktop\poze finale13\vasodilat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685" y="3861048"/>
            <a:ext cx="2466975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6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85728"/>
            <a:ext cx="4572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o-RO" sz="2000" b="1" i="1" cap="all" dirty="0" smtClean="0">
                <a:latin typeface="Times New Roman" pitchFamily="18" charset="0"/>
                <a:cs typeface="Times New Roman" pitchFamily="18" charset="0"/>
              </a:rPr>
              <a:t>Betulae folium</a:t>
            </a:r>
          </a:p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Betula sp.,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mesteacăn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Betulaceae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C:\Users\Farmacognozie\Desktop\descărcar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1"/>
            <a:ext cx="2286016" cy="1521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8" descr="C:\Users\Lidia\Desktop\poze curs 13\saponozide\betula\mesteacan str. chi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929198"/>
            <a:ext cx="2643206" cy="1752560"/>
          </a:xfrm>
          <a:prstGeom prst="rect">
            <a:avLst/>
          </a:prstGeom>
          <a:noFill/>
        </p:spPr>
      </p:pic>
      <p:pic>
        <p:nvPicPr>
          <p:cNvPr id="96259" name="Picture 3" descr="C:\Users\Farmacognozie\Desktop\BIRCH_WHITE_lea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2286016" cy="1715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4788024" y="3429000"/>
          <a:ext cx="3643338" cy="285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S ChemDraw Drawing" r:id="rId6" imgW="2701568" imgH="2127077" progId="">
                  <p:embed/>
                </p:oleObj>
              </mc:Choice>
              <mc:Fallback>
                <p:oleObj name="CS ChemDraw Drawing" r:id="rId6" imgW="2701568" imgH="212707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429000"/>
                        <a:ext cx="3643338" cy="2857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>
            <a:off x="428596" y="1643050"/>
            <a:ext cx="714380" cy="321471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8662" y="1643050"/>
            <a:ext cx="4786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(acid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betulinic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betulinol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aldehidă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betulinică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flavone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hiperozidă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AFC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cafeic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clorogenic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sinapic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ferulic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proantociani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volatil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vitamina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proaspăt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minerale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(Zn,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Se, V,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betulozidă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monotropitozidă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128" y="7774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iritante pe piele şi mucoase, iar în funcţie de doză şi de timpul de contact pot fi chiar 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vezicante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6130" name="Picture 2" descr="http://www.magda-watts.eu/resources/bz046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6104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om şi animale tioheterozidele hidrolizate la tiocianaţi produc hipotiroidism, sunt 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guşogene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100811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administrarea prelungită a glucosinolatelor, nitrilii rezultaţi în anumite condiţii, din hidroliza enzimatică, induc hepato- şi nefrotoxicitate.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725795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Sinapis nigrae semen</a:t>
            </a:r>
          </a:p>
          <a:p>
            <a:pPr algn="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Brassica nigra, muştar negru,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42910" y="2204864"/>
            <a:ext cx="807246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revulsivă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prin agliconul eliberat în urma hidrolizei enzimatice a sinigrozidei.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extern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 dureri articulare, viroze respiratorii.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 de administrare: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cataplasme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Atenţie!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Timp</a:t>
            </a:r>
            <a:r>
              <a:rPr kumimoji="0" lang="ro-RO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contact de maxim 3-5 min. pentru copii şi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min. pentru adulţi.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Contraindicaţii: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pacienţii cu varice; nu se aplică pe mucoase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iritante puternice).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Reacţii adverse: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aplicare locală timp îndelungat pot apare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pustule, ulceraţii sau chiar necroze.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5" name="Picture 3" descr="C:\Users\Lidia\Desktop\poze curs 13\tioheterozide\mustar\s. ni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466975" cy="1847850"/>
          </a:xfrm>
          <a:prstGeom prst="rect">
            <a:avLst/>
          </a:prstGeom>
          <a:noFill/>
        </p:spPr>
      </p:pic>
      <p:pic>
        <p:nvPicPr>
          <p:cNvPr id="115716" name="Picture 4" descr="C:\Users\Lidia\Desktop\poze curs 13\tioheterozide\mustar\mustar negr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144" y="5036355"/>
            <a:ext cx="1423657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035" name="Picture 3" descr="C:\Users\Lidia\Desktop\poze finale13\cataplas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20" y="3593264"/>
            <a:ext cx="1365252" cy="1100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653787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Sinapis albae semen (erucae semen)</a:t>
            </a:r>
          </a:p>
          <a:p>
            <a:pPr algn="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Brassica alba, muştar alb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6" name="Picture 2" descr="C:\Users\Lidia\Desktop\poze curs 13\tioheterozide\mustar al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71" y="1268177"/>
            <a:ext cx="1785941" cy="1230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42910" y="250030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stomahică,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hipocolesterolemiantă, antiparazitar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(sinalbozidă).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anorexii,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hipercolesterolemie, parazitoze intestinale.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mage result for seminte mustar ce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66120"/>
            <a:ext cx="2463243" cy="30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26064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Raphani radix</a:t>
            </a:r>
          </a:p>
          <a:p>
            <a:pPr algn="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Raphanus sativus, ridiche neagră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Lidia\Desktop\poze curs 13\tioheterozide\ridiche\neagra ridi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38" y="181552"/>
            <a:ext cx="1785950" cy="1770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Lidia\Desktop\poze curs 13\tioheterozide\ridiche\ridiche cu zahar.jpg"/>
          <p:cNvPicPr>
            <a:picLocks noChangeAspect="1" noChangeArrowheads="1"/>
          </p:cNvPicPr>
          <p:nvPr/>
        </p:nvPicPr>
        <p:blipFill rotWithShape="1">
          <a:blip r:embed="rId4" cstate="print"/>
          <a:srcRect b="10741"/>
          <a:stretch/>
        </p:blipFill>
        <p:spPr bwMode="auto">
          <a:xfrm>
            <a:off x="7170465" y="885023"/>
            <a:ext cx="1741901" cy="197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51520" y="178559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Acţiune: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antimicrobiană, expectorantă, diuretică, coleretic-colagogă.</a:t>
            </a:r>
          </a:p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Întrebuinţări: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în tratamentul afecţiunilor bronşice.</a:t>
            </a:r>
          </a:p>
        </p:txBody>
      </p:sp>
      <p:pic>
        <p:nvPicPr>
          <p:cNvPr id="8194" name="Picture 2" descr="Image result for soc caps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51" y="4060336"/>
            <a:ext cx="2421180" cy="24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idiche neagr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2" r="27269" b="10038"/>
          <a:stretch/>
        </p:blipFill>
        <p:spPr bwMode="auto">
          <a:xfrm>
            <a:off x="194705" y="2874882"/>
            <a:ext cx="1212130" cy="25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idiche neag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7" t="15176" r="28933" b="14336"/>
          <a:stretch/>
        </p:blipFill>
        <p:spPr bwMode="auto">
          <a:xfrm>
            <a:off x="1368490" y="4444508"/>
            <a:ext cx="11690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r="20907"/>
          <a:stretch/>
        </p:blipFill>
        <p:spPr bwMode="auto">
          <a:xfrm>
            <a:off x="5457445" y="1310356"/>
            <a:ext cx="166762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77" y="2827389"/>
            <a:ext cx="1255862" cy="19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995" y="5289819"/>
            <a:ext cx="3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ro-RO" sz="2800" b="1" dirty="0">
              <a:solidFill>
                <a:srgbClr val="FF0000"/>
              </a:solidFill>
            </a:endParaRPr>
          </a:p>
        </p:txBody>
      </p:sp>
      <p:pic>
        <p:nvPicPr>
          <p:cNvPr id="8204" name="Picture 12" descr="Image result for ridiche neag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21" y="3800682"/>
            <a:ext cx="1214112" cy="22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9780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cap="all" dirty="0" smtClean="0">
                <a:latin typeface="Times New Roman" pitchFamily="18" charset="0"/>
                <a:cs typeface="Times New Roman" pitchFamily="18" charset="0"/>
              </a:rPr>
              <a:t>Armoraciae herba et radix</a:t>
            </a:r>
          </a:p>
          <a:p>
            <a:pPr algn="r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Armoracia rusticana,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hrean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39552" y="2157824"/>
            <a:ext cx="50869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Acţiune: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stomahică, antimicrobiană, revulsivă.</a:t>
            </a: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Întrebuinţări: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în tratamentul tusei, bronşitelor, artrozelor.</a:t>
            </a: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Contraindicaţii: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ulcer gastro-duodenal, afecţiuni renale, copii sub 4 ani.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6" name="Picture 2" descr="C:\Users\Lidia\Desktop\poze curs 13\tioheterozide\hrean\hrean radacin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43050"/>
            <a:ext cx="1962150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3907" name="Picture 3" descr="C:\Users\Lidia\Desktop\poze curs 13\tioheterozide\hrean\hrea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28"/>
            <a:ext cx="2466975" cy="1847850"/>
          </a:xfrm>
          <a:prstGeom prst="rect">
            <a:avLst/>
          </a:prstGeom>
          <a:noFill/>
        </p:spPr>
      </p:pic>
      <p:pic>
        <p:nvPicPr>
          <p:cNvPr id="10242" name="Picture 2" descr="Image result for tinctura de hre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39"/>
            <a:ext cx="2327223" cy="29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inctura de hre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76675"/>
            <a:ext cx="1181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www.maitre.ro/wp-content/uploads/2013/07/CAPERE-600x-6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1" y="1913295"/>
            <a:ext cx="4058816" cy="202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4334886" y="476672"/>
            <a:ext cx="4269562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CAPPARIS SPINOSA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capere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lucosinolate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lavone (rutozidă)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lei volatil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(linalol)</a:t>
            </a:r>
          </a:p>
          <a:p>
            <a:pPr algn="just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Tonic digestiv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Image result for liv 52 prosp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124" name="Picture 4" descr="Image result for liv 52 prosp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35696" y="4077072"/>
            <a:ext cx="288032" cy="1495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val 4"/>
          <p:cNvSpPr/>
          <p:nvPr/>
        </p:nvSpPr>
        <p:spPr>
          <a:xfrm>
            <a:off x="323528" y="5572125"/>
            <a:ext cx="3456384" cy="10252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antioxidant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Farmacognozie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643050"/>
            <a:ext cx="1714512" cy="1664635"/>
          </a:xfrm>
          <a:prstGeom prst="rect">
            <a:avLst/>
          </a:prstGeom>
          <a:noFill/>
        </p:spPr>
      </p:pic>
      <p:pic>
        <p:nvPicPr>
          <p:cNvPr id="7" name="Picture 3" descr="C:\Users\Farmacognozie\Desktop\BIRCH_WHITE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14620"/>
            <a:ext cx="2786082" cy="209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250529" y="1607331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2132" y="571481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Diuretică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eliminării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acidului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uric –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volatl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flavone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57686" y="471488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6248" y="578645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Hipoglicemiantă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hipocolesterolemiantă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polifenoli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3" name="Picture 3" descr="C:\Users\Farmacognozie\Desktop\descărcar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929198"/>
            <a:ext cx="2214578" cy="1660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Straight Arrow Connector 21"/>
          <p:cNvCxnSpPr/>
          <p:nvPr/>
        </p:nvCxnSpPr>
        <p:spPr>
          <a:xfrm rot="10800000">
            <a:off x="2285984" y="385762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20" y="3286125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Antiinflamatoare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antipiretică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betulozidă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monotropitozidă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4" name="Picture 4" descr="C:\Users\Farmacognozie\Desktop\descărcar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85926"/>
            <a:ext cx="1500191" cy="1500191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16200000" flipV="1">
            <a:off x="2857488" y="1928802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2976" y="71435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Antioxidantă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vitamina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polifenoli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5074" y="4857760"/>
            <a:ext cx="221457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remineralizantă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5" name="Picture 5" descr="C:\Users\Farmacognozie\Desktop\18446_sh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500438"/>
            <a:ext cx="2024056" cy="1341366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4129122" y="2564816"/>
            <a:ext cx="3028896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Asocieri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Fraxini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folium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Graminis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rhizoma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aten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1285884" cy="1285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714356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manifestări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gastro-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intestinale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greaţă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vomă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reacţii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alergice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alăptare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cardiovasculare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severe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00694" y="1857364"/>
            <a:ext cx="3071834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saptămani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EMA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Imagini pentru ceai mesteac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3783" r="20953" b="3553"/>
          <a:stretch/>
        </p:blipFill>
        <p:spPr bwMode="auto">
          <a:xfrm>
            <a:off x="857224" y="2428868"/>
            <a:ext cx="1310668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ini pentru ceai purificarea organismulu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3" r="25670"/>
          <a:stretch/>
        </p:blipFill>
        <p:spPr bwMode="auto">
          <a:xfrm>
            <a:off x="5000628" y="2643182"/>
            <a:ext cx="158417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ini pentru ceai mesteac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928934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ini pentru ceai antireumatic plaf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214686"/>
            <a:ext cx="18669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Lidia\Desktop\poze curs 13\saponozide\betula\prep0b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572008"/>
            <a:ext cx="1465310" cy="192882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858016" y="5857892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14678" y="5286388"/>
            <a:ext cx="3714776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Ceaiuri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mono/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pluricomponente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1670" y="2643182"/>
            <a:ext cx="157163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infuzie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Farmacognozie\Desktop\sampon-antimatreata-cu-extract-gudron-de-mesteacan-herbal-care-330-ml-farmona-10049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787" y="2709000"/>
            <a:ext cx="2428892" cy="2643206"/>
          </a:xfrm>
          <a:prstGeom prst="rect">
            <a:avLst/>
          </a:prstGeom>
          <a:noFill/>
        </p:spPr>
      </p:pic>
      <p:pic>
        <p:nvPicPr>
          <p:cNvPr id="3" name="Picture 2" descr="Imagine similar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idia\Desktop\poze curs 13\saponozide\betula\t-ra mestea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71810"/>
            <a:ext cx="1870932" cy="2157390"/>
          </a:xfrm>
          <a:prstGeom prst="rect">
            <a:avLst/>
          </a:prstGeom>
          <a:noFill/>
        </p:spPr>
      </p:pic>
      <p:pic>
        <p:nvPicPr>
          <p:cNvPr id="5" name="Picture 5" descr="C:\Users\Lidia\Desktop\poze curs 13\saponozide\betula\renostim bet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04"/>
            <a:ext cx="2286016" cy="2286016"/>
          </a:xfrm>
          <a:prstGeom prst="rect">
            <a:avLst/>
          </a:prstGeom>
          <a:noFill/>
        </p:spPr>
      </p:pic>
      <p:pic>
        <p:nvPicPr>
          <p:cNvPr id="98309" name="Picture 5" descr="C:\Users\Farmacognozie\Desktop\Uractiv-Dr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645024"/>
            <a:ext cx="2333636" cy="2333636"/>
          </a:xfrm>
          <a:prstGeom prst="rect">
            <a:avLst/>
          </a:prstGeom>
          <a:noFill/>
        </p:spPr>
      </p:pic>
      <p:pic>
        <p:nvPicPr>
          <p:cNvPr id="98310" name="Picture 6" descr="C:\Users\Farmacognozie\Desktop\mesteacan-40-capsule-favisan-100306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0"/>
            <a:ext cx="2786058" cy="2786058"/>
          </a:xfrm>
          <a:prstGeom prst="rect">
            <a:avLst/>
          </a:prstGeom>
          <a:noFill/>
        </p:spPr>
      </p:pic>
      <p:pic>
        <p:nvPicPr>
          <p:cNvPr id="110594" name="Picture 2" descr="biomobil-sit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3207"/>
          <a:stretch/>
        </p:blipFill>
        <p:spPr bwMode="auto">
          <a:xfrm>
            <a:off x="5467209" y="3236265"/>
            <a:ext cx="1615505" cy="28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491880" y="2786058"/>
            <a:ext cx="3590834" cy="7149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SUPLIMENTE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357166"/>
            <a:ext cx="3571900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GEMMATERAPIE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C:\Users\Farmacognozie\Desktop\220c08548cac211cc7db219bb52f46cf_L.jpg"/>
          <p:cNvPicPr>
            <a:picLocks noChangeAspect="1" noChangeArrowheads="1"/>
          </p:cNvPicPr>
          <p:nvPr/>
        </p:nvPicPr>
        <p:blipFill>
          <a:blip r:embed="rId2" cstate="print"/>
          <a:srcRect l="26250" r="21250"/>
          <a:stretch>
            <a:fillRect/>
          </a:stretch>
        </p:blipFill>
        <p:spPr bwMode="auto">
          <a:xfrm>
            <a:off x="357158" y="1571612"/>
            <a:ext cx="2000264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92880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osteo-articular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respirator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rinofaringite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acţiunea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detoxifiantă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5" name="Picture 3" descr="C:\Users\Farmacognozie\Desktop\954fb0ebf1d84fb921bfb0b6e045d57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143248"/>
            <a:ext cx="3286148" cy="3286148"/>
          </a:xfrm>
          <a:prstGeom prst="rect">
            <a:avLst/>
          </a:prstGeom>
          <a:noFill/>
        </p:spPr>
      </p:pic>
      <p:pic>
        <p:nvPicPr>
          <p:cNvPr id="100356" name="Picture 4" descr="C:\Users\Farmacognozie\Desktop\ceai-mesteacan-50g-8568767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928934"/>
            <a:ext cx="2428892" cy="3238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2" descr="Imagini pentru extract mesteac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4003" r="-2341" b="7426"/>
          <a:stretch/>
        </p:blipFill>
        <p:spPr bwMode="auto">
          <a:xfrm>
            <a:off x="6429388" y="214290"/>
            <a:ext cx="2309780" cy="18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55721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i="1" cap="all" dirty="0" smtClean="0">
                <a:latin typeface="Times New Roman" pitchFamily="18" charset="0"/>
                <a:cs typeface="Times New Roman" pitchFamily="18" charset="0"/>
              </a:rPr>
              <a:t>Equiseti herba</a:t>
            </a:r>
          </a:p>
          <a:p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Equisetum arvense, coada calului,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Equisetaceae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C:\Users\Farmacognozie\Desktop\Coada-calului-Equiseti-her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6"/>
            <a:ext cx="2286016" cy="279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929454" y="3571876"/>
            <a:ext cx="12858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Farmacognozie\Desktop\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2287995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585789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palustre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TOXICĂ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0034" y="1428736"/>
            <a:ext cx="5429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133725" algn="l"/>
              </a:tabLs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5% saponozide (equisetonină);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133725" algn="l"/>
              </a:tabLs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flavone;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133725" algn="l"/>
              </a:tabLs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6-8%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dioxid de siliciu;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133725" algn="l"/>
              </a:tabLs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ulei volatil;alcaloizi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 urme;săruri minerale.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1571604" y="3071810"/>
            <a:ext cx="1928826" cy="1143008"/>
          </a:xfrm>
          <a:prstGeom prst="curved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714348" y="4286256"/>
            <a:ext cx="357190" cy="228601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1538" y="471488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diuretică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antiinflamatoare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antiedematoasă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flavone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dioxid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siliciu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↑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sinteza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colagen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hemostatică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proaspăt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Farmacognozie\Desktop\13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2571768" cy="2160285"/>
          </a:xfrm>
          <a:prstGeom prst="rect">
            <a:avLst/>
          </a:prstGeom>
          <a:noFill/>
        </p:spPr>
      </p:pic>
      <p:pic>
        <p:nvPicPr>
          <p:cNvPr id="3" name="Picture 2" descr="C:\Users\Farmacognozie\Desktop\Coada-calului-Equiseti-he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43" y="422035"/>
            <a:ext cx="2000264" cy="2443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ft Bracket 3"/>
          <p:cNvSpPr/>
          <p:nvPr/>
        </p:nvSpPr>
        <p:spPr>
          <a:xfrm>
            <a:off x="2928926" y="785794"/>
            <a:ext cx="428628" cy="557216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3" name="Picture 3" descr="C:\Users\Farmacognozie\Desktop\a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643182"/>
            <a:ext cx="2742925" cy="1785949"/>
          </a:xfrm>
          <a:prstGeom prst="rect">
            <a:avLst/>
          </a:prstGeom>
          <a:noFill/>
        </p:spPr>
      </p:pic>
      <p:pic>
        <p:nvPicPr>
          <p:cNvPr id="102404" name="Picture 4" descr="C:\Users\Farmacognozie\Desktop\descărcar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00570"/>
            <a:ext cx="2390775" cy="1914525"/>
          </a:xfrm>
          <a:prstGeom prst="rect">
            <a:avLst/>
          </a:prstGeom>
          <a:noFill/>
        </p:spPr>
      </p:pic>
      <p:pic>
        <p:nvPicPr>
          <p:cNvPr id="102405" name="Picture 5" descr="C:\Users\Farmacognozie\Desktop\descărcare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357298"/>
            <a:ext cx="1857388" cy="12795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388" y="2857496"/>
            <a:ext cx="22860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tradiţional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tuberculoză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osoasă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00826" y="4572008"/>
            <a:ext cx="2000264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Asocieri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933056"/>
            <a:ext cx="3177472" cy="1496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Maydis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stigmata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Cerasorum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stipites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Polygoni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avicularis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Solidaginis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1103</Words>
  <Application>Microsoft Office PowerPoint</Application>
  <PresentationFormat>On-screen Show (4:3)</PresentationFormat>
  <Paragraphs>193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CS ChemDraw Drawing</vt:lpstr>
      <vt:lpstr>MDLDrawOLE.MDLDrawObject.1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Farmacognozie</dc:creator>
  <cp:lastModifiedBy>Ligia</cp:lastModifiedBy>
  <cp:revision>15</cp:revision>
  <dcterms:created xsi:type="dcterms:W3CDTF">2017-12-20T11:09:56Z</dcterms:created>
  <dcterms:modified xsi:type="dcterms:W3CDTF">2018-01-11T13:56:39Z</dcterms:modified>
</cp:coreProperties>
</file>