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342" r:id="rId2"/>
    <p:sldId id="343" r:id="rId3"/>
    <p:sldId id="344" r:id="rId4"/>
    <p:sldId id="403" r:id="rId5"/>
    <p:sldId id="416" r:id="rId6"/>
    <p:sldId id="404" r:id="rId7"/>
    <p:sldId id="405" r:id="rId8"/>
    <p:sldId id="406" r:id="rId9"/>
    <p:sldId id="293" r:id="rId10"/>
    <p:sldId id="294" r:id="rId11"/>
    <p:sldId id="296" r:id="rId12"/>
    <p:sldId id="351" r:id="rId13"/>
    <p:sldId id="297" r:id="rId14"/>
    <p:sldId id="407" r:id="rId15"/>
    <p:sldId id="298" r:id="rId16"/>
    <p:sldId id="299" r:id="rId17"/>
    <p:sldId id="300" r:id="rId18"/>
    <p:sldId id="303" r:id="rId19"/>
    <p:sldId id="301" r:id="rId20"/>
    <p:sldId id="302" r:id="rId21"/>
    <p:sldId id="304" r:id="rId22"/>
    <p:sldId id="306" r:id="rId23"/>
    <p:sldId id="349" r:id="rId24"/>
    <p:sldId id="308" r:id="rId25"/>
    <p:sldId id="309" r:id="rId26"/>
    <p:sldId id="312" r:id="rId27"/>
    <p:sldId id="307" r:id="rId28"/>
    <p:sldId id="354" r:id="rId29"/>
    <p:sldId id="311" r:id="rId30"/>
    <p:sldId id="313" r:id="rId31"/>
    <p:sldId id="408" r:id="rId32"/>
    <p:sldId id="314" r:id="rId33"/>
    <p:sldId id="356" r:id="rId34"/>
    <p:sldId id="357" r:id="rId35"/>
    <p:sldId id="358" r:id="rId36"/>
    <p:sldId id="359" r:id="rId37"/>
    <p:sldId id="360" r:id="rId38"/>
    <p:sldId id="361" r:id="rId39"/>
    <p:sldId id="364" r:id="rId40"/>
    <p:sldId id="362" r:id="rId41"/>
    <p:sldId id="371" r:id="rId42"/>
    <p:sldId id="365" r:id="rId43"/>
    <p:sldId id="409" r:id="rId44"/>
    <p:sldId id="410" r:id="rId45"/>
    <p:sldId id="411" r:id="rId46"/>
    <p:sldId id="376" r:id="rId47"/>
    <p:sldId id="396" r:id="rId48"/>
    <p:sldId id="398" r:id="rId49"/>
    <p:sldId id="377" r:id="rId50"/>
    <p:sldId id="400" r:id="rId51"/>
    <p:sldId id="394" r:id="rId52"/>
    <p:sldId id="399" r:id="rId5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99FF"/>
    <a:srgbClr val="0000CC"/>
    <a:srgbClr val="FFFF00"/>
    <a:srgbClr val="FFFF66"/>
    <a:srgbClr val="FFFFCC"/>
    <a:srgbClr val="CCFFCC"/>
    <a:srgbClr val="CCFFFF"/>
    <a:srgbClr val="FF0066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A406E-D702-44CD-B095-206CEA9FE808}" type="doc">
      <dgm:prSet loTypeId="urn:microsoft.com/office/officeart/2005/8/layout/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5391DF-E3DC-4CE5-BE55-2D22BC15702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i="1" dirty="0">
              <a:latin typeface="Times New Roman" pitchFamily="18" charset="0"/>
              <a:cs typeface="Times New Roman" pitchFamily="18" charset="0"/>
            </a:rPr>
            <a:t>Hellebori rhizoma</a:t>
          </a:r>
        </a:p>
        <a:p>
          <a:r>
            <a:rPr lang="ro-RO" sz="2400" dirty="0">
              <a:latin typeface="Times New Roman" pitchFamily="18" charset="0"/>
              <a:cs typeface="Times New Roman" pitchFamily="18" charset="0"/>
            </a:rPr>
            <a:t>Rizom de spânz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A157045-3656-431A-866C-646B5E5B5D90}" type="parTrans" cxnId="{739A0789-1560-461C-8EDD-474DE4D698DB}">
      <dgm:prSet/>
      <dgm:spPr/>
      <dgm:t>
        <a:bodyPr/>
        <a:lstStyle/>
        <a:p>
          <a:endParaRPr lang="en-US"/>
        </a:p>
      </dgm:t>
    </dgm:pt>
    <dgm:pt modelId="{C63AC00D-3DE5-4FBA-AD82-110992A6D9BE}" type="sibTrans" cxnId="{739A0789-1560-461C-8EDD-474DE4D698DB}">
      <dgm:prSet/>
      <dgm:spPr/>
      <dgm:t>
        <a:bodyPr/>
        <a:lstStyle/>
        <a:p>
          <a:endParaRPr lang="en-US"/>
        </a:p>
      </dgm:t>
    </dgm:pt>
    <dgm:pt modelId="{8A1805B6-568A-481C-94D5-660C196C0031}">
      <dgm:prSet phldrT="[Text]" custT="1"/>
      <dgm:spPr/>
      <dgm:t>
        <a:bodyPr/>
        <a:lstStyle/>
        <a:p>
          <a:r>
            <a: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HC (helebr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zida)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1EA03-D46E-4BD6-8E02-32D7ACA592EC}" type="parTrans" cxnId="{46D6E17D-83EB-41CF-A789-39D29F774BA7}">
      <dgm:prSet/>
      <dgm:spPr/>
      <dgm:t>
        <a:bodyPr/>
        <a:lstStyle/>
        <a:p>
          <a:endParaRPr lang="en-US"/>
        </a:p>
      </dgm:t>
    </dgm:pt>
    <dgm:pt modelId="{7AE727F8-82F2-47E0-BF13-D3BC74DF0616}" type="sibTrans" cxnId="{46D6E17D-83EB-41CF-A789-39D29F774BA7}">
      <dgm:prSet/>
      <dgm:spPr/>
      <dgm:t>
        <a:bodyPr/>
        <a:lstStyle/>
        <a:p>
          <a:endParaRPr lang="en-US"/>
        </a:p>
      </dgm:t>
    </dgm:pt>
    <dgm:pt modelId="{B1D96F4D-C049-4438-BEAE-1E6D9A5EC14F}">
      <dgm:prSet phldrT="[Text]" custT="1"/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saponozide sterolice, anemonină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317C17D-493C-4155-A316-17118108E79E}" type="parTrans" cxnId="{90D858AA-4AB3-43B6-83E0-64FEA4451E8B}">
      <dgm:prSet/>
      <dgm:spPr/>
      <dgm:t>
        <a:bodyPr/>
        <a:lstStyle/>
        <a:p>
          <a:endParaRPr lang="en-US"/>
        </a:p>
      </dgm:t>
    </dgm:pt>
    <dgm:pt modelId="{9C3DEF97-B013-4085-AB87-B001FEABF3BD}" type="sibTrans" cxnId="{90D858AA-4AB3-43B6-83E0-64FEA4451E8B}">
      <dgm:prSet/>
      <dgm:spPr/>
      <dgm:t>
        <a:bodyPr/>
        <a:lstStyle/>
        <a:p>
          <a:endParaRPr lang="en-US"/>
        </a:p>
      </dgm:t>
    </dgm:pt>
    <dgm:pt modelId="{7267D05B-1F9D-4328-A8D1-C634C0BE9C5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085A6F4-9105-4778-BDF5-840C2D931076}" type="parTrans" cxnId="{FF052A8B-E685-4271-8ADD-FA6125247A1E}">
      <dgm:prSet/>
      <dgm:spPr/>
      <dgm:t>
        <a:bodyPr/>
        <a:lstStyle/>
        <a:p>
          <a:endParaRPr lang="en-US"/>
        </a:p>
      </dgm:t>
    </dgm:pt>
    <dgm:pt modelId="{6B5012AC-CBCB-4794-A424-0D09FA8EBCFE}" type="sibTrans" cxnId="{FF052A8B-E685-4271-8ADD-FA6125247A1E}">
      <dgm:prSet/>
      <dgm:spPr/>
      <dgm:t>
        <a:bodyPr/>
        <a:lstStyle/>
        <a:p>
          <a:endParaRPr lang="en-US"/>
        </a:p>
      </dgm:t>
    </dgm:pt>
    <dgm:pt modelId="{A065F6D4-D5B4-4998-AE87-9942FFF28A03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cardiotonică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E51CE4B-8C87-4C6D-AFDE-65CD031AA4FF}" type="parTrans" cxnId="{25409A30-CD0F-47AD-8CB4-2179D8422C02}">
      <dgm:prSet/>
      <dgm:spPr/>
      <dgm:t>
        <a:bodyPr/>
        <a:lstStyle/>
        <a:p>
          <a:endParaRPr lang="en-US"/>
        </a:p>
      </dgm:t>
    </dgm:pt>
    <dgm:pt modelId="{F617F2AD-2BCF-4683-B5FB-8B5F3177217B}" type="sibTrans" cxnId="{25409A30-CD0F-47AD-8CB4-2179D8422C02}">
      <dgm:prSet/>
      <dgm:spPr/>
      <dgm:t>
        <a:bodyPr/>
        <a:lstStyle/>
        <a:p>
          <a:endParaRPr lang="en-US"/>
        </a:p>
      </dgm:t>
    </dgm:pt>
    <dgm:pt modelId="{0EF97220-9EDF-4CF1-8EF3-46C270394A27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antiinflamatoare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F1C91-C338-4B7C-B5D4-62FB7B329BC3}" type="parTrans" cxnId="{BFE21042-A743-4DA1-AEB7-8BD2A033257C}">
      <dgm:prSet/>
      <dgm:spPr/>
      <dgm:t>
        <a:bodyPr/>
        <a:lstStyle/>
        <a:p>
          <a:endParaRPr lang="en-US"/>
        </a:p>
      </dgm:t>
    </dgm:pt>
    <dgm:pt modelId="{13A2432F-5FD1-4B51-9742-1A18ED159899}" type="sibTrans" cxnId="{BFE21042-A743-4DA1-AEB7-8BD2A033257C}">
      <dgm:prSet/>
      <dgm:spPr/>
      <dgm:t>
        <a:bodyPr/>
        <a:lstStyle/>
        <a:p>
          <a:endParaRPr lang="en-US"/>
        </a:p>
      </dgm:t>
    </dgm:pt>
    <dgm:pt modelId="{A80F6978-33DC-4869-85E3-67FA933A6A2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utilizări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D16B966-E447-482C-9E5F-C8918FC48353}" type="parTrans" cxnId="{722822BE-AF82-411A-8B17-50A1F1F09A2F}">
      <dgm:prSet/>
      <dgm:spPr/>
      <dgm:t>
        <a:bodyPr/>
        <a:lstStyle/>
        <a:p>
          <a:endParaRPr lang="en-US"/>
        </a:p>
      </dgm:t>
    </dgm:pt>
    <dgm:pt modelId="{159B62AB-6D5D-42F9-AB66-AC0FBB214651}" type="sibTrans" cxnId="{722822BE-AF82-411A-8B17-50A1F1F09A2F}">
      <dgm:prSet/>
      <dgm:spPr/>
      <dgm:t>
        <a:bodyPr/>
        <a:lstStyle/>
        <a:p>
          <a:endParaRPr lang="en-US"/>
        </a:p>
      </dgm:t>
    </dgm:pt>
    <dgm:pt modelId="{326CBE36-FAF1-4A46-9E92-290DC245E2A3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Extracţia helebrozidei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DAE3DD3-5840-4757-BAD7-BDD4E75B4C23}" type="parTrans" cxnId="{639A5A6F-EB85-4F9B-AC3F-58374532E933}">
      <dgm:prSet/>
      <dgm:spPr/>
      <dgm:t>
        <a:bodyPr/>
        <a:lstStyle/>
        <a:p>
          <a:endParaRPr lang="en-US"/>
        </a:p>
      </dgm:t>
    </dgm:pt>
    <dgm:pt modelId="{60A323E7-6A92-4E49-B54C-C24C73CE9709}" type="sibTrans" cxnId="{639A5A6F-EB85-4F9B-AC3F-58374532E933}">
      <dgm:prSet/>
      <dgm:spPr/>
      <dgm:t>
        <a:bodyPr/>
        <a:lstStyle/>
        <a:p>
          <a:endParaRPr lang="en-US"/>
        </a:p>
      </dgm:t>
    </dgm:pt>
    <dgm:pt modelId="{BA82B208-903F-4CC6-B784-91F5D9736421}">
      <dgm:prSet phldrT="[Text]" custT="1"/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obţinerea de extracte lipsite de HC, folosite în dureri osteoarticulare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C79E5ED-AF4D-4F00-A926-C9D5E6C6E0DE}" type="parTrans" cxnId="{68BEF4D6-5965-4E75-8209-1EA31656560B}">
      <dgm:prSet/>
      <dgm:spPr/>
      <dgm:t>
        <a:bodyPr/>
        <a:lstStyle/>
        <a:p>
          <a:endParaRPr lang="en-US"/>
        </a:p>
      </dgm:t>
    </dgm:pt>
    <dgm:pt modelId="{4B36C014-6C47-4080-B4A3-BB3518953D58}" type="sibTrans" cxnId="{68BEF4D6-5965-4E75-8209-1EA31656560B}">
      <dgm:prSet/>
      <dgm:spPr/>
      <dgm:t>
        <a:bodyPr/>
        <a:lstStyle/>
        <a:p>
          <a:endParaRPr lang="en-US"/>
        </a:p>
      </dgm:t>
    </dgm:pt>
    <dgm:pt modelId="{FD0E01E4-F4DD-41B6-BB8B-B5A02165DFA5}" type="pres">
      <dgm:prSet presAssocID="{66AA406E-D702-44CD-B095-206CEA9FE8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3945E-F069-44F1-A31A-801A934F25A1}" type="pres">
      <dgm:prSet presAssocID="{A80F6978-33DC-4869-85E3-67FA933A6A2A}" presName="boxAndChildren" presStyleCnt="0"/>
      <dgm:spPr/>
    </dgm:pt>
    <dgm:pt modelId="{E8EE5F97-781A-4554-A3FC-C2AD98E1B71C}" type="pres">
      <dgm:prSet presAssocID="{A80F6978-33DC-4869-85E3-67FA933A6A2A}" presName="parentTextBox" presStyleLbl="node1" presStyleIdx="0" presStyleCnt="3"/>
      <dgm:spPr/>
      <dgm:t>
        <a:bodyPr/>
        <a:lstStyle/>
        <a:p>
          <a:endParaRPr lang="en-US"/>
        </a:p>
      </dgm:t>
    </dgm:pt>
    <dgm:pt modelId="{074DC4D4-710B-4C59-8D30-6F916233CDCC}" type="pres">
      <dgm:prSet presAssocID="{A80F6978-33DC-4869-85E3-67FA933A6A2A}" presName="entireBox" presStyleLbl="node1" presStyleIdx="0" presStyleCnt="3" custLinFactNeighborX="-175" custLinFactNeighborY="-2395"/>
      <dgm:spPr/>
      <dgm:t>
        <a:bodyPr/>
        <a:lstStyle/>
        <a:p>
          <a:endParaRPr lang="en-US"/>
        </a:p>
      </dgm:t>
    </dgm:pt>
    <dgm:pt modelId="{644C765A-3824-4DBC-BEB1-B8FD8C9140A4}" type="pres">
      <dgm:prSet presAssocID="{A80F6978-33DC-4869-85E3-67FA933A6A2A}" presName="descendantBox" presStyleCnt="0"/>
      <dgm:spPr/>
    </dgm:pt>
    <dgm:pt modelId="{802C1F34-DB13-4548-890D-4315471BD64E}" type="pres">
      <dgm:prSet presAssocID="{326CBE36-FAF1-4A46-9E92-290DC245E2A3}" presName="childTextBox" presStyleLbl="fgAccFollowNode1" presStyleIdx="0" presStyleCnt="6" custScaleX="92800" custScaleY="173391" custLinFactNeighborX="350" custLinFactNeighborY="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EB9D3-94D3-4017-B62F-9160487BCF5D}" type="pres">
      <dgm:prSet presAssocID="{BA82B208-903F-4CC6-B784-91F5D9736421}" presName="childTextBox" presStyleLbl="fgAccFollowNode1" presStyleIdx="1" presStyleCnt="6" custScaleX="101494" custScaleY="166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83F01-7FEB-4E15-AD9F-8B17A5896FCA}" type="pres">
      <dgm:prSet presAssocID="{6B5012AC-CBCB-4794-A424-0D09FA8EBCFE}" presName="sp" presStyleCnt="0"/>
      <dgm:spPr/>
    </dgm:pt>
    <dgm:pt modelId="{39963EFF-36C3-4E36-874B-B977498C6A79}" type="pres">
      <dgm:prSet presAssocID="{7267D05B-1F9D-4328-A8D1-C634C0BE9C59}" presName="arrowAndChildren" presStyleCnt="0"/>
      <dgm:spPr/>
    </dgm:pt>
    <dgm:pt modelId="{1C42AE43-9D9C-4709-AB35-32F6FE9BC71A}" type="pres">
      <dgm:prSet presAssocID="{7267D05B-1F9D-4328-A8D1-C634C0BE9C5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F72A5112-6D5C-48E4-A6EB-2FDF09A1B8FC}" type="pres">
      <dgm:prSet presAssocID="{7267D05B-1F9D-4328-A8D1-C634C0BE9C59}" presName="arrow" presStyleLbl="node1" presStyleIdx="1" presStyleCnt="3"/>
      <dgm:spPr/>
      <dgm:t>
        <a:bodyPr/>
        <a:lstStyle/>
        <a:p>
          <a:endParaRPr lang="en-US"/>
        </a:p>
      </dgm:t>
    </dgm:pt>
    <dgm:pt modelId="{A76D7399-F80A-48BB-9C01-2DF445A14D7E}" type="pres">
      <dgm:prSet presAssocID="{7267D05B-1F9D-4328-A8D1-C634C0BE9C59}" presName="descendantArrow" presStyleCnt="0"/>
      <dgm:spPr/>
    </dgm:pt>
    <dgm:pt modelId="{16A9BF62-C1AA-405F-9188-0DC1DA754E9D}" type="pres">
      <dgm:prSet presAssocID="{A065F6D4-D5B4-4998-AE87-9942FFF28A0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62EC8-B0E2-4FD2-9158-F1C8A67A8405}" type="pres">
      <dgm:prSet presAssocID="{0EF97220-9EDF-4CF1-8EF3-46C270394A2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D8893-F882-4977-AEB0-29F3A34871D5}" type="pres">
      <dgm:prSet presAssocID="{C63AC00D-3DE5-4FBA-AD82-110992A6D9BE}" presName="sp" presStyleCnt="0"/>
      <dgm:spPr/>
    </dgm:pt>
    <dgm:pt modelId="{6F670791-ABF9-4F02-8ACB-7195641035F6}" type="pres">
      <dgm:prSet presAssocID="{7F5391DF-E3DC-4CE5-BE55-2D22BC15702C}" presName="arrowAndChildren" presStyleCnt="0"/>
      <dgm:spPr/>
    </dgm:pt>
    <dgm:pt modelId="{026A00BC-17FC-41AC-8F55-1E2C0F872D78}" type="pres">
      <dgm:prSet presAssocID="{7F5391DF-E3DC-4CE5-BE55-2D22BC15702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910E773-FA2D-41EE-9E68-3D8156F537B3}" type="pres">
      <dgm:prSet presAssocID="{7F5391DF-E3DC-4CE5-BE55-2D22BC15702C}" presName="arrow" presStyleLbl="node1" presStyleIdx="2" presStyleCnt="3" custLinFactNeighborY="-10040"/>
      <dgm:spPr/>
      <dgm:t>
        <a:bodyPr/>
        <a:lstStyle/>
        <a:p>
          <a:endParaRPr lang="en-US"/>
        </a:p>
      </dgm:t>
    </dgm:pt>
    <dgm:pt modelId="{25E0B219-0FDE-4034-8071-52A85E222EA6}" type="pres">
      <dgm:prSet presAssocID="{7F5391DF-E3DC-4CE5-BE55-2D22BC15702C}" presName="descendantArrow" presStyleCnt="0"/>
      <dgm:spPr/>
    </dgm:pt>
    <dgm:pt modelId="{F5BD9E2A-F53F-4D47-9020-616B57DAA0CC}" type="pres">
      <dgm:prSet presAssocID="{8A1805B6-568A-481C-94D5-660C196C003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57D45-9074-4FDC-BD5A-5C050953A2FB}" type="pres">
      <dgm:prSet presAssocID="{B1D96F4D-C049-4438-BEAE-1E6D9A5EC14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C6134-F49E-4E91-A70C-D9D7B6C811E0}" type="presOf" srcId="{7F5391DF-E3DC-4CE5-BE55-2D22BC15702C}" destId="{6910E773-FA2D-41EE-9E68-3D8156F537B3}" srcOrd="1" destOrd="0" presId="urn:microsoft.com/office/officeart/2005/8/layout/process4"/>
    <dgm:cxn modelId="{F70DC9A2-3075-4E18-9A63-72AD1660BF0C}" type="presOf" srcId="{A80F6978-33DC-4869-85E3-67FA933A6A2A}" destId="{E8EE5F97-781A-4554-A3FC-C2AD98E1B71C}" srcOrd="0" destOrd="0" presId="urn:microsoft.com/office/officeart/2005/8/layout/process4"/>
    <dgm:cxn modelId="{C4F3E05F-CEC6-4F17-8EE0-4E1CFC70C0D9}" type="presOf" srcId="{B1D96F4D-C049-4438-BEAE-1E6D9A5EC14F}" destId="{AAB57D45-9074-4FDC-BD5A-5C050953A2FB}" srcOrd="0" destOrd="0" presId="urn:microsoft.com/office/officeart/2005/8/layout/process4"/>
    <dgm:cxn modelId="{46D6E17D-83EB-41CF-A789-39D29F774BA7}" srcId="{7F5391DF-E3DC-4CE5-BE55-2D22BC15702C}" destId="{8A1805B6-568A-481C-94D5-660C196C0031}" srcOrd="0" destOrd="0" parTransId="{73D1EA03-D46E-4BD6-8E02-32D7ACA592EC}" sibTransId="{7AE727F8-82F2-47E0-BF13-D3BC74DF0616}"/>
    <dgm:cxn modelId="{9FA5B141-F09D-4E83-B02B-14E69C7AE0E8}" type="presOf" srcId="{0EF97220-9EDF-4CF1-8EF3-46C270394A27}" destId="{EA662EC8-B0E2-4FD2-9158-F1C8A67A8405}" srcOrd="0" destOrd="0" presId="urn:microsoft.com/office/officeart/2005/8/layout/process4"/>
    <dgm:cxn modelId="{BFE21042-A743-4DA1-AEB7-8BD2A033257C}" srcId="{7267D05B-1F9D-4328-A8D1-C634C0BE9C59}" destId="{0EF97220-9EDF-4CF1-8EF3-46C270394A27}" srcOrd="1" destOrd="0" parTransId="{FFFF1C91-C338-4B7C-B5D4-62FB7B329BC3}" sibTransId="{13A2432F-5FD1-4B51-9742-1A18ED159899}"/>
    <dgm:cxn modelId="{25409A30-CD0F-47AD-8CB4-2179D8422C02}" srcId="{7267D05B-1F9D-4328-A8D1-C634C0BE9C59}" destId="{A065F6D4-D5B4-4998-AE87-9942FFF28A03}" srcOrd="0" destOrd="0" parTransId="{AE51CE4B-8C87-4C6D-AFDE-65CD031AA4FF}" sibTransId="{F617F2AD-2BCF-4683-B5FB-8B5F3177217B}"/>
    <dgm:cxn modelId="{FF052A8B-E685-4271-8ADD-FA6125247A1E}" srcId="{66AA406E-D702-44CD-B095-206CEA9FE808}" destId="{7267D05B-1F9D-4328-A8D1-C634C0BE9C59}" srcOrd="1" destOrd="0" parTransId="{0085A6F4-9105-4778-BDF5-840C2D931076}" sibTransId="{6B5012AC-CBCB-4794-A424-0D09FA8EBCFE}"/>
    <dgm:cxn modelId="{3FA4958D-F11C-4F72-860D-6A4A26BFB056}" type="presOf" srcId="{7267D05B-1F9D-4328-A8D1-C634C0BE9C59}" destId="{F72A5112-6D5C-48E4-A6EB-2FDF09A1B8FC}" srcOrd="1" destOrd="0" presId="urn:microsoft.com/office/officeart/2005/8/layout/process4"/>
    <dgm:cxn modelId="{496314E5-D870-445E-9B7B-BCD893807A48}" type="presOf" srcId="{7267D05B-1F9D-4328-A8D1-C634C0BE9C59}" destId="{1C42AE43-9D9C-4709-AB35-32F6FE9BC71A}" srcOrd="0" destOrd="0" presId="urn:microsoft.com/office/officeart/2005/8/layout/process4"/>
    <dgm:cxn modelId="{F4339E37-67F4-4892-ACDD-EBDC90FF28E8}" type="presOf" srcId="{66AA406E-D702-44CD-B095-206CEA9FE808}" destId="{FD0E01E4-F4DD-41B6-BB8B-B5A02165DFA5}" srcOrd="0" destOrd="0" presId="urn:microsoft.com/office/officeart/2005/8/layout/process4"/>
    <dgm:cxn modelId="{739A0789-1560-461C-8EDD-474DE4D698DB}" srcId="{66AA406E-D702-44CD-B095-206CEA9FE808}" destId="{7F5391DF-E3DC-4CE5-BE55-2D22BC15702C}" srcOrd="0" destOrd="0" parTransId="{FA157045-3656-431A-866C-646B5E5B5D90}" sibTransId="{C63AC00D-3DE5-4FBA-AD82-110992A6D9BE}"/>
    <dgm:cxn modelId="{90D858AA-4AB3-43B6-83E0-64FEA4451E8B}" srcId="{7F5391DF-E3DC-4CE5-BE55-2D22BC15702C}" destId="{B1D96F4D-C049-4438-BEAE-1E6D9A5EC14F}" srcOrd="1" destOrd="0" parTransId="{B317C17D-493C-4155-A316-17118108E79E}" sibTransId="{9C3DEF97-B013-4085-AB87-B001FEABF3BD}"/>
    <dgm:cxn modelId="{CA03B0BC-11D6-4294-A86E-3C8C266396FB}" type="presOf" srcId="{A065F6D4-D5B4-4998-AE87-9942FFF28A03}" destId="{16A9BF62-C1AA-405F-9188-0DC1DA754E9D}" srcOrd="0" destOrd="0" presId="urn:microsoft.com/office/officeart/2005/8/layout/process4"/>
    <dgm:cxn modelId="{18EC5B3F-2A93-4F22-84E8-0ADDAFB779F0}" type="presOf" srcId="{A80F6978-33DC-4869-85E3-67FA933A6A2A}" destId="{074DC4D4-710B-4C59-8D30-6F916233CDCC}" srcOrd="1" destOrd="0" presId="urn:microsoft.com/office/officeart/2005/8/layout/process4"/>
    <dgm:cxn modelId="{68BEF4D6-5965-4E75-8209-1EA31656560B}" srcId="{A80F6978-33DC-4869-85E3-67FA933A6A2A}" destId="{BA82B208-903F-4CC6-B784-91F5D9736421}" srcOrd="1" destOrd="0" parTransId="{0C79E5ED-AF4D-4F00-A926-C9D5E6C6E0DE}" sibTransId="{4B36C014-6C47-4080-B4A3-BB3518953D58}"/>
    <dgm:cxn modelId="{522ED8F5-18D3-4604-A1D4-70CEDCDAB783}" type="presOf" srcId="{BA82B208-903F-4CC6-B784-91F5D9736421}" destId="{C6BEB9D3-94D3-4017-B62F-9160487BCF5D}" srcOrd="0" destOrd="0" presId="urn:microsoft.com/office/officeart/2005/8/layout/process4"/>
    <dgm:cxn modelId="{22BF3CFB-FE30-4670-9661-B82EBA3E1F89}" type="presOf" srcId="{8A1805B6-568A-481C-94D5-660C196C0031}" destId="{F5BD9E2A-F53F-4D47-9020-616B57DAA0CC}" srcOrd="0" destOrd="0" presId="urn:microsoft.com/office/officeart/2005/8/layout/process4"/>
    <dgm:cxn modelId="{639A5A6F-EB85-4F9B-AC3F-58374532E933}" srcId="{A80F6978-33DC-4869-85E3-67FA933A6A2A}" destId="{326CBE36-FAF1-4A46-9E92-290DC245E2A3}" srcOrd="0" destOrd="0" parTransId="{1DAE3DD3-5840-4757-BAD7-BDD4E75B4C23}" sibTransId="{60A323E7-6A92-4E49-B54C-C24C73CE9709}"/>
    <dgm:cxn modelId="{100E3EDD-477A-4638-B373-2BA56DF3500D}" type="presOf" srcId="{326CBE36-FAF1-4A46-9E92-290DC245E2A3}" destId="{802C1F34-DB13-4548-890D-4315471BD64E}" srcOrd="0" destOrd="0" presId="urn:microsoft.com/office/officeart/2005/8/layout/process4"/>
    <dgm:cxn modelId="{59A6D98A-5ABF-4039-A799-B9DD26D3F359}" type="presOf" srcId="{7F5391DF-E3DC-4CE5-BE55-2D22BC15702C}" destId="{026A00BC-17FC-41AC-8F55-1E2C0F872D78}" srcOrd="0" destOrd="0" presId="urn:microsoft.com/office/officeart/2005/8/layout/process4"/>
    <dgm:cxn modelId="{722822BE-AF82-411A-8B17-50A1F1F09A2F}" srcId="{66AA406E-D702-44CD-B095-206CEA9FE808}" destId="{A80F6978-33DC-4869-85E3-67FA933A6A2A}" srcOrd="2" destOrd="0" parTransId="{2D16B966-E447-482C-9E5F-C8918FC48353}" sibTransId="{159B62AB-6D5D-42F9-AB66-AC0FBB214651}"/>
    <dgm:cxn modelId="{8D370523-946D-452B-A314-0395537FBF39}" type="presParOf" srcId="{FD0E01E4-F4DD-41B6-BB8B-B5A02165DFA5}" destId="{2063945E-F069-44F1-A31A-801A934F25A1}" srcOrd="0" destOrd="0" presId="urn:microsoft.com/office/officeart/2005/8/layout/process4"/>
    <dgm:cxn modelId="{E6922A81-D132-4E85-8BB0-1D9830228F74}" type="presParOf" srcId="{2063945E-F069-44F1-A31A-801A934F25A1}" destId="{E8EE5F97-781A-4554-A3FC-C2AD98E1B71C}" srcOrd="0" destOrd="0" presId="urn:microsoft.com/office/officeart/2005/8/layout/process4"/>
    <dgm:cxn modelId="{64FD22DC-5A65-4512-9447-301213C8BCEA}" type="presParOf" srcId="{2063945E-F069-44F1-A31A-801A934F25A1}" destId="{074DC4D4-710B-4C59-8D30-6F916233CDCC}" srcOrd="1" destOrd="0" presId="urn:microsoft.com/office/officeart/2005/8/layout/process4"/>
    <dgm:cxn modelId="{9802F638-D5FB-4F9B-B3E4-49200C23A197}" type="presParOf" srcId="{2063945E-F069-44F1-A31A-801A934F25A1}" destId="{644C765A-3824-4DBC-BEB1-B8FD8C9140A4}" srcOrd="2" destOrd="0" presId="urn:microsoft.com/office/officeart/2005/8/layout/process4"/>
    <dgm:cxn modelId="{D3318470-9E62-41F0-8C73-E78B37D591D7}" type="presParOf" srcId="{644C765A-3824-4DBC-BEB1-B8FD8C9140A4}" destId="{802C1F34-DB13-4548-890D-4315471BD64E}" srcOrd="0" destOrd="0" presId="urn:microsoft.com/office/officeart/2005/8/layout/process4"/>
    <dgm:cxn modelId="{5D027365-D477-46AF-86EE-4A3F5748ABC1}" type="presParOf" srcId="{644C765A-3824-4DBC-BEB1-B8FD8C9140A4}" destId="{C6BEB9D3-94D3-4017-B62F-9160487BCF5D}" srcOrd="1" destOrd="0" presId="urn:microsoft.com/office/officeart/2005/8/layout/process4"/>
    <dgm:cxn modelId="{EBAF53F9-4F6D-485B-860E-924B2AA81E52}" type="presParOf" srcId="{FD0E01E4-F4DD-41B6-BB8B-B5A02165DFA5}" destId="{45783F01-7FEB-4E15-AD9F-8B17A5896FCA}" srcOrd="1" destOrd="0" presId="urn:microsoft.com/office/officeart/2005/8/layout/process4"/>
    <dgm:cxn modelId="{D1AA33D4-DA10-4EFA-B613-5127F3F4E9F2}" type="presParOf" srcId="{FD0E01E4-F4DD-41B6-BB8B-B5A02165DFA5}" destId="{39963EFF-36C3-4E36-874B-B977498C6A79}" srcOrd="2" destOrd="0" presId="urn:microsoft.com/office/officeart/2005/8/layout/process4"/>
    <dgm:cxn modelId="{9138BE5A-70F3-4399-AB1C-024DC5072C28}" type="presParOf" srcId="{39963EFF-36C3-4E36-874B-B977498C6A79}" destId="{1C42AE43-9D9C-4709-AB35-32F6FE9BC71A}" srcOrd="0" destOrd="0" presId="urn:microsoft.com/office/officeart/2005/8/layout/process4"/>
    <dgm:cxn modelId="{0D19F211-C207-437B-BC84-574F9C865691}" type="presParOf" srcId="{39963EFF-36C3-4E36-874B-B977498C6A79}" destId="{F72A5112-6D5C-48E4-A6EB-2FDF09A1B8FC}" srcOrd="1" destOrd="0" presId="urn:microsoft.com/office/officeart/2005/8/layout/process4"/>
    <dgm:cxn modelId="{759C33E8-DE34-4CF6-96F7-9D448492D991}" type="presParOf" srcId="{39963EFF-36C3-4E36-874B-B977498C6A79}" destId="{A76D7399-F80A-48BB-9C01-2DF445A14D7E}" srcOrd="2" destOrd="0" presId="urn:microsoft.com/office/officeart/2005/8/layout/process4"/>
    <dgm:cxn modelId="{7FA645F7-1331-4D44-BF49-5CC0BF656B97}" type="presParOf" srcId="{A76D7399-F80A-48BB-9C01-2DF445A14D7E}" destId="{16A9BF62-C1AA-405F-9188-0DC1DA754E9D}" srcOrd="0" destOrd="0" presId="urn:microsoft.com/office/officeart/2005/8/layout/process4"/>
    <dgm:cxn modelId="{CFFCC4DA-BEBB-45E2-81A9-09B07BDC0E31}" type="presParOf" srcId="{A76D7399-F80A-48BB-9C01-2DF445A14D7E}" destId="{EA662EC8-B0E2-4FD2-9158-F1C8A67A8405}" srcOrd="1" destOrd="0" presId="urn:microsoft.com/office/officeart/2005/8/layout/process4"/>
    <dgm:cxn modelId="{40F01D3B-880A-4E71-B238-524643B5650D}" type="presParOf" srcId="{FD0E01E4-F4DD-41B6-BB8B-B5A02165DFA5}" destId="{B62D8893-F882-4977-AEB0-29F3A34871D5}" srcOrd="3" destOrd="0" presId="urn:microsoft.com/office/officeart/2005/8/layout/process4"/>
    <dgm:cxn modelId="{8892BCA2-12F2-4311-95DF-AA88A6783729}" type="presParOf" srcId="{FD0E01E4-F4DD-41B6-BB8B-B5A02165DFA5}" destId="{6F670791-ABF9-4F02-8ACB-7195641035F6}" srcOrd="4" destOrd="0" presId="urn:microsoft.com/office/officeart/2005/8/layout/process4"/>
    <dgm:cxn modelId="{E706AC54-3998-4BD4-A05F-11CAE9B57201}" type="presParOf" srcId="{6F670791-ABF9-4F02-8ACB-7195641035F6}" destId="{026A00BC-17FC-41AC-8F55-1E2C0F872D78}" srcOrd="0" destOrd="0" presId="urn:microsoft.com/office/officeart/2005/8/layout/process4"/>
    <dgm:cxn modelId="{72ABC9B7-4B7A-4326-B6FB-4B8F15BB4FD3}" type="presParOf" srcId="{6F670791-ABF9-4F02-8ACB-7195641035F6}" destId="{6910E773-FA2D-41EE-9E68-3D8156F537B3}" srcOrd="1" destOrd="0" presId="urn:microsoft.com/office/officeart/2005/8/layout/process4"/>
    <dgm:cxn modelId="{6AEBC2C6-A6CE-479B-8D5D-C3A20D2D084F}" type="presParOf" srcId="{6F670791-ABF9-4F02-8ACB-7195641035F6}" destId="{25E0B219-0FDE-4034-8071-52A85E222EA6}" srcOrd="2" destOrd="0" presId="urn:microsoft.com/office/officeart/2005/8/layout/process4"/>
    <dgm:cxn modelId="{2920B6AF-3240-4E7A-B517-D3300FBCA9CA}" type="presParOf" srcId="{25E0B219-0FDE-4034-8071-52A85E222EA6}" destId="{F5BD9E2A-F53F-4D47-9020-616B57DAA0CC}" srcOrd="0" destOrd="0" presId="urn:microsoft.com/office/officeart/2005/8/layout/process4"/>
    <dgm:cxn modelId="{B50EB75D-BB12-4F44-B944-6FA523D4C49F}" type="presParOf" srcId="{25E0B219-0FDE-4034-8071-52A85E222EA6}" destId="{AAB57D45-9074-4FDC-BD5A-5C050953A2FB}" srcOrd="1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DD146-6DFC-41C6-86AA-4937787FC4B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38E89-1D5C-4951-B57E-47C23186A37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Acțiuni terapeutice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E59B8-D09A-49CE-85AB-F8FC43F48F43}" type="parTrans" cxnId="{78C7CB4E-0DC4-44EC-94C5-99544F788A1E}">
      <dgm:prSet/>
      <dgm:spPr/>
      <dgm:t>
        <a:bodyPr/>
        <a:lstStyle/>
        <a:p>
          <a:endParaRPr lang="en-US"/>
        </a:p>
      </dgm:t>
    </dgm:pt>
    <dgm:pt modelId="{C38726F4-32C0-4155-AF04-1B8778683281}" type="sibTrans" cxnId="{78C7CB4E-0DC4-44EC-94C5-99544F788A1E}">
      <dgm:prSet/>
      <dgm:spPr/>
      <dgm:t>
        <a:bodyPr/>
        <a:lstStyle/>
        <a:p>
          <a:endParaRPr lang="en-US"/>
        </a:p>
      </dgm:t>
    </dgm:pt>
    <dgm:pt modelId="{52AF19FF-9834-44DF-A053-A245F94B34AD}">
      <dgm:prSet phldrT="[Text]" custT="1"/>
      <dgm:spPr/>
      <dgm:t>
        <a:bodyPr/>
        <a:lstStyle/>
        <a:p>
          <a:r>
            <a:rPr lang="ro-RO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Antistres - adaptogenă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0F72D-D27E-4562-BAD2-5470E786718D}" type="parTrans" cxnId="{54BC6F1B-F3BB-4B5B-8C58-CDF5D8B8D290}">
      <dgm:prSet/>
      <dgm:spPr/>
      <dgm:t>
        <a:bodyPr/>
        <a:lstStyle/>
        <a:p>
          <a:endParaRPr lang="en-US"/>
        </a:p>
      </dgm:t>
    </dgm:pt>
    <dgm:pt modelId="{2EC30472-D281-4305-98EE-0EFBEAB58745}" type="sibTrans" cxnId="{54BC6F1B-F3BB-4B5B-8C58-CDF5D8B8D290}">
      <dgm:prSet/>
      <dgm:spPr/>
      <dgm:t>
        <a:bodyPr/>
        <a:lstStyle/>
        <a:p>
          <a:endParaRPr lang="en-US"/>
        </a:p>
      </dgm:t>
    </dgm:pt>
    <dgm:pt modelId="{0C18BB34-D2B8-4F4C-89C0-D4352ADD8591}">
      <dgm:prSet phldrT="[Text]" custT="1"/>
      <dgm:spPr/>
      <dgm:t>
        <a:bodyPr/>
        <a:lstStyle/>
        <a:p>
          <a:r>
            <a:rPr lang="ro-RO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Imunostimulatoare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C7C67-B85E-4B93-BA95-4581549FA858}" type="parTrans" cxnId="{7BEB1AE1-916A-4BAB-9452-E3D549AB1255}">
      <dgm:prSet/>
      <dgm:spPr/>
      <dgm:t>
        <a:bodyPr/>
        <a:lstStyle/>
        <a:p>
          <a:endParaRPr lang="en-US"/>
        </a:p>
      </dgm:t>
    </dgm:pt>
    <dgm:pt modelId="{22AA9953-85DB-4361-ACBD-A676AEB2E796}" type="sibTrans" cxnId="{7BEB1AE1-916A-4BAB-9452-E3D549AB1255}">
      <dgm:prSet/>
      <dgm:spPr/>
      <dgm:t>
        <a:bodyPr/>
        <a:lstStyle/>
        <a:p>
          <a:endParaRPr lang="en-US"/>
        </a:p>
      </dgm:t>
    </dgm:pt>
    <dgm:pt modelId="{728F1CCE-B973-4782-B8FC-FD02E50FC806}">
      <dgm:prSet phldrT="[Text]" custT="1"/>
      <dgm:spPr/>
      <dgm:t>
        <a:bodyPr/>
        <a:lstStyle/>
        <a:p>
          <a:r>
            <a:rPr lang="ro-RO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Antinflamatoare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3786A-72B8-4E78-9A1E-3B5F6F33ECFE}" type="parTrans" cxnId="{13AF89CC-4B5A-4026-8B84-4ECD3B038CC7}">
      <dgm:prSet/>
      <dgm:spPr/>
      <dgm:t>
        <a:bodyPr/>
        <a:lstStyle/>
        <a:p>
          <a:endParaRPr lang="en-US"/>
        </a:p>
      </dgm:t>
    </dgm:pt>
    <dgm:pt modelId="{A4C432FC-DDAB-4F8E-A01C-0BB160E98B8E}" type="sibTrans" cxnId="{13AF89CC-4B5A-4026-8B84-4ECD3B038CC7}">
      <dgm:prSet/>
      <dgm:spPr/>
      <dgm:t>
        <a:bodyPr/>
        <a:lstStyle/>
        <a:p>
          <a:endParaRPr lang="en-US"/>
        </a:p>
      </dgm:t>
    </dgm:pt>
    <dgm:pt modelId="{6A284D43-12AF-45D8-9963-3F9CD840FBEC}">
      <dgm:prSet phldrT="[Text]" custT="1"/>
      <dgm:spPr/>
      <dgm:t>
        <a:bodyPr/>
        <a:lstStyle/>
        <a:p>
          <a:r>
            <a:rPr lang="ro-RO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Antitumorală (experimental – cancer de sân, pulmonar, tiroidian)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E24DA-67E3-422F-969E-9DFEA14EC69A}" type="parTrans" cxnId="{694B06DB-729A-4B73-830F-F38200BD6284}">
      <dgm:prSet/>
      <dgm:spPr/>
      <dgm:t>
        <a:bodyPr/>
        <a:lstStyle/>
        <a:p>
          <a:endParaRPr lang="en-US"/>
        </a:p>
      </dgm:t>
    </dgm:pt>
    <dgm:pt modelId="{8E5D2188-891E-4BA3-B021-883E20C0BA5D}" type="sibTrans" cxnId="{694B06DB-729A-4B73-830F-F38200BD6284}">
      <dgm:prSet/>
      <dgm:spPr/>
      <dgm:t>
        <a:bodyPr/>
        <a:lstStyle/>
        <a:p>
          <a:endParaRPr lang="en-US"/>
        </a:p>
      </dgm:t>
    </dgm:pt>
    <dgm:pt modelId="{A7F30242-6A8E-4EF3-A988-CA7B3E946E79}" type="pres">
      <dgm:prSet presAssocID="{DC8DD146-6DFC-41C6-86AA-4937787FC4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4D524-29D8-4385-98D0-707EFFD08354}" type="pres">
      <dgm:prSet presAssocID="{ECF38E89-1D5C-4951-B57E-47C23186A370}" presName="composite" presStyleCnt="0"/>
      <dgm:spPr/>
    </dgm:pt>
    <dgm:pt modelId="{1C3E74E6-C50A-4F08-9959-50A201A0053E}" type="pres">
      <dgm:prSet presAssocID="{ECF38E89-1D5C-4951-B57E-47C23186A370}" presName="parentText" presStyleLbl="alignNode1" presStyleIdx="0" presStyleCnt="1" custScaleY="79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1D0B3-F016-4883-97D0-4CAC29B84D1A}" type="pres">
      <dgm:prSet presAssocID="{ECF38E89-1D5C-4951-B57E-47C23186A37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F60AE-8D22-4F6D-A650-4C6ECD827CCA}" type="presOf" srcId="{728F1CCE-B973-4782-B8FC-FD02E50FC806}" destId="{9D21D0B3-F016-4883-97D0-4CAC29B84D1A}" srcOrd="0" destOrd="1" presId="urn:microsoft.com/office/officeart/2005/8/layout/chevron2"/>
    <dgm:cxn modelId="{3BBD6612-752F-477C-9AF7-14530AB639B0}" type="presOf" srcId="{6A284D43-12AF-45D8-9963-3F9CD840FBEC}" destId="{9D21D0B3-F016-4883-97D0-4CAC29B84D1A}" srcOrd="0" destOrd="3" presId="urn:microsoft.com/office/officeart/2005/8/layout/chevron2"/>
    <dgm:cxn modelId="{166FFE5C-E875-4314-9C10-AB64B5FBFA20}" type="presOf" srcId="{0C18BB34-D2B8-4F4C-89C0-D4352ADD8591}" destId="{9D21D0B3-F016-4883-97D0-4CAC29B84D1A}" srcOrd="0" destOrd="2" presId="urn:microsoft.com/office/officeart/2005/8/layout/chevron2"/>
    <dgm:cxn modelId="{B038753C-FF69-4334-9B9F-C1C3A9954FD7}" type="presOf" srcId="{DC8DD146-6DFC-41C6-86AA-4937787FC4BF}" destId="{A7F30242-6A8E-4EF3-A988-CA7B3E946E79}" srcOrd="0" destOrd="0" presId="urn:microsoft.com/office/officeart/2005/8/layout/chevron2"/>
    <dgm:cxn modelId="{E9BEC304-C865-4ED9-9EFD-15BB9929AB92}" type="presOf" srcId="{52AF19FF-9834-44DF-A053-A245F94B34AD}" destId="{9D21D0B3-F016-4883-97D0-4CAC29B84D1A}" srcOrd="0" destOrd="0" presId="urn:microsoft.com/office/officeart/2005/8/layout/chevron2"/>
    <dgm:cxn modelId="{13AF89CC-4B5A-4026-8B84-4ECD3B038CC7}" srcId="{ECF38E89-1D5C-4951-B57E-47C23186A370}" destId="{728F1CCE-B973-4782-B8FC-FD02E50FC806}" srcOrd="1" destOrd="0" parTransId="{9853786A-72B8-4E78-9A1E-3B5F6F33ECFE}" sibTransId="{A4C432FC-DDAB-4F8E-A01C-0BB160E98B8E}"/>
    <dgm:cxn modelId="{7BEB1AE1-916A-4BAB-9452-E3D549AB1255}" srcId="{ECF38E89-1D5C-4951-B57E-47C23186A370}" destId="{0C18BB34-D2B8-4F4C-89C0-D4352ADD8591}" srcOrd="2" destOrd="0" parTransId="{291C7C67-B85E-4B93-BA95-4581549FA858}" sibTransId="{22AA9953-85DB-4361-ACBD-A676AEB2E796}"/>
    <dgm:cxn modelId="{78C7CB4E-0DC4-44EC-94C5-99544F788A1E}" srcId="{DC8DD146-6DFC-41C6-86AA-4937787FC4BF}" destId="{ECF38E89-1D5C-4951-B57E-47C23186A370}" srcOrd="0" destOrd="0" parTransId="{920E59B8-D09A-49CE-85AB-F8FC43F48F43}" sibTransId="{C38726F4-32C0-4155-AF04-1B8778683281}"/>
    <dgm:cxn modelId="{54BC6F1B-F3BB-4B5B-8C58-CDF5D8B8D290}" srcId="{ECF38E89-1D5C-4951-B57E-47C23186A370}" destId="{52AF19FF-9834-44DF-A053-A245F94B34AD}" srcOrd="0" destOrd="0" parTransId="{0F00F72D-D27E-4562-BAD2-5470E786718D}" sibTransId="{2EC30472-D281-4305-98EE-0EFBEAB58745}"/>
    <dgm:cxn modelId="{1EE1C137-2049-4672-AB3E-6099EC481064}" type="presOf" srcId="{ECF38E89-1D5C-4951-B57E-47C23186A370}" destId="{1C3E74E6-C50A-4F08-9959-50A201A0053E}" srcOrd="0" destOrd="0" presId="urn:microsoft.com/office/officeart/2005/8/layout/chevron2"/>
    <dgm:cxn modelId="{694B06DB-729A-4B73-830F-F38200BD6284}" srcId="{ECF38E89-1D5C-4951-B57E-47C23186A370}" destId="{6A284D43-12AF-45D8-9963-3F9CD840FBEC}" srcOrd="3" destOrd="0" parTransId="{91FE24DA-67E3-422F-969E-9DFEA14EC69A}" sibTransId="{8E5D2188-891E-4BA3-B021-883E20C0BA5D}"/>
    <dgm:cxn modelId="{E97C85B1-854E-4AB6-B4D0-CE497E7FEAFA}" type="presParOf" srcId="{A7F30242-6A8E-4EF3-A988-CA7B3E946E79}" destId="{F934D524-29D8-4385-98D0-707EFFD08354}" srcOrd="0" destOrd="0" presId="urn:microsoft.com/office/officeart/2005/8/layout/chevron2"/>
    <dgm:cxn modelId="{A81A748A-D7A7-4A0A-B476-D194E2C78237}" type="presParOf" srcId="{F934D524-29D8-4385-98D0-707EFFD08354}" destId="{1C3E74E6-C50A-4F08-9959-50A201A0053E}" srcOrd="0" destOrd="0" presId="urn:microsoft.com/office/officeart/2005/8/layout/chevron2"/>
    <dgm:cxn modelId="{91805810-3880-4F08-B936-0A8B8859DAD7}" type="presParOf" srcId="{F934D524-29D8-4385-98D0-707EFFD08354}" destId="{9D21D0B3-F016-4883-97D0-4CAC29B84D1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3.emf"/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327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99.jpeg"/><Relationship Id="rId10" Type="http://schemas.openxmlformats.org/officeDocument/2006/relationships/image" Target="../media/image9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32656"/>
            <a:ext cx="8140886" cy="1643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HETEROZIDE CARDIOTONICE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(heterozide digitalice, glicozide cardiotonice)</a:t>
            </a:r>
          </a:p>
          <a:p>
            <a:pPr algn="ctr"/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O-heterozide ale unor lacton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sterolic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nesaturat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 o anumită configuraţie sterică.</a:t>
            </a: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3768" y="2803908"/>
            <a:ext cx="3857652" cy="11430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Sunt medicamente de elecţie în tratamentul insuficienţei cardiace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99" y="4283510"/>
            <a:ext cx="786274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Doze mari şi o administrare îndelungată determină oprirea inimi în sistolă   →   moartea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rincipii active izolate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 CEAIURI </a:t>
            </a:r>
          </a:p>
        </p:txBody>
      </p:sp>
      <p:pic>
        <p:nvPicPr>
          <p:cNvPr id="224257" name="Picture 1" descr="C:\Users\Ligia\Desktop\foto curs cardiotonice\stick 2\insuficienta cardiaca 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472" y="1762802"/>
            <a:ext cx="2928958" cy="221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9870345"/>
              </p:ext>
            </p:extLst>
          </p:nvPr>
        </p:nvGraphicFramePr>
        <p:xfrm>
          <a:off x="467544" y="1966621"/>
          <a:ext cx="2794482" cy="2316889"/>
        </p:xfrm>
        <a:graphic>
          <a:graphicData uri="http://schemas.openxmlformats.org/presentationml/2006/ole">
            <p:oleObj spid="_x0000_s255055" r:id="rId4" imgW="1677460" imgH="1387497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179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4071934" y="0"/>
            <a:ext cx="421484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DIGITALIS PURPUREAE FOLIUM</a:t>
            </a:r>
          </a:p>
        </p:txBody>
      </p:sp>
      <p:pic>
        <p:nvPicPr>
          <p:cNvPr id="3" name="Picture 4" descr="F:\curs cardiotonice\foto curs cardiotonice\foto digitalis purpurea\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524" y="548680"/>
            <a:ext cx="2091859" cy="2789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3812108"/>
              </p:ext>
            </p:extLst>
          </p:nvPr>
        </p:nvGraphicFramePr>
        <p:xfrm>
          <a:off x="539552" y="431638"/>
          <a:ext cx="6363654" cy="2596491"/>
        </p:xfrm>
        <a:graphic>
          <a:graphicData uri="http://schemas.openxmlformats.org/presentationml/2006/ole">
            <p:oleObj spid="_x0000_s230583" r:id="rId4" imgW="4527448" imgH="1849855" progId="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1057263"/>
              </p:ext>
            </p:extLst>
          </p:nvPr>
        </p:nvGraphicFramePr>
        <p:xfrm>
          <a:off x="962530" y="3019518"/>
          <a:ext cx="7218940" cy="3274570"/>
        </p:xfrm>
        <a:graphic>
          <a:graphicData uri="http://schemas.openxmlformats.org/presentationml/2006/ole">
            <p:oleObj spid="_x0000_s230584" r:id="rId5" imgW="5330792" imgH="23357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-37652" y="8424"/>
            <a:ext cx="4609652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DIGITALIS LANATAE FOLIUM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8677596" y="2060848"/>
            <a:ext cx="142876" cy="142876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5-Point Star 15"/>
          <p:cNvSpPr/>
          <p:nvPr/>
        </p:nvSpPr>
        <p:spPr>
          <a:xfrm>
            <a:off x="8677596" y="2492896"/>
            <a:ext cx="142876" cy="142876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1422850"/>
              </p:ext>
            </p:extLst>
          </p:nvPr>
        </p:nvGraphicFramePr>
        <p:xfrm>
          <a:off x="1347691" y="512480"/>
          <a:ext cx="7324111" cy="2698357"/>
        </p:xfrm>
        <a:graphic>
          <a:graphicData uri="http://schemas.openxmlformats.org/presentationml/2006/ole">
            <p:oleObj spid="_x0000_s232633" r:id="rId3" imgW="5260608" imgH="1930565" progId="">
              <p:embed/>
            </p:oleObj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1369851"/>
              </p:ext>
            </p:extLst>
          </p:nvPr>
        </p:nvGraphicFramePr>
        <p:xfrm>
          <a:off x="611560" y="3344786"/>
          <a:ext cx="7585472" cy="3147318"/>
        </p:xfrm>
        <a:graphic>
          <a:graphicData uri="http://schemas.openxmlformats.org/presentationml/2006/ole">
            <p:oleObj spid="_x0000_s232634" r:id="rId4" imgW="5501125" imgH="2281209" progId="">
              <p:embed/>
            </p:oleObj>
          </a:graphicData>
        </a:graphic>
      </p:graphicFrame>
      <p:pic>
        <p:nvPicPr>
          <p:cNvPr id="232620" name="Picture 172" descr="Imagini pentru digitalis lan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0250"/>
            <a:ext cx="2160501" cy="1620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9590006"/>
              </p:ext>
            </p:extLst>
          </p:nvPr>
        </p:nvGraphicFramePr>
        <p:xfrm>
          <a:off x="649716" y="260648"/>
          <a:ext cx="6807764" cy="2822823"/>
        </p:xfrm>
        <a:graphic>
          <a:graphicData uri="http://schemas.openxmlformats.org/presentationml/2006/ole">
            <p:oleObj spid="_x0000_s259216" r:id="rId3" imgW="5501125" imgH="2281209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050791"/>
              </p:ext>
            </p:extLst>
          </p:nvPr>
        </p:nvGraphicFramePr>
        <p:xfrm>
          <a:off x="2123728" y="3645024"/>
          <a:ext cx="6148138" cy="2789485"/>
        </p:xfrm>
        <a:graphic>
          <a:graphicData uri="http://schemas.openxmlformats.org/presentationml/2006/ole">
            <p:oleObj spid="_x0000_s259217" r:id="rId4" imgW="5330792" imgH="2335735" progId="">
              <p:embed/>
            </p:oleObj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2483768" y="3068960"/>
            <a:ext cx="1152128" cy="576064"/>
          </a:xfrm>
          <a:prstGeom prst="curved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16533" y="1145113"/>
            <a:ext cx="720080" cy="417646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33477" name="Picture 5" descr="C:\Users\Ligia\Desktop\foto curs cardiotonice\strophantus\untitled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2314575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827584" y="3360412"/>
            <a:ext cx="335758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STROPHANTI SEMEN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0450486"/>
              </p:ext>
            </p:extLst>
          </p:nvPr>
        </p:nvGraphicFramePr>
        <p:xfrm>
          <a:off x="688175" y="116632"/>
          <a:ext cx="7767650" cy="2859985"/>
        </p:xfrm>
        <a:graphic>
          <a:graphicData uri="http://schemas.openxmlformats.org/presentationml/2006/ole">
            <p:oleObj spid="_x0000_s233823" r:id="rId4" imgW="5060851" imgH="1874149" progId="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0206452"/>
              </p:ext>
            </p:extLst>
          </p:nvPr>
        </p:nvGraphicFramePr>
        <p:xfrm>
          <a:off x="5364088" y="2780928"/>
          <a:ext cx="3455817" cy="3816424"/>
        </p:xfrm>
        <a:graphic>
          <a:graphicData uri="http://schemas.openxmlformats.org/presentationml/2006/ole">
            <p:oleObj spid="_x0000_s233824" r:id="rId5" imgW="2383038" imgH="2631582" progId="">
              <p:embed/>
            </p:oleObj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1183189"/>
              </p:ext>
            </p:extLst>
          </p:nvPr>
        </p:nvGraphicFramePr>
        <p:xfrm>
          <a:off x="611560" y="620688"/>
          <a:ext cx="5364804" cy="2553965"/>
        </p:xfrm>
        <a:graphic>
          <a:graphicData uri="http://schemas.openxmlformats.org/presentationml/2006/ole">
            <p:oleObj spid="_x0000_s286736" r:id="rId3" imgW="3777553" imgH="1806935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7764235"/>
              </p:ext>
            </p:extLst>
          </p:nvPr>
        </p:nvGraphicFramePr>
        <p:xfrm>
          <a:off x="5292080" y="2924944"/>
          <a:ext cx="3243263" cy="3567113"/>
        </p:xfrm>
        <a:graphic>
          <a:graphicData uri="http://schemas.openxmlformats.org/presentationml/2006/ole">
            <p:oleObj spid="_x0000_s286737" r:id="rId4" imgW="2361713" imgH="2590283" progId="">
              <p:embed/>
            </p:oleObj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27584" y="4005064"/>
            <a:ext cx="335758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STROPHANTI SEMEN</a:t>
            </a:r>
          </a:p>
        </p:txBody>
      </p:sp>
      <p:pic>
        <p:nvPicPr>
          <p:cNvPr id="5" name="Picture 5" descr="C:\Users\Ligia\Desktop\foto curs cardiotonice\strophantus\untitled 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2314575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46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142844" y="142852"/>
            <a:ext cx="414340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ADONIDIS HERBA</a:t>
            </a:r>
          </a:p>
        </p:txBody>
      </p:sp>
      <p:pic>
        <p:nvPicPr>
          <p:cNvPr id="2" name="Picture 5" descr="http://www.telefonica.net/web2/pereespinet/FOTOSFLORS/Adonis%20verna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100741" cy="1575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0653607"/>
              </p:ext>
            </p:extLst>
          </p:nvPr>
        </p:nvGraphicFramePr>
        <p:xfrm>
          <a:off x="971600" y="1196752"/>
          <a:ext cx="7666665" cy="2343396"/>
        </p:xfrm>
        <a:graphic>
          <a:graphicData uri="http://schemas.openxmlformats.org/presentationml/2006/ole">
            <p:oleObj spid="_x0000_s234680" r:id="rId4" imgW="6181106" imgH="1892234" progId="">
              <p:embed/>
            </p:oleObj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5206501"/>
              </p:ext>
            </p:extLst>
          </p:nvPr>
        </p:nvGraphicFramePr>
        <p:xfrm>
          <a:off x="2112516" y="3645024"/>
          <a:ext cx="6812278" cy="2779203"/>
        </p:xfrm>
        <a:graphic>
          <a:graphicData uri="http://schemas.openxmlformats.org/presentationml/2006/ole">
            <p:oleObj spid="_x0000_s234681" r:id="rId5" imgW="5746771" imgH="23497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ounded Rectangle 7"/>
          <p:cNvSpPr/>
          <p:nvPr/>
        </p:nvSpPr>
        <p:spPr>
          <a:xfrm>
            <a:off x="3357554" y="571480"/>
            <a:ext cx="3662718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CONVALARIAE HERBA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3756379"/>
              </p:ext>
            </p:extLst>
          </p:nvPr>
        </p:nvGraphicFramePr>
        <p:xfrm>
          <a:off x="396431" y="1986870"/>
          <a:ext cx="7925381" cy="3888432"/>
        </p:xfrm>
        <a:graphic>
          <a:graphicData uri="http://schemas.openxmlformats.org/presentationml/2006/ole">
            <p:oleObj spid="_x0000_s235705" r:id="rId3" imgW="5593228" imgH="2744472" progId="">
              <p:embed/>
            </p:oleObj>
          </a:graphicData>
        </a:graphic>
      </p:graphicFrame>
      <p:pic>
        <p:nvPicPr>
          <p:cNvPr id="16" name="Picture 7" descr="C:\Users\Ligia\Desktop\foto curs cardiotonice\convalaria 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31" y="1484784"/>
            <a:ext cx="3664731" cy="48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5724128" y="188640"/>
            <a:ext cx="321471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NERII FOLIUM</a:t>
            </a:r>
          </a:p>
        </p:txBody>
      </p:sp>
      <p:pic>
        <p:nvPicPr>
          <p:cNvPr id="8" name="Picture 8" descr="C:\Users\Ligia\Desktop\foto curs cardiotonice\nerium 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143" y="2194889"/>
            <a:ext cx="3049666" cy="228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1932494"/>
              </p:ext>
            </p:extLst>
          </p:nvPr>
        </p:nvGraphicFramePr>
        <p:xfrm>
          <a:off x="1547664" y="3355697"/>
          <a:ext cx="5224664" cy="3037595"/>
        </p:xfrm>
        <a:graphic>
          <a:graphicData uri="http://schemas.openxmlformats.org/presentationml/2006/ole">
            <p:oleObj spid="_x0000_s236730" r:id="rId4" imgW="3888768" imgH="2253675" progId="">
              <p:embed/>
            </p:oleObj>
          </a:graphicData>
        </a:graphic>
      </p:graphicFrame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8726268"/>
              </p:ext>
            </p:extLst>
          </p:nvPr>
        </p:nvGraphicFramePr>
        <p:xfrm>
          <a:off x="360794" y="510111"/>
          <a:ext cx="6155414" cy="2826931"/>
        </p:xfrm>
        <a:graphic>
          <a:graphicData uri="http://schemas.openxmlformats.org/presentationml/2006/ole">
            <p:oleObj spid="_x0000_s236731" r:id="rId5" imgW="4087175" imgH="18908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Oval 3"/>
          <p:cNvSpPr/>
          <p:nvPr/>
        </p:nvSpPr>
        <p:spPr>
          <a:xfrm>
            <a:off x="899592" y="1268760"/>
            <a:ext cx="4222822" cy="36461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BUFADIENOLIDE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LACTONĂ HEXAATOMICĂ NESATURATĂ LA C 17</a:t>
            </a:r>
          </a:p>
          <a:p>
            <a:pPr algn="ctr"/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R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0027211"/>
              </p:ext>
            </p:extLst>
          </p:nvPr>
        </p:nvGraphicFramePr>
        <p:xfrm>
          <a:off x="5508104" y="2436344"/>
          <a:ext cx="2924547" cy="2997966"/>
        </p:xfrm>
        <a:graphic>
          <a:graphicData uri="http://schemas.openxmlformats.org/presentationml/2006/ole">
            <p:oleObj spid="_x0000_s239707" r:id="rId3" imgW="2358743" imgH="2413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2301374" y="928670"/>
            <a:ext cx="4214842" cy="857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HELLEBORI RHIZOMA</a:t>
            </a:r>
          </a:p>
        </p:txBody>
      </p:sp>
      <p:pic>
        <p:nvPicPr>
          <p:cNvPr id="237574" name="Picture 6" descr="Hellebori rhizoma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495468" y="814375"/>
            <a:ext cx="2344058" cy="194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007396" y="4221088"/>
            <a:ext cx="1285884" cy="1428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1" name="Picture 5" descr="C:\Users\Ligia\Desktop\foto curs cardiotonice\helleborus niger 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5167566"/>
              </p:ext>
            </p:extLst>
          </p:nvPr>
        </p:nvGraphicFramePr>
        <p:xfrm>
          <a:off x="755576" y="3091252"/>
          <a:ext cx="2670423" cy="2545424"/>
        </p:xfrm>
        <a:graphic>
          <a:graphicData uri="http://schemas.openxmlformats.org/presentationml/2006/ole">
            <p:oleObj spid="_x0000_s237750" r:id="rId5" imgW="2405983" imgH="2293356" progId="">
              <p:embed/>
            </p:oleObj>
          </a:graphicData>
        </a:graphic>
      </p:graphicFrame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7036346"/>
              </p:ext>
            </p:extLst>
          </p:nvPr>
        </p:nvGraphicFramePr>
        <p:xfrm>
          <a:off x="6084168" y="2702045"/>
          <a:ext cx="2489448" cy="3180961"/>
        </p:xfrm>
        <a:graphic>
          <a:graphicData uri="http://schemas.openxmlformats.org/presentationml/2006/ole">
            <p:oleObj spid="_x0000_s237751" r:id="rId6" imgW="2244288" imgH="28664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C:\Users\Ligia\Desktop\foto curs cardiotonice\foto digitalis lanata\imagesCARQ2V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184785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3236" name="Picture 4" descr="C:\Users\Ligia\Desktop\foto curs cardiotonice\adonis vernalis 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57548"/>
            <a:ext cx="2362200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7" name="Picture 5" descr="C:\Users\Ligia\Desktop\foto curs cardiotonice\foto convalaria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36" y="4929198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9" name="Picture 7" descr="C:\Users\Ligia\Desktop\foto curs cardiotonice\asclepias syriaca 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61" y="4581546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40" name="Picture 8" descr="C:\Users\Ligia\Desktop\foto curs cardiotonice\scila maritima cu bulb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310086"/>
            <a:ext cx="1847850" cy="2476500"/>
          </a:xfrm>
          <a:prstGeom prst="rect">
            <a:avLst/>
          </a:prstGeom>
          <a:noFill/>
        </p:spPr>
      </p:pic>
      <p:pic>
        <p:nvPicPr>
          <p:cNvPr id="223241" name="Picture 9" descr="C:\Users\Ligia\Desktop\foto curs cardiotonice\micsunele 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85728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C:\Users\Ligia\Desktop\foto curs cardiotonice\nerium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1367" y="142852"/>
            <a:ext cx="18954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C:\Users\Ligia\Desktop\foto curs cardiotonice\helleborus niger 1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2885" y="2614617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Ligia\Desktop\foto curs cardiotonice\digitalis purp 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57166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Ligia\Desktop\foto curs cardiotonice\strophantus\untitled 3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3538" y="2862265"/>
            <a:ext cx="2187222" cy="1638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2143108" y="2071678"/>
            <a:ext cx="3000396" cy="11430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ăspândire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38920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38595" name="Picture 3" descr="C:\Users\Ligia\Desktop\foto curs cardiotonice\scila maritima cu bu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304" y="161921"/>
            <a:ext cx="1695450" cy="269557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143372" y="404664"/>
            <a:ext cx="292895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SCILLAE BULBUS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6054248"/>
              </p:ext>
            </p:extLst>
          </p:nvPr>
        </p:nvGraphicFramePr>
        <p:xfrm>
          <a:off x="1835696" y="2132856"/>
          <a:ext cx="3593362" cy="3366889"/>
        </p:xfrm>
        <a:graphic>
          <a:graphicData uri="http://schemas.openxmlformats.org/presentationml/2006/ole">
            <p:oleObj spid="_x0000_s238687" r:id="rId4" imgW="2405983" imgH="225232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2714620"/>
            <a:ext cx="2643206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Heterozide primare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43570" y="2571744"/>
            <a:ext cx="3000396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Heterozide secundare</a:t>
            </a:r>
          </a:p>
          <a:p>
            <a:pPr algn="ctr">
              <a:buFontTx/>
              <a:buChar char="-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solubilitate ↓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- activitate terapeutică ↓</a:t>
            </a:r>
            <a:r>
              <a:rPr lang="ro-RO" b="1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43240" y="3143248"/>
            <a:ext cx="2286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3071802" y="242886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Hidrolaze 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(hidroliză enzimatică)</a:t>
            </a:r>
          </a:p>
        </p:txBody>
      </p:sp>
      <p:sp>
        <p:nvSpPr>
          <p:cNvPr id="6" name="Up Arrow 5"/>
          <p:cNvSpPr/>
          <p:nvPr/>
        </p:nvSpPr>
        <p:spPr>
          <a:xfrm>
            <a:off x="4143372" y="3357562"/>
            <a:ext cx="285752" cy="92869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4500570"/>
            <a:ext cx="226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STABILIZARE</a:t>
            </a:r>
          </a:p>
        </p:txBody>
      </p:sp>
      <p:sp>
        <p:nvSpPr>
          <p:cNvPr id="8" name="Oval 7"/>
          <p:cNvSpPr/>
          <p:nvPr/>
        </p:nvSpPr>
        <p:spPr>
          <a:xfrm>
            <a:off x="4968644" y="5265204"/>
            <a:ext cx="3673548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Degradări!!!!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:\Users\Ligia\Desktop\foto curs cardiotonice\cardiotonice\sistem cardiovascula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24" y="1614502"/>
            <a:ext cx="2857500" cy="3886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2857488" y="2428868"/>
            <a:ext cx="285752" cy="18573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857224" y="928670"/>
            <a:ext cx="3857652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cţiune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cardiotonică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(stimulează forţa de contracţie a miocardului insuficient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4429132"/>
            <a:ext cx="3429024" cy="10715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Medicamente de elecţie în tratamentul </a:t>
            </a:r>
          </a:p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insuficienţei cardiace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70547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Funcţia cronotropă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(ritmicitatea) - defineşte frecvenţa cardiacă (FC) şi ritmicitatea lor (succesiunea lor)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056" y="5530006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Funcţia dromotropă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(de conducere) - defineşte capacitatea de a conduce stimulii generaţi la nivel cardiac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0100" name="Picture 4" descr="http://www.sfatulmedicului.ro/external/uploads/galerii_foto/53/Inima_anatomie_ICC_r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7" y="185077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936" y="1772816"/>
            <a:ext cx="4572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Funcţia batmotropă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(excitabilitatea) - defineşte capacitatea de a răspunde la stimuli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3009726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Funcţia inotropă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(contractilitatea) - defineşte capacitatea de a răspunde la stimuli printr-o contracţie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4437112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Funcţia tonotropă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(tonicitatea) - defineşte capacitatea celulelor cardiace de a menţine un tonus contractil bazal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361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in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5"/>
            <a:ext cx="2000264" cy="24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398071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Insuficienţa cardiacă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afec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iune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caracterizată prin incapacitatea inimii de a asigura necesarul de sânge pentru ţesuturi, în raport cu cerinţele acestora.</a:t>
            </a: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esuturile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s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incapacit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inimii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(disfuncţie sistolică, de contracţie);</a:t>
            </a: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stagneaz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acumuleaz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urmare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incapacit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inimii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a-l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(disfuncţie diastolică, de relaxare).</a:t>
            </a:r>
          </a:p>
          <a:p>
            <a:endParaRPr lang="ro-RO" dirty="0"/>
          </a:p>
        </p:txBody>
      </p:sp>
      <p:pic>
        <p:nvPicPr>
          <p:cNvPr id="243715" name="Picture 3" descr="C:\Users\Ligia\Desktop\foto curs cardiotonice\cardiotonice\anatomie si fiziologie insuf card\circulatia sangu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22" y="285728"/>
            <a:ext cx="56769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928670"/>
            <a:ext cx="7286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boseal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repaus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dispnee (senzaţia de sufocare în special no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aptea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respiraţie grea)</a:t>
            </a: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espira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-Stokes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alternan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perioade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apnee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tahipnee)</a:t>
            </a:r>
          </a:p>
          <a:p>
            <a:pPr lvl="0"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tuse seacă la efort şi în timpul nopţii</a:t>
            </a: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alon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postprandiale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constipa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grea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expresia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stazei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venoase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epatalgie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ficatului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ales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efort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tahicardie, aritmii</a:t>
            </a: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cianoză</a:t>
            </a:r>
          </a:p>
          <a:p>
            <a:pPr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extremităţi reci, palide, transpirate</a:t>
            </a:r>
          </a:p>
          <a:p>
            <a:pPr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vene jugulare dilatate</a:t>
            </a:r>
          </a:p>
          <a:p>
            <a:pPr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edeme</a:t>
            </a:r>
          </a:p>
          <a:p>
            <a:endParaRPr lang="ro-RO" dirty="0"/>
          </a:p>
        </p:txBody>
      </p:sp>
      <p:pic>
        <p:nvPicPr>
          <p:cNvPr id="242691" name="Picture 3" descr="C:\Users\Ligia\Desktop\foto curs cardiotonice\cardiotonice\anatomie si fiziologie insuf card\hepatoalgi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54728"/>
            <a:ext cx="2390775" cy="1914525"/>
          </a:xfrm>
          <a:prstGeom prst="rect">
            <a:avLst/>
          </a:prstGeom>
          <a:noFill/>
        </p:spPr>
      </p:pic>
      <p:pic>
        <p:nvPicPr>
          <p:cNvPr id="242694" name="Picture 6" descr="C:\Users\Ligia\Desktop\foto curs cardiotonice\cardiotonice\anatomie si fiziologie insuf card\tus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1357322" cy="1921872"/>
          </a:xfrm>
          <a:prstGeom prst="rect">
            <a:avLst/>
          </a:prstGeom>
          <a:noFill/>
        </p:spPr>
      </p:pic>
      <p:pic>
        <p:nvPicPr>
          <p:cNvPr id="9" name="Picture 8" descr="C:\Users\Ligia\Desktop\foto curs cardiotonice\cardiotonice\anatomie si fiziologie insuf card\edem 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42121"/>
            <a:ext cx="2390775" cy="1914525"/>
          </a:xfrm>
          <a:prstGeom prst="rect">
            <a:avLst/>
          </a:prstGeom>
          <a:noFill/>
        </p:spPr>
      </p:pic>
      <p:sp>
        <p:nvSpPr>
          <p:cNvPr id="10" name="Horizontal Scroll 9"/>
          <p:cNvSpPr/>
          <p:nvPr/>
        </p:nvSpPr>
        <p:spPr>
          <a:xfrm>
            <a:off x="3357554" y="142852"/>
            <a:ext cx="2643206" cy="5715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o-RO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o-RO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Simptomatologie</a:t>
            </a:r>
          </a:p>
          <a:p>
            <a:pPr algn="ctr"/>
            <a:endParaRPr lang="ro-RO" dirty="0"/>
          </a:p>
        </p:txBody>
      </p:sp>
      <p:pic>
        <p:nvPicPr>
          <p:cNvPr id="242695" name="Picture 7" descr="C:\Users\Ligia\Desktop\foto curs cardiotonice\cardiotonice\anatomie si fiziologie insuf card\imina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35330">
            <a:off x="7327861" y="381327"/>
            <a:ext cx="1572678" cy="1237008"/>
          </a:xfrm>
          <a:prstGeom prst="rect">
            <a:avLst/>
          </a:prstGeom>
          <a:noFill/>
        </p:spPr>
      </p:pic>
      <p:pic>
        <p:nvPicPr>
          <p:cNvPr id="246786" name="Picture 2" descr="C:\Users\Ligia\Desktop\foto curs cardiotonice\stick 2\hai ca p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64924">
            <a:off x="214126" y="446817"/>
            <a:ext cx="2146964" cy="142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918" y="537378"/>
            <a:ext cx="7143800" cy="47863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severităţii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insuficienţei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medicii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folosesc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clasificare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bazată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relaţia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apariţia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gradul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clasificarea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NYHA, „New York Heart Association”)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efectuarea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activităţilor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fizice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moderate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dispnee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urcat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efectuarea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activităţi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fizice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uşoare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obişnuit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spălat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îmbrăcat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repaus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3714" name="Picture 2" descr="C:\Users\Ligia\Desktop\foto curs cardiotonice\cardiotonice\anatomie si fiziologie insuf card\oboseala artistic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71480"/>
            <a:ext cx="1781175" cy="2571750"/>
          </a:xfrm>
          <a:prstGeom prst="rect">
            <a:avLst/>
          </a:prstGeom>
          <a:noFill/>
        </p:spPr>
      </p:pic>
      <p:pic>
        <p:nvPicPr>
          <p:cNvPr id="243715" name="Picture 3" descr="C:\Users\Ligia\Desktop\foto curs cardiotonice\cardiotonice\anatomie si fiziologie insuf card\oboseala la efort arti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668" y="4357694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7158" y="2071678"/>
            <a:ext cx="785818" cy="3571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Miocardul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insuficient</a:t>
            </a:r>
          </a:p>
        </p:txBody>
      </p:sp>
      <p:sp>
        <p:nvSpPr>
          <p:cNvPr id="3" name="Oval 2"/>
          <p:cNvSpPr/>
          <p:nvPr/>
        </p:nvSpPr>
        <p:spPr>
          <a:xfrm>
            <a:off x="642910" y="1628800"/>
            <a:ext cx="2500330" cy="9224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Fibra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contractil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 (celule de lucru)</a:t>
            </a:r>
          </a:p>
        </p:txBody>
      </p:sp>
      <p:sp>
        <p:nvSpPr>
          <p:cNvPr id="4" name="Oval 3"/>
          <p:cNvSpPr/>
          <p:nvPr/>
        </p:nvSpPr>
        <p:spPr>
          <a:xfrm>
            <a:off x="714348" y="4929198"/>
            <a:ext cx="2857520" cy="10001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Ţesutul  excito-conductor (celule de conducere)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8992" y="357166"/>
            <a:ext cx="200026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Inotrop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(creşte forţa de contracţie)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71868" y="1785926"/>
            <a:ext cx="2000264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Tonotrop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(creşte tonusul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6116" y="2928934"/>
            <a:ext cx="3357586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Batmotrop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(creşte excitabilitatea, scurtează perioada refractară a atriului şi ventriculului)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4777" y="4357694"/>
            <a:ext cx="3643338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Cronotrop –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(scade frecvenţa cardiacă / ritmicitatea)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9058" y="5643578"/>
            <a:ext cx="3500462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Dromotrop –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(scade viteza de conducere atrio-ventriculară)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500694" y="857232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5715008" y="677595"/>
            <a:ext cx="34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Ameliorează circulaţia periferică şi oxigenarea ţesuturilor</a:t>
            </a:r>
          </a:p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Creşte diureza</a:t>
            </a:r>
          </a:p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Scade presiunea venoasă </a:t>
            </a:r>
          </a:p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Resorbţia edemelor </a:t>
            </a:r>
          </a:p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Scade volemia</a:t>
            </a:r>
          </a:p>
          <a:p>
            <a:pPr>
              <a:buFont typeface="Wingdings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Scade dispneea</a:t>
            </a:r>
          </a:p>
        </p:txBody>
      </p:sp>
      <p:sp>
        <p:nvSpPr>
          <p:cNvPr id="16" name="Right Arrow 15"/>
          <p:cNvSpPr/>
          <p:nvPr/>
        </p:nvSpPr>
        <p:spPr>
          <a:xfrm rot="18929086">
            <a:off x="2748083" y="1396047"/>
            <a:ext cx="790315" cy="21513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Right Arrow 16"/>
          <p:cNvSpPr/>
          <p:nvPr/>
        </p:nvSpPr>
        <p:spPr>
          <a:xfrm>
            <a:off x="2948260" y="2000240"/>
            <a:ext cx="814719" cy="28061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ight Arrow 18"/>
          <p:cNvSpPr/>
          <p:nvPr/>
        </p:nvSpPr>
        <p:spPr>
          <a:xfrm rot="2278268">
            <a:off x="2546047" y="2656467"/>
            <a:ext cx="830097" cy="26235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Right Arrow 19"/>
          <p:cNvSpPr/>
          <p:nvPr/>
        </p:nvSpPr>
        <p:spPr>
          <a:xfrm rot="19328915">
            <a:off x="3211641" y="5075148"/>
            <a:ext cx="858353" cy="18127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Right Arrow 20"/>
          <p:cNvSpPr/>
          <p:nvPr/>
        </p:nvSpPr>
        <p:spPr>
          <a:xfrm rot="1028654">
            <a:off x="3306223" y="5668174"/>
            <a:ext cx="680807" cy="19398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2" name="TextBox 21"/>
          <p:cNvSpPr txBox="1"/>
          <p:nvPr/>
        </p:nvSpPr>
        <p:spPr>
          <a:xfrm>
            <a:off x="71406" y="642918"/>
            <a:ext cx="36365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1500166" y="1071546"/>
            <a:ext cx="642942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Up Arrow 23"/>
          <p:cNvSpPr/>
          <p:nvPr/>
        </p:nvSpPr>
        <p:spPr>
          <a:xfrm>
            <a:off x="1643042" y="6000768"/>
            <a:ext cx="642942" cy="5000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gia\Desktop\foto curs cardiotonice\stick 2\Pompa_de_sodiu-potas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643470" cy="30259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548680"/>
            <a:ext cx="292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controlul volumului celular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49649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dirty="0">
                <a:latin typeface="Times New Roman" pitchFamily="18" charset="0"/>
                <a:cs typeface="Times New Roman" pitchFamily="18" charset="0"/>
              </a:rPr>
              <a:t>Sistem proteic de transport activ primar existent în membrana plasmatică a majorității celulelor animate, pentru functionarea căruia se utilizează direct ATP.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428902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</a:rPr>
              <a:t>Adenozintrifosfatul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este o nucleozidă de tip trifosfat ce face parte din acizii nucleici 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și 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ARN; 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ste acumulatorul de energie necesară celulei prin înmagazinarea și conversia energiei celulare după necesitățile metabolice.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9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86314" y="500042"/>
            <a:ext cx="4286280" cy="92869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MECANISM DE ACŢIUNE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6282" y="1643050"/>
            <a:ext cx="43577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Inhibă Na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K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ATP-aza membranară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→ inhibă ieşirea Na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din celulă şi intrarea K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→ creşte concentraţia de Na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intracelular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reşte concentraţia de Ca</a:t>
            </a:r>
            <a:r>
              <a:rPr lang="ro-RO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disponibil pentru mecanismul contractil prin: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- inhibarea schimbului Na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/ Ca</a:t>
            </a:r>
            <a:r>
              <a:rPr lang="ro-RO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stimularea intrării Ca</a:t>
            </a:r>
            <a:r>
              <a:rPr lang="ro-RO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prin canalele lente</a:t>
            </a:r>
          </a:p>
          <a:p>
            <a:pPr algn="just">
              <a:buFontTx/>
              <a:buChar char="-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favorizarea eliberării Ca</a:t>
            </a:r>
            <a:r>
              <a:rPr lang="ro-RO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din reticulul sarcoplasmic </a:t>
            </a:r>
          </a:p>
          <a:p>
            <a:pPr algn="just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lisare actină – miozină</a:t>
            </a:r>
          </a:p>
          <a:p>
            <a:pPr algn="just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contracţie fibră miocardică</a:t>
            </a:r>
          </a:p>
          <a:p>
            <a:r>
              <a:rPr lang="ro-RO" b="1" dirty="0"/>
              <a:t>                                                               </a:t>
            </a:r>
            <a:r>
              <a:rPr lang="ro-RO" dirty="0"/>
              <a:t>  </a:t>
            </a:r>
          </a:p>
        </p:txBody>
      </p:sp>
      <p:pic>
        <p:nvPicPr>
          <p:cNvPr id="242690" name="Picture 2" descr="C:\Users\Ligia\Desktop\foto curs cardiotonice\stick 2\Pompa_de_sodiu-potas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4643470" cy="30259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4526790"/>
            <a:ext cx="3643338" cy="2214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43704" y="5285594"/>
            <a:ext cx="114300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86513" y="5285991"/>
            <a:ext cx="1143008" cy="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4414" y="4929198"/>
            <a:ext cx="12144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4414" y="5143512"/>
            <a:ext cx="12144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4414" y="5429264"/>
            <a:ext cx="107157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928926" y="4929198"/>
            <a:ext cx="92869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786050" y="5143512"/>
            <a:ext cx="107157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928926" y="5429264"/>
            <a:ext cx="92869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43042" y="5000636"/>
            <a:ext cx="1928826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Rectangle 30"/>
          <p:cNvSpPr/>
          <p:nvPr/>
        </p:nvSpPr>
        <p:spPr>
          <a:xfrm>
            <a:off x="1643042" y="5286388"/>
            <a:ext cx="1928826" cy="71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Rectangle 32"/>
          <p:cNvSpPr/>
          <p:nvPr/>
        </p:nvSpPr>
        <p:spPr>
          <a:xfrm>
            <a:off x="1643042" y="5572140"/>
            <a:ext cx="1928826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14414" y="5715016"/>
            <a:ext cx="100013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857488" y="5715016"/>
            <a:ext cx="100013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28662" y="6143644"/>
            <a:ext cx="8572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43088" y="6000768"/>
            <a:ext cx="914400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actină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8662" y="6500834"/>
            <a:ext cx="857256" cy="71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928794" y="6357958"/>
            <a:ext cx="914400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miozină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844" y="142852"/>
            <a:ext cx="91440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 descr="C:\Users\Ligia\Desktop\foto curs cardiotonice\lepidopter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871" y="3284984"/>
            <a:ext cx="2447925" cy="1866900"/>
          </a:xfrm>
          <a:prstGeom prst="rect">
            <a:avLst/>
          </a:prstGeom>
          <a:noFill/>
        </p:spPr>
      </p:pic>
      <p:pic>
        <p:nvPicPr>
          <p:cNvPr id="222210" name="Picture 2" descr="C:\Users\Ligia\Desktop\foto curs cardiotonice\buf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92324"/>
            <a:ext cx="2400300" cy="1905000"/>
          </a:xfrm>
          <a:prstGeom prst="rect">
            <a:avLst/>
          </a:prstGeom>
          <a:noFill/>
        </p:spPr>
      </p:pic>
      <p:pic>
        <p:nvPicPr>
          <p:cNvPr id="222211" name="Picture 3" descr="C:\Users\Ligia\Desktop\foto curs cardiotonice\coleopter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40" y="3700481"/>
            <a:ext cx="2809875" cy="1628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44989" y="1700808"/>
            <a:ext cx="158417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 regnul animal?</a:t>
            </a:r>
          </a:p>
        </p:txBody>
      </p:sp>
    </p:spTree>
    <p:extLst>
      <p:ext uri="{BB962C8B-B14F-4D97-AF65-F5344CB8AC3E}">
        <p14:creationId xmlns="" xmlns:p14="http://schemas.microsoft.com/office/powerpoint/2010/main" val="1322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4606" y="4761151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cinci zile consecutiv, urmat de două zile pauză.</a:t>
            </a:r>
            <a:endParaRPr lang="ro-RO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539552" y="2694692"/>
            <a:ext cx="6000792" cy="2071702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TRATAMENTUL</a:t>
            </a:r>
          </a:p>
          <a:p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CONFORM PRESCRIPŢIEI MEDICALE</a:t>
            </a:r>
          </a:p>
          <a:p>
            <a:pPr algn="ctr"/>
            <a:endParaRPr lang="ro-RO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55976" y="4113079"/>
            <a:ext cx="1296144" cy="1602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7746" name="Picture 2" descr="Imagini pentru digoxin zen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9" t="5220" r="5295" b="8538"/>
          <a:stretch/>
        </p:blipFill>
        <p:spPr bwMode="auto">
          <a:xfrm>
            <a:off x="4644008" y="197717"/>
            <a:ext cx="4232787" cy="246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digoxin zen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9" t="5220" r="5295" b="8538"/>
          <a:stretch/>
        </p:blipFill>
        <p:spPr bwMode="auto">
          <a:xfrm>
            <a:off x="3131840" y="2130534"/>
            <a:ext cx="3035158" cy="1767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2" name="Picture 4" descr="Imagini pentru carboc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7" t="26442" r="-1" b="26296"/>
          <a:stretch/>
        </p:blipFill>
        <p:spPr bwMode="auto">
          <a:xfrm>
            <a:off x="4788024" y="4492925"/>
            <a:ext cx="3551688" cy="167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292080" y="332656"/>
            <a:ext cx="3699334" cy="136815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HIPOKALEMIANTE</a:t>
            </a:r>
          </a:p>
        </p:txBody>
      </p:sp>
      <p:sp>
        <p:nvSpPr>
          <p:cNvPr id="4" name="Left Brace 3"/>
          <p:cNvSpPr/>
          <p:nvPr/>
        </p:nvSpPr>
        <p:spPr>
          <a:xfrm>
            <a:off x="6372200" y="1863903"/>
            <a:ext cx="809836" cy="2095873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7020272" y="2008014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antracenozide</a:t>
            </a:r>
            <a:endParaRPr lang="ro-RO" sz="2000" dirty="0"/>
          </a:p>
        </p:txBody>
      </p:sp>
      <p:sp>
        <p:nvSpPr>
          <p:cNvPr id="6" name="Rectangle 5"/>
          <p:cNvSpPr/>
          <p:nvPr/>
        </p:nvSpPr>
        <p:spPr>
          <a:xfrm>
            <a:off x="7157741" y="2706896"/>
            <a:ext cx="179427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corticoizi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unele diuretice</a:t>
            </a:r>
            <a:endParaRPr lang="ro-RO" sz="2000" b="1" dirty="0"/>
          </a:p>
        </p:txBody>
      </p:sp>
      <p:pic>
        <p:nvPicPr>
          <p:cNvPr id="9" name="Picture 4" descr="C:\Users\Ligia\Desktop\foto curs cardiotonice\crataegus şi hyperici\hyperic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932" y="3376750"/>
            <a:ext cx="2058772" cy="3243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Ligia\Desktop\foto curs cardiotonice\crataegus şi hyperici\crataegi fl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846" y="320977"/>
            <a:ext cx="2421421" cy="18095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0408" y="2453707"/>
            <a:ext cx="266429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INTERACŢIUNI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83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1429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243714" name="Picture 2" descr="C:\Users\Ligia\Desktop\foto curs cardiotonice\stick 2\supradozar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52" y="404664"/>
            <a:ext cx="2381250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1894769" y="1928802"/>
            <a:ext cx="6677759" cy="37147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SUPRADOZAREA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tulburări de ritm cardiac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4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fibrilaţie ventriculară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extrasistole şi bradicardie)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tulburări digestive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(greaţă, vomă, diaree);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tulburi vizuale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(halouri)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neurologice şi psihice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(somnolenţă, cefalee, confuzie, halucinaţii)</a:t>
            </a:r>
          </a:p>
          <a:p>
            <a:pPr algn="ctr"/>
            <a:endParaRPr lang="ro-R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455767"/>
            <a:ext cx="763284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Relaţii structura chimică</a:t>
            </a:r>
            <a:r>
              <a:rPr kumimoji="0" lang="ro-RO" sz="2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 terapeutică 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63555" name="Object 3"/>
          <p:cNvGraphicFramePr>
            <a:graphicFrameLocks noChangeAspect="1"/>
          </p:cNvGraphicFramePr>
          <p:nvPr/>
        </p:nvGraphicFramePr>
        <p:xfrm>
          <a:off x="827584" y="3501008"/>
          <a:ext cx="3193529" cy="2883608"/>
        </p:xfrm>
        <a:graphic>
          <a:graphicData uri="http://schemas.openxmlformats.org/presentationml/2006/ole">
            <p:oleObj spid="_x0000_s261252" name="CS ChemDraw Drawing" r:id="rId3" imgW="2465370" imgH="2235320" progId="">
              <p:embed/>
            </p:oleObj>
          </a:graphicData>
        </a:graphic>
      </p:graphicFrame>
      <p:sp>
        <p:nvSpPr>
          <p:cNvPr id="66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63557" name="Object 5"/>
          <p:cNvGraphicFramePr>
            <a:graphicFrameLocks noChangeAspect="1"/>
          </p:cNvGraphicFramePr>
          <p:nvPr/>
        </p:nvGraphicFramePr>
        <p:xfrm>
          <a:off x="5148064" y="3140968"/>
          <a:ext cx="3140571" cy="3219414"/>
        </p:xfrm>
        <a:graphic>
          <a:graphicData uri="http://schemas.openxmlformats.org/presentationml/2006/ole">
            <p:oleObj spid="_x0000_s261253" name="CS ChemDraw Drawing" r:id="rId4" imgW="2358743" imgH="2413476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700808"/>
            <a:ext cx="309634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Orientarea nucleelor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nucleul A/B - </a:t>
            </a: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nucleul B/C - </a:t>
            </a: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nucleul C/D - </a:t>
            </a: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1841917"/>
            <a:ext cx="30963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la C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şi C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: OH 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la C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: CH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Tx/>
              <a:buChar char="-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la C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o-RO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la C</a:t>
            </a:r>
            <a:r>
              <a:rPr lang="ro-RO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: H, OH 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o-RO" dirty="0"/>
          </a:p>
          <a:p>
            <a:pPr lvl="0">
              <a:buFontTx/>
              <a:buChar char="-"/>
            </a:pPr>
            <a:endParaRPr lang="ro-RO" dirty="0"/>
          </a:p>
          <a:p>
            <a:pPr lvl="0">
              <a:buFontTx/>
              <a:buChar char="-"/>
            </a:pPr>
            <a:endParaRPr lang="ro-RO" dirty="0"/>
          </a:p>
          <a:p>
            <a:pPr lvl="0">
              <a:buFontTx/>
              <a:buChar char="-"/>
            </a:pP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9150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540060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Influența orientării hidrogenului de la C5 asupra activității terapeutice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988840"/>
            <a:ext cx="201622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Hidrogen orientat în 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lfa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259632" y="3140968"/>
            <a:ext cx="288032" cy="86409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755576" y="4149080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uzarigenol</a:t>
            </a:r>
            <a:endParaRPr lang="ro-RO" sz="2400" dirty="0"/>
          </a:p>
        </p:txBody>
      </p:sp>
      <p:sp>
        <p:nvSpPr>
          <p:cNvPr id="15" name="Rectangle 14"/>
          <p:cNvSpPr/>
          <p:nvPr/>
        </p:nvSpPr>
        <p:spPr>
          <a:xfrm>
            <a:off x="2771800" y="3118845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100x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7190023"/>
              </p:ext>
            </p:extLst>
          </p:nvPr>
        </p:nvGraphicFramePr>
        <p:xfrm>
          <a:off x="3851920" y="2009629"/>
          <a:ext cx="2901363" cy="2619796"/>
        </p:xfrm>
        <a:graphic>
          <a:graphicData uri="http://schemas.openxmlformats.org/presentationml/2006/ole">
            <p:oleObj spid="_x0000_s262211" r:id="rId3" imgW="2465370" imgH="2235320" progId="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4427984" y="4409010"/>
            <a:ext cx="2880320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digitoxigenol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31840" y="3717032"/>
            <a:ext cx="172819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6912768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Influența naturii radicalului de la C10  asupra activității terapeutice</a:t>
            </a:r>
          </a:p>
        </p:txBody>
      </p:sp>
      <p:graphicFrame>
        <p:nvGraphicFramePr>
          <p:cNvPr id="67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7482624"/>
              </p:ext>
            </p:extLst>
          </p:nvPr>
        </p:nvGraphicFramePr>
        <p:xfrm>
          <a:off x="221089" y="2204864"/>
          <a:ext cx="8491537" cy="2881312"/>
        </p:xfrm>
        <a:graphic>
          <a:graphicData uri="http://schemas.openxmlformats.org/presentationml/2006/ole">
            <p:oleObj spid="_x0000_s263235" name="CS ChemDraw Drawing" r:id="rId3" imgW="5437149" imgH="1840677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32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768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2729324"/>
              </p:ext>
            </p:extLst>
          </p:nvPr>
        </p:nvGraphicFramePr>
        <p:xfrm>
          <a:off x="470939" y="3268578"/>
          <a:ext cx="8202121" cy="3069800"/>
        </p:xfrm>
        <a:graphic>
          <a:graphicData uri="http://schemas.openxmlformats.org/presentationml/2006/ole">
            <p:oleObj spid="_x0000_s264260" name="CS ChemDraw Drawing" r:id="rId3" imgW="6241843" imgH="2333036" progId="">
              <p:embed/>
            </p:oleObj>
          </a:graphicData>
        </a:graphic>
      </p:graphicFrame>
      <p:pic>
        <p:nvPicPr>
          <p:cNvPr id="4" name="Picture 4" descr="http://www.magnoliagardensnursery.com/productdescrip/pictures300/Nerium_Flirt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33" y="1017867"/>
            <a:ext cx="230425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backyardgardener.com/tmimages08/280/2/2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892" y="1007272"/>
            <a:ext cx="216024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94112" y="231895"/>
            <a:ext cx="792088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Influența naturii radicalului de la C16  asupra activității terapeutice</a:t>
            </a:r>
          </a:p>
        </p:txBody>
      </p:sp>
    </p:spTree>
    <p:extLst>
      <p:ext uri="{BB962C8B-B14F-4D97-AF65-F5344CB8AC3E}">
        <p14:creationId xmlns="" xmlns:p14="http://schemas.microsoft.com/office/powerpoint/2010/main" val="38307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7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2079782"/>
              </p:ext>
            </p:extLst>
          </p:nvPr>
        </p:nvGraphicFramePr>
        <p:xfrm>
          <a:off x="755576" y="332656"/>
          <a:ext cx="5201858" cy="3024336"/>
        </p:xfrm>
        <a:graphic>
          <a:graphicData uri="http://schemas.openxmlformats.org/presentationml/2006/ole">
            <p:oleObj spid="_x0000_s265408" name="CS ChemDraw Drawing" r:id="rId3" imgW="3888768" imgH="2253675" progId="">
              <p:embed/>
            </p:oleObj>
          </a:graphicData>
        </a:graphic>
      </p:graphicFrame>
      <p:graphicFrame>
        <p:nvGraphicFramePr>
          <p:cNvPr id="67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56051874"/>
              </p:ext>
            </p:extLst>
          </p:nvPr>
        </p:nvGraphicFramePr>
        <p:xfrm>
          <a:off x="4211960" y="1844824"/>
          <a:ext cx="4316909" cy="2850152"/>
        </p:xfrm>
        <a:graphic>
          <a:graphicData uri="http://schemas.openxmlformats.org/presentationml/2006/ole">
            <p:oleObj spid="_x0000_s265409" name="CS ChemDraw Drawing" r:id="rId4" imgW="3453084" imgH="2279319" progId="">
              <p:embed/>
            </p:oleObj>
          </a:graphicData>
        </a:graphic>
      </p:graphicFrame>
      <p:graphicFrame>
        <p:nvGraphicFramePr>
          <p:cNvPr id="67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0227541"/>
              </p:ext>
            </p:extLst>
          </p:nvPr>
        </p:nvGraphicFramePr>
        <p:xfrm>
          <a:off x="539552" y="3573016"/>
          <a:ext cx="4791841" cy="2880320"/>
        </p:xfrm>
        <a:graphic>
          <a:graphicData uri="http://schemas.openxmlformats.org/presentationml/2006/ole">
            <p:oleObj spid="_x0000_s265410" name="CS ChemDraw Drawing" r:id="rId5" imgW="3792939" imgH="227931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260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4362425"/>
              </p:ext>
            </p:extLst>
          </p:nvPr>
        </p:nvGraphicFramePr>
        <p:xfrm>
          <a:off x="4427984" y="692696"/>
          <a:ext cx="2957513" cy="2744788"/>
        </p:xfrm>
        <a:graphic>
          <a:graphicData uri="http://schemas.openxmlformats.org/presentationml/2006/ole">
            <p:oleObj spid="_x0000_s266437" name="CS ChemDraw Drawing" r:id="rId3" imgW="2433517" imgH="2252326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692696"/>
            <a:ext cx="3888432" cy="12241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Influența  </a:t>
            </a:r>
            <a:r>
              <a:rPr lang="ro-RO" sz="24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 asupra activității terapeutice</a:t>
            </a:r>
          </a:p>
        </p:txBody>
      </p:sp>
      <p:graphicFrame>
        <p:nvGraphicFramePr>
          <p:cNvPr id="67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99032983"/>
              </p:ext>
            </p:extLst>
          </p:nvPr>
        </p:nvGraphicFramePr>
        <p:xfrm>
          <a:off x="5076056" y="3429000"/>
          <a:ext cx="3151188" cy="3067050"/>
        </p:xfrm>
        <a:graphic>
          <a:graphicData uri="http://schemas.openxmlformats.org/presentationml/2006/ole">
            <p:oleObj spid="_x0000_s266438" name="CS ChemDraw Drawing" r:id="rId4" imgW="2413541" imgH="2343563" progId="">
              <p:embed/>
            </p:oleObj>
          </a:graphicData>
        </a:graphic>
      </p:graphicFrame>
      <p:graphicFrame>
        <p:nvGraphicFramePr>
          <p:cNvPr id="67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7124310"/>
              </p:ext>
            </p:extLst>
          </p:nvPr>
        </p:nvGraphicFramePr>
        <p:xfrm>
          <a:off x="971600" y="3429000"/>
          <a:ext cx="3136255" cy="2897224"/>
        </p:xfrm>
        <a:graphic>
          <a:graphicData uri="http://schemas.openxmlformats.org/presentationml/2006/ole">
            <p:oleObj spid="_x0000_s266439" name="CS ChemDraw Drawing" r:id="rId5" imgW="2416781" imgH="223208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991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9848030"/>
              </p:ext>
            </p:extLst>
          </p:nvPr>
        </p:nvGraphicFramePr>
        <p:xfrm>
          <a:off x="467544" y="2060848"/>
          <a:ext cx="8048625" cy="3043238"/>
        </p:xfrm>
        <a:graphic>
          <a:graphicData uri="http://schemas.openxmlformats.org/presentationml/2006/ole">
            <p:oleObj spid="_x0000_s269383" name="CS ChemDraw Drawing" r:id="rId3" imgW="5746771" imgH="2180523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548680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Influența gradului de hidrofilie/lipofilie asupra acțiunii terapeutice</a:t>
            </a:r>
          </a:p>
        </p:txBody>
      </p:sp>
      <p:pic>
        <p:nvPicPr>
          <p:cNvPr id="269377" name="Picture 65" descr="Imagini pentru ini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58" r="14538" b="2922"/>
          <a:stretch/>
        </p:blipFill>
        <p:spPr bwMode="auto">
          <a:xfrm>
            <a:off x="3635896" y="2924944"/>
            <a:ext cx="1656184" cy="1386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306" y="319322"/>
            <a:ext cx="564520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CHIMIC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 GENERALĂ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8202483"/>
              </p:ext>
            </p:extLst>
          </p:nvPr>
        </p:nvGraphicFramePr>
        <p:xfrm>
          <a:off x="3059832" y="1628800"/>
          <a:ext cx="5314950" cy="4567237"/>
        </p:xfrm>
        <a:graphic>
          <a:graphicData uri="http://schemas.openxmlformats.org/presentationml/2006/ole">
            <p:oleObj spid="_x0000_s282644" r:id="rId3" imgW="3658779" imgH="3149585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1484784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şi 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: OH 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o-RO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CHO, CH</a:t>
            </a:r>
            <a:r>
              <a:rPr lang="ro-RO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: H 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excep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e!!!!  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OH 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lactonă nesaturată.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1387317"/>
              </p:ext>
            </p:extLst>
          </p:nvPr>
        </p:nvGraphicFramePr>
        <p:xfrm>
          <a:off x="5580112" y="2636912"/>
          <a:ext cx="3168352" cy="3669217"/>
        </p:xfrm>
        <a:graphic>
          <a:graphicData uri="http://schemas.openxmlformats.org/presentationml/2006/ole">
            <p:oleObj spid="_x0000_s267477" name="CS ChemDraw Drawing" r:id="rId3" imgW="2342007" imgH="2704734" progId="">
              <p:embed/>
            </p:oleObj>
          </a:graphicData>
        </a:graphic>
      </p:graphicFrame>
      <p:pic>
        <p:nvPicPr>
          <p:cNvPr id="6" name="Picture 2" descr="Imagini pentru digoxin zentiv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9" t="5220" r="5295" b="8538"/>
          <a:stretch/>
        </p:blipFill>
        <p:spPr bwMode="auto">
          <a:xfrm>
            <a:off x="827583" y="1396680"/>
            <a:ext cx="4232787" cy="246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72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866329"/>
            <a:ext cx="38164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leandroza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diginoza, cimaroza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igitoxoza</a:t>
            </a:r>
            <a:endParaRPr lang="ro-RO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3327494"/>
              </p:ext>
            </p:extLst>
          </p:nvPr>
        </p:nvGraphicFramePr>
        <p:xfrm>
          <a:off x="216897" y="404664"/>
          <a:ext cx="4379358" cy="2545828"/>
        </p:xfrm>
        <a:graphic>
          <a:graphicData uri="http://schemas.openxmlformats.org/presentationml/2006/ole">
            <p:oleObj spid="_x0000_s278617" name="CS ChemDraw Drawing" r:id="rId3" imgW="3888768" imgH="2253675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9754859"/>
              </p:ext>
            </p:extLst>
          </p:nvPr>
        </p:nvGraphicFramePr>
        <p:xfrm>
          <a:off x="1331640" y="2780928"/>
          <a:ext cx="2939157" cy="3403790"/>
        </p:xfrm>
        <a:graphic>
          <a:graphicData uri="http://schemas.openxmlformats.org/presentationml/2006/ole">
            <p:oleObj spid="_x0000_s278618" name="CS ChemDraw Drawing" r:id="rId4" imgW="2342007" imgH="2704734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2297877"/>
              </p:ext>
            </p:extLst>
          </p:nvPr>
        </p:nvGraphicFramePr>
        <p:xfrm>
          <a:off x="4788024" y="2492896"/>
          <a:ext cx="3024336" cy="3342780"/>
        </p:xfrm>
        <a:graphic>
          <a:graphicData uri="http://schemas.openxmlformats.org/presentationml/2006/ole">
            <p:oleObj spid="_x0000_s278619" r:id="rId5" imgW="2383038" imgH="263158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Toxicitatea părţii glucidice</a:t>
            </a:r>
          </a:p>
        </p:txBody>
      </p:sp>
    </p:spTree>
    <p:extLst>
      <p:ext uri="{BB962C8B-B14F-4D97-AF65-F5344CB8AC3E}">
        <p14:creationId xmlns="" xmlns:p14="http://schemas.microsoft.com/office/powerpoint/2010/main" val="29248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1662934"/>
              </p:ext>
            </p:extLst>
          </p:nvPr>
        </p:nvGraphicFramePr>
        <p:xfrm>
          <a:off x="971600" y="332656"/>
          <a:ext cx="3057141" cy="3362221"/>
        </p:xfrm>
        <a:graphic>
          <a:graphicData uri="http://schemas.openxmlformats.org/presentationml/2006/ole">
            <p:oleObj spid="_x0000_s270466" r:id="rId3" imgW="2361713" imgH="2590283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211960" y="1916832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strofantozida G - cardiotonice de urgenţă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administrează i.v.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datorită gradului mare de hidroxilare, sunt molecule puternic polare, nu se resorb din tubul digestiv şi  au o capacitate redusă de fixare de proteinele plasmatice;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acţionează rapid, de scurtă durată;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 strofantozida este cea mai activă, efectul apare după 5-15 min. de la dministrare, durată de acţiune 36 h.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0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digoxin zen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9" t="5220" r="5295" b="8538"/>
          <a:stretch/>
        </p:blipFill>
        <p:spPr bwMode="auto">
          <a:xfrm>
            <a:off x="2627784" y="2204864"/>
            <a:ext cx="4232787" cy="246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04664"/>
            <a:ext cx="8136904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MEDICAMENT – FARMACIE COMUNITARĂ, FARMACIE DE SPITAL – PRESCRIPŢIE MEDICALĂ</a:t>
            </a:r>
          </a:p>
        </p:txBody>
      </p:sp>
    </p:spTree>
    <p:extLst>
      <p:ext uri="{BB962C8B-B14F-4D97-AF65-F5344CB8AC3E}">
        <p14:creationId xmlns="" xmlns:p14="http://schemas.microsoft.com/office/powerpoint/2010/main" val="41028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Imagini pentru CONVA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24" b="13638"/>
          <a:stretch/>
        </p:blipFill>
        <p:spPr bwMode="auto">
          <a:xfrm>
            <a:off x="467544" y="589933"/>
            <a:ext cx="2857500" cy="2138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771800" y="1227143"/>
            <a:ext cx="3744416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CONVALATOXOZIDA</a:t>
            </a:r>
          </a:p>
        </p:txBody>
      </p:sp>
      <p:pic>
        <p:nvPicPr>
          <p:cNvPr id="289796" name="Picture 4" descr="Imagini pentru MIROT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83"/>
          <a:stretch/>
        </p:blipFill>
        <p:spPr bwMode="auto">
          <a:xfrm>
            <a:off x="5796136" y="2979038"/>
            <a:ext cx="2533236" cy="278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43608" y="4221088"/>
            <a:ext cx="4752528" cy="129614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Adonitoxozida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Adonitoxolozida </a:t>
            </a:r>
          </a:p>
        </p:txBody>
      </p:sp>
    </p:spTree>
    <p:extLst>
      <p:ext uri="{BB962C8B-B14F-4D97-AF65-F5344CB8AC3E}">
        <p14:creationId xmlns="" xmlns:p14="http://schemas.microsoft.com/office/powerpoint/2010/main" val="42461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ini pentru komb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91846" name="Picture 6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2" t="4528" r="10484" b="31947"/>
          <a:stretch/>
        </p:blipFill>
        <p:spPr bwMode="auto">
          <a:xfrm>
            <a:off x="539552" y="1988840"/>
            <a:ext cx="3820364" cy="343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8" name="Picture 8" descr="Strophanthus Comp.herztabletten 250 s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084562" cy="3084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76242" y="4365104"/>
            <a:ext cx="3600400" cy="106047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K-strofantozida </a:t>
            </a:r>
            <a:r>
              <a:rPr lang="ro-RO" sz="2000" b="1" dirty="0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="" xmlns:p14="http://schemas.microsoft.com/office/powerpoint/2010/main" val="7055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37574" name="Picture 6" descr="Hellebori rhizoma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580112" y="2221381"/>
            <a:ext cx="2344058" cy="194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23528" y="576064"/>
            <a:ext cx="4176464" cy="10527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HELLEBORI RHIZOMA</a:t>
            </a:r>
          </a:p>
          <a:p>
            <a:pPr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Rizom de spânz</a:t>
            </a:r>
          </a:p>
        </p:txBody>
      </p:sp>
      <p:pic>
        <p:nvPicPr>
          <p:cNvPr id="640005" name="Picture 5" descr="http://upload.wikimedia.org/wikipedia/commons/6/61/Helleborus_nige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3"/>
            <a:ext cx="3779912" cy="283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63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95176659"/>
              </p:ext>
            </p:extLst>
          </p:nvPr>
        </p:nvGraphicFramePr>
        <p:xfrm>
          <a:off x="742199" y="496707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7944" y="278092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</a:t>
            </a:r>
          </a:p>
        </p:txBody>
      </p:sp>
    </p:spTree>
    <p:extLst>
      <p:ext uri="{BB962C8B-B14F-4D97-AF65-F5344CB8AC3E}">
        <p14:creationId xmlns="" xmlns:p14="http://schemas.microsoft.com/office/powerpoint/2010/main" val="23383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656" b="20853"/>
          <a:stretch/>
        </p:blipFill>
        <p:spPr bwMode="auto">
          <a:xfrm>
            <a:off x="644485" y="1624283"/>
            <a:ext cx="2952328" cy="163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2" name="Picture 4" descr="Imagini pentru boic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09" t="37296" r="10561" b="37505"/>
          <a:stretch/>
        </p:blipFill>
        <p:spPr bwMode="auto">
          <a:xfrm>
            <a:off x="4929190" y="3429000"/>
            <a:ext cx="3413181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82410" y="404664"/>
            <a:ext cx="4104456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Suplimente</a:t>
            </a:r>
          </a:p>
        </p:txBody>
      </p:sp>
    </p:spTree>
    <p:extLst>
      <p:ext uri="{BB962C8B-B14F-4D97-AF65-F5344CB8AC3E}">
        <p14:creationId xmlns="" xmlns:p14="http://schemas.microsoft.com/office/powerpoint/2010/main" val="3714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5381638"/>
              </p:ext>
            </p:extLst>
          </p:nvPr>
        </p:nvGraphicFramePr>
        <p:xfrm>
          <a:off x="2339752" y="2139240"/>
          <a:ext cx="4824536" cy="2980676"/>
        </p:xfrm>
        <a:graphic>
          <a:graphicData uri="http://schemas.openxmlformats.org/presentationml/2006/ole">
            <p:oleObj spid="_x0000_s275526" r:id="rId3" imgW="3317240" imgH="2042160" progId="">
              <p:embed/>
            </p:oleObj>
          </a:graphicData>
        </a:graphic>
      </p:graphicFrame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832552" y="5241974"/>
            <a:ext cx="741185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physalin D şi withaphysalina A - </a:t>
            </a:r>
            <a:r>
              <a:rPr kumimoji="0" lang="ro-R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Physalis alkekengii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ithaferina - </a:t>
            </a:r>
            <a:r>
              <a:rPr kumimoji="0" lang="ro-R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Withania somnifera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3" y="764704"/>
            <a:ext cx="8137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WITHANOLIDE</a:t>
            </a:r>
            <a:endParaRPr lang="ro-RO" sz="2400" u="sng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compuşi sterolici alcătuiţi din 28 atomi de carbon, cu schelet ergostanic şi structură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-lactonică între C</a:t>
            </a:r>
            <a:r>
              <a:rPr lang="ro-RO" sz="2000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22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C</a:t>
            </a:r>
            <a:r>
              <a:rPr lang="ro-RO" sz="2000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26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o-RO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0394427"/>
              </p:ext>
            </p:extLst>
          </p:nvPr>
        </p:nvGraphicFramePr>
        <p:xfrm>
          <a:off x="4572000" y="1789451"/>
          <a:ext cx="3968413" cy="2148461"/>
        </p:xfrm>
        <a:graphic>
          <a:graphicData uri="http://schemas.openxmlformats.org/presentationml/2006/ole">
            <p:oleObj spid="_x0000_s296963" r:id="rId3" imgW="2880742" imgH="1483671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2369866"/>
            <a:ext cx="3003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Orientarea nucleelor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nucleul A/B -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nucleul B/C -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nucleul C/D -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15558" y="4500570"/>
            <a:ext cx="6500858" cy="16430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ŢIUNE TERAPEUTICĂ</a:t>
            </a:r>
            <a:endParaRPr lang="ro-RO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6" y="786038"/>
            <a:ext cx="544616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CHIMIC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 GENERALĂ</a:t>
            </a:r>
          </a:p>
        </p:txBody>
      </p:sp>
      <p:sp>
        <p:nvSpPr>
          <p:cNvPr id="2" name="Down Arrow 1"/>
          <p:cNvSpPr/>
          <p:nvPr/>
        </p:nvSpPr>
        <p:spPr>
          <a:xfrm>
            <a:off x="2699792" y="4612857"/>
            <a:ext cx="432048" cy="14185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7608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2915816" y="153888"/>
            <a:ext cx="5412891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PHYSALIS ALKEKENGII HERBA / FRUCTUS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Păpălău, lampion chinezesc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5191" name="Picture 7" descr="http://factoidz.com/images/user/Physalis_alkekengi_franchetii1SH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25" y="157714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5194" name="Rectangle 10"/>
          <p:cNvSpPr>
            <a:spLocks noChangeArrowheads="1"/>
          </p:cNvSpPr>
          <p:nvPr/>
        </p:nvSpPr>
        <p:spPr bwMode="auto">
          <a:xfrm>
            <a:off x="230925" y="4856965"/>
            <a:ext cx="542119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tradiţional în erupţii cutanate, eczeme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9556" name="Picture 4" descr="Withaphysalin 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32" b="13149"/>
          <a:stretch/>
        </p:blipFill>
        <p:spPr bwMode="auto">
          <a:xfrm>
            <a:off x="3611470" y="943198"/>
            <a:ext cx="285750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2895" y="3284984"/>
            <a:ext cx="18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Withaphysalin 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9558" name="Picture 6" descr="Imagine similar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1139069" y="2347354"/>
            <a:ext cx="257175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0" name="Picture 8" descr="Imagini pentru fructe physalis pr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38" r="18942"/>
          <a:stretch/>
        </p:blipFill>
        <p:spPr bwMode="auto">
          <a:xfrm>
            <a:off x="6822533" y="1299316"/>
            <a:ext cx="1476627" cy="249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2" name="Picture 10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207023" cy="2291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75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8640"/>
            <a:ext cx="482453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MEDICINA AYURVEDIC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4740" y="1215969"/>
            <a:ext cx="378725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WITHANIA SOMNIFERA</a:t>
            </a:r>
          </a:p>
          <a:p>
            <a:pPr algn="ctr"/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ginseng indian</a:t>
            </a:r>
            <a:endParaRPr lang="ro-RO" sz="2400" b="1" dirty="0"/>
          </a:p>
        </p:txBody>
      </p:sp>
      <p:pic>
        <p:nvPicPr>
          <p:cNvPr id="5" name="Picture 4" descr="Imagine similară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ine similară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75" y="2636912"/>
            <a:ext cx="4051920" cy="20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Withaferin 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7" y="3254330"/>
            <a:ext cx="2802709" cy="2375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589240"/>
            <a:ext cx="15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Withaferina 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0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324714625"/>
              </p:ext>
            </p:extLst>
          </p:nvPr>
        </p:nvGraphicFramePr>
        <p:xfrm>
          <a:off x="2377504" y="1340768"/>
          <a:ext cx="572288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ini pentru withania somnifera suplim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686"/>
            <a:ext cx="973691" cy="1896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imalaya Organic Ashwagandha for Stress-relief, Adrenaline Function and Energy Boost, 2 Month Supply (1PACK)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2234177"/>
            <a:ext cx="2337012" cy="22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ormolin 30cps SunWave Pharma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58" y="4677005"/>
            <a:ext cx="1284940" cy="172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ini pentru suplimente withania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5" y="4498227"/>
            <a:ext cx="1759074" cy="190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ine similară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40" t="19516" r="14389" b="7323"/>
          <a:stretch/>
        </p:blipFill>
        <p:spPr bwMode="auto">
          <a:xfrm>
            <a:off x="4229643" y="4195241"/>
            <a:ext cx="254650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eparafarm.ro/images/product/big/20140703-108-21-109-masculion-475x300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35" t="11632" r="23346" b="13550"/>
          <a:stretch/>
        </p:blipFill>
        <p:spPr bwMode="auto">
          <a:xfrm>
            <a:off x="5721922" y="226711"/>
            <a:ext cx="1811500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ine similară"/>
          <p:cNvPicPr/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0" t="7160" r="17240" b="9681"/>
          <a:stretch/>
        </p:blipFill>
        <p:spPr bwMode="auto">
          <a:xfrm>
            <a:off x="6997252" y="4121696"/>
            <a:ext cx="1523661" cy="204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farmaciaverde.util21.ro/produse/4073_17861.jpg"/>
          <p:cNvPicPr/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1" y="140808"/>
            <a:ext cx="1905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www.mattca.ro/media/catalog/product/cache/1/image/600x/9df78eab33525d08d6e5fb8d27136e95/a/l/alevia_imunitate_forte_supliment_alimentar_60compr.jpg"/>
          <p:cNvPicPr/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6" t="10494" r="26656" b="14086"/>
          <a:stretch/>
        </p:blipFill>
        <p:spPr bwMode="auto">
          <a:xfrm>
            <a:off x="7728696" y="240974"/>
            <a:ext cx="1252949" cy="23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zenyth.ro/wp-content/uploads/2017/02/artrohelprepair2-185x260.jpg"/>
          <p:cNvPicPr/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46" b="28461"/>
          <a:stretch/>
        </p:blipFill>
        <p:spPr bwMode="auto">
          <a:xfrm>
            <a:off x="3764523" y="388648"/>
            <a:ext cx="1762125" cy="1304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799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194067"/>
              </p:ext>
            </p:extLst>
          </p:nvPr>
        </p:nvGraphicFramePr>
        <p:xfrm>
          <a:off x="4189933" y="1472168"/>
          <a:ext cx="4220517" cy="3810908"/>
        </p:xfrm>
        <a:graphic>
          <a:graphicData uri="http://schemas.openxmlformats.org/presentationml/2006/ole">
            <p:oleObj spid="_x0000_s283669" r:id="rId3" imgW="2465370" imgH="223532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2204864"/>
            <a:ext cx="485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Lactonă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atomică → cardenolide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41171"/>
            <a:ext cx="583264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CHIMIC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 GENERALĂ</a:t>
            </a:r>
          </a:p>
        </p:txBody>
      </p:sp>
    </p:spTree>
    <p:extLst>
      <p:ext uri="{BB962C8B-B14F-4D97-AF65-F5344CB8AC3E}">
        <p14:creationId xmlns="" xmlns:p14="http://schemas.microsoft.com/office/powerpoint/2010/main" val="16136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15681"/>
            <a:ext cx="61206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HETEROZIDE CARDIOTONICE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CHIMIC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 GENERALĂ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9936708"/>
              </p:ext>
            </p:extLst>
          </p:nvPr>
        </p:nvGraphicFramePr>
        <p:xfrm>
          <a:off x="3923928" y="1340768"/>
          <a:ext cx="4270772" cy="4378838"/>
        </p:xfrm>
        <a:graphic>
          <a:graphicData uri="http://schemas.openxmlformats.org/presentationml/2006/ole">
            <p:oleObj spid="_x0000_s284692" r:id="rId3" imgW="2358743" imgH="2413476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2348880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Lactonă 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atomică → bufadienolide</a:t>
            </a:r>
            <a:endParaRPr lang="ro-RO" sz="2400" dirty="0"/>
          </a:p>
        </p:txBody>
      </p:sp>
    </p:spTree>
    <p:extLst>
      <p:ext uri="{BB962C8B-B14F-4D97-AF65-F5344CB8AC3E}">
        <p14:creationId xmlns="" xmlns:p14="http://schemas.microsoft.com/office/powerpoint/2010/main" val="3700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0337472"/>
              </p:ext>
            </p:extLst>
          </p:nvPr>
        </p:nvGraphicFramePr>
        <p:xfrm>
          <a:off x="1115616" y="908720"/>
          <a:ext cx="2988332" cy="2698377"/>
        </p:xfrm>
        <a:graphic>
          <a:graphicData uri="http://schemas.openxmlformats.org/presentationml/2006/ole">
            <p:oleObj spid="_x0000_s285718" r:id="rId3" imgW="2465370" imgH="223532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8098163"/>
              </p:ext>
            </p:extLst>
          </p:nvPr>
        </p:nvGraphicFramePr>
        <p:xfrm>
          <a:off x="4427984" y="908720"/>
          <a:ext cx="2879536" cy="2952328"/>
        </p:xfrm>
        <a:graphic>
          <a:graphicData uri="http://schemas.openxmlformats.org/presentationml/2006/ole">
            <p:oleObj spid="_x0000_s285719" r:id="rId4" imgW="2358743" imgH="2413476" progId="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1475656" y="4005064"/>
            <a:ext cx="3456384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O-heterozide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07904" y="3284984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37321" y="40050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digitoxoză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dox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Digitalis purpureae folium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digitoxoză şi acetil-digitoxoză (</a:t>
            </a:r>
            <a:r>
              <a:rPr lang="ro-RO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acetil-dox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Digitalis lanatae folium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oleandroză 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Nerii folium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cimaroză 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Strophanti semen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sarmento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ză,  tevetoză,  diginoză.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75656" y="2996952"/>
            <a:ext cx="108012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05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Oval 3"/>
          <p:cNvSpPr/>
          <p:nvPr/>
        </p:nvSpPr>
        <p:spPr>
          <a:xfrm>
            <a:off x="4067944" y="1700808"/>
            <a:ext cx="4536504" cy="321471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CARDENOLID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LACTONĂ PENTAATOMICĂ NESATURATĂ LA C 17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2334316"/>
              </p:ext>
            </p:extLst>
          </p:nvPr>
        </p:nvGraphicFramePr>
        <p:xfrm>
          <a:off x="645809" y="1004605"/>
          <a:ext cx="4331244" cy="3910913"/>
        </p:xfrm>
        <a:graphic>
          <a:graphicData uri="http://schemas.openxmlformats.org/presentationml/2006/ole">
            <p:oleObj spid="_x0000_s229468" r:id="rId3" imgW="2465370" imgH="223532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979712" y="234888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4274</TotalTime>
  <Words>1238</Words>
  <Application>Microsoft Office PowerPoint</Application>
  <PresentationFormat>On-screen Show (4:3)</PresentationFormat>
  <Paragraphs>218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Executive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478</cp:revision>
  <dcterms:created xsi:type="dcterms:W3CDTF">2011-10-17T19:20:14Z</dcterms:created>
  <dcterms:modified xsi:type="dcterms:W3CDTF">2018-01-08T12:34:05Z</dcterms:modified>
</cp:coreProperties>
</file>