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Override PartName="/ppt/diagrams/colors2.xml" ContentType="application/vnd.openxmlformats-officedocument.drawingml.diagramColors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diagrams/layout2.xml" ContentType="application/vnd.openxmlformats-officedocument.drawingml.diagramLayout+xml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8"/>
  </p:notesMasterIdLst>
  <p:sldIdLst>
    <p:sldId id="465" r:id="rId2"/>
    <p:sldId id="521" r:id="rId3"/>
    <p:sldId id="466" r:id="rId4"/>
    <p:sldId id="467" r:id="rId5"/>
    <p:sldId id="468" r:id="rId6"/>
    <p:sldId id="469" r:id="rId7"/>
    <p:sldId id="487" r:id="rId8"/>
    <p:sldId id="488" r:id="rId9"/>
    <p:sldId id="489" r:id="rId10"/>
    <p:sldId id="490" r:id="rId11"/>
    <p:sldId id="471" r:id="rId12"/>
    <p:sldId id="475" r:id="rId13"/>
    <p:sldId id="522" r:id="rId14"/>
    <p:sldId id="395" r:id="rId15"/>
    <p:sldId id="430" r:id="rId16"/>
    <p:sldId id="523" r:id="rId17"/>
    <p:sldId id="338" r:id="rId18"/>
    <p:sldId id="340" r:id="rId19"/>
    <p:sldId id="350" r:id="rId20"/>
    <p:sldId id="431" r:id="rId21"/>
    <p:sldId id="355" r:id="rId22"/>
    <p:sldId id="357" r:id="rId23"/>
    <p:sldId id="359" r:id="rId24"/>
    <p:sldId id="360" r:id="rId25"/>
    <p:sldId id="363" r:id="rId26"/>
    <p:sldId id="365" r:id="rId27"/>
    <p:sldId id="432" r:id="rId28"/>
    <p:sldId id="524" r:id="rId29"/>
    <p:sldId id="531" r:id="rId30"/>
    <p:sldId id="527" r:id="rId31"/>
    <p:sldId id="561" r:id="rId32"/>
    <p:sldId id="533" r:id="rId33"/>
    <p:sldId id="534" r:id="rId34"/>
    <p:sldId id="535" r:id="rId35"/>
    <p:sldId id="537" r:id="rId36"/>
    <p:sldId id="539" r:id="rId37"/>
    <p:sldId id="542" r:id="rId38"/>
    <p:sldId id="543" r:id="rId39"/>
    <p:sldId id="544" r:id="rId40"/>
    <p:sldId id="545" r:id="rId41"/>
    <p:sldId id="546" r:id="rId42"/>
    <p:sldId id="547" r:id="rId43"/>
    <p:sldId id="548" r:id="rId44"/>
    <p:sldId id="568" r:id="rId45"/>
    <p:sldId id="549" r:id="rId46"/>
    <p:sldId id="550" r:id="rId47"/>
    <p:sldId id="565" r:id="rId48"/>
    <p:sldId id="566" r:id="rId49"/>
    <p:sldId id="567" r:id="rId50"/>
    <p:sldId id="553" r:id="rId51"/>
    <p:sldId id="554" r:id="rId52"/>
    <p:sldId id="555" r:id="rId53"/>
    <p:sldId id="556" r:id="rId54"/>
    <p:sldId id="557" r:id="rId55"/>
    <p:sldId id="562" r:id="rId56"/>
    <p:sldId id="563" r:id="rId5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D9FB83"/>
    <a:srgbClr val="FF00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65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719BFB-D847-4499-BAA5-0126F9992DA2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o-RO"/>
        </a:p>
      </dgm:t>
    </dgm:pt>
    <dgm:pt modelId="{53EAD3B3-4E9F-4285-BC49-2E91F90C5E52}">
      <dgm:prSet phldrT="[Text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kumimoji="0" lang="ro-RO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capilaroprotectoare</a:t>
          </a:r>
          <a:endParaRPr lang="ro-RO" sz="2400" b="1" dirty="0"/>
        </a:p>
      </dgm:t>
    </dgm:pt>
    <dgm:pt modelId="{66EAF167-C0DF-4814-88DF-5F5EBE6D3E3C}" type="parTrans" cxnId="{6C02A436-52FC-4635-A2FF-7C420D1C06B6}">
      <dgm:prSet/>
      <dgm:spPr/>
      <dgm:t>
        <a:bodyPr/>
        <a:lstStyle/>
        <a:p>
          <a:endParaRPr lang="ro-RO"/>
        </a:p>
      </dgm:t>
    </dgm:pt>
    <dgm:pt modelId="{FE792B80-900F-41B7-94BB-DC7CF5B3784F}" type="sibTrans" cxnId="{6C02A436-52FC-4635-A2FF-7C420D1C06B6}">
      <dgm:prSet/>
      <dgm:spPr/>
      <dgm:t>
        <a:bodyPr/>
        <a:lstStyle/>
        <a:p>
          <a:endParaRPr lang="ro-RO"/>
        </a:p>
      </dgm:t>
    </dgm:pt>
    <dgm:pt modelId="{277F2E5E-FA83-493D-8E10-D7E722CE0A74}">
      <dgm:prSet phldrT="[Text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kumimoji="0" lang="ro-RO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diuretică</a:t>
          </a:r>
          <a:endParaRPr lang="ro-RO" sz="2400" b="1" dirty="0"/>
        </a:p>
      </dgm:t>
    </dgm:pt>
    <dgm:pt modelId="{03468C08-6030-4DF9-A3BF-E7B8AE4F2E8A}" type="parTrans" cxnId="{7F41BE99-3317-4560-A7AC-5635FDFBA73D}">
      <dgm:prSet/>
      <dgm:spPr/>
      <dgm:t>
        <a:bodyPr/>
        <a:lstStyle/>
        <a:p>
          <a:endParaRPr lang="ro-RO"/>
        </a:p>
      </dgm:t>
    </dgm:pt>
    <dgm:pt modelId="{355CF864-89F6-49B9-9F49-CF37A72436DC}" type="sibTrans" cxnId="{7F41BE99-3317-4560-A7AC-5635FDFBA73D}">
      <dgm:prSet/>
      <dgm:spPr/>
      <dgm:t>
        <a:bodyPr/>
        <a:lstStyle/>
        <a:p>
          <a:endParaRPr lang="ro-RO"/>
        </a:p>
      </dgm:t>
    </dgm:pt>
    <dgm:pt modelId="{43FE2620-4E57-4DEA-8357-C0962AC022B9}">
      <dgm:prSet phldrT="[Text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kumimoji="0" lang="ro-RO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antioxidantă</a:t>
          </a:r>
          <a:endParaRPr lang="ro-RO" sz="2400" b="1" dirty="0"/>
        </a:p>
      </dgm:t>
    </dgm:pt>
    <dgm:pt modelId="{C4A30433-B78C-4CD5-BC2B-E7F9F213508D}" type="parTrans" cxnId="{57DBAC86-760C-4705-8C16-FF8977E282DE}">
      <dgm:prSet/>
      <dgm:spPr/>
      <dgm:t>
        <a:bodyPr/>
        <a:lstStyle/>
        <a:p>
          <a:endParaRPr lang="ro-RO"/>
        </a:p>
      </dgm:t>
    </dgm:pt>
    <dgm:pt modelId="{72CE62FE-3808-48BB-9F0F-F975AEDA90A6}" type="sibTrans" cxnId="{57DBAC86-760C-4705-8C16-FF8977E282DE}">
      <dgm:prSet/>
      <dgm:spPr/>
      <dgm:t>
        <a:bodyPr/>
        <a:lstStyle/>
        <a:p>
          <a:endParaRPr lang="ro-RO"/>
        </a:p>
      </dgm:t>
    </dgm:pt>
    <dgm:pt modelId="{E917FBC5-9F87-44B8-9C7E-3BA5E87C406D}" type="pres">
      <dgm:prSet presAssocID="{AE719BFB-D847-4499-BAA5-0126F9992DA2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558134AF-0953-4E47-9717-4414023988E1}" type="pres">
      <dgm:prSet presAssocID="{53EAD3B3-4E9F-4285-BC49-2E91F90C5E52}" presName="Accent1" presStyleCnt="0"/>
      <dgm:spPr/>
    </dgm:pt>
    <dgm:pt modelId="{7756D5B4-7ECA-4CB6-8B5C-EE6E04CE74AF}" type="pres">
      <dgm:prSet presAssocID="{53EAD3B3-4E9F-4285-BC49-2E91F90C5E52}" presName="Accent" presStyleLbl="node1" presStyleIdx="0" presStyleCnt="3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</dgm:pt>
    <dgm:pt modelId="{75888063-A315-42BC-B6FE-EC9A8A586226}" type="pres">
      <dgm:prSet presAssocID="{53EAD3B3-4E9F-4285-BC49-2E91F90C5E52}" presName="Parent1" presStyleLbl="revTx" presStyleIdx="0" presStyleCnt="3" custScaleX="23134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5BF53A-6CE3-4C5A-8CE2-6B1A826FF38A}" type="pres">
      <dgm:prSet presAssocID="{277F2E5E-FA83-493D-8E10-D7E722CE0A74}" presName="Accent2" presStyleCnt="0"/>
      <dgm:spPr/>
    </dgm:pt>
    <dgm:pt modelId="{B6F0BA95-7C56-434F-A50B-3D08D8504ADD}" type="pres">
      <dgm:prSet presAssocID="{277F2E5E-FA83-493D-8E10-D7E722CE0A74}" presName="Accent" presStyleLbl="node1" presStyleIdx="1" presStyleCnt="3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</dgm:pt>
    <dgm:pt modelId="{64252D59-A863-4AF3-BC80-D6B9D4B33EF3}" type="pres">
      <dgm:prSet presAssocID="{277F2E5E-FA83-493D-8E10-D7E722CE0A74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BC9F1C-998C-4B95-81FB-6829AFAA8E70}" type="pres">
      <dgm:prSet presAssocID="{43FE2620-4E57-4DEA-8357-C0962AC022B9}" presName="Accent3" presStyleCnt="0"/>
      <dgm:spPr/>
    </dgm:pt>
    <dgm:pt modelId="{6072F271-36E4-4F64-8987-5F98300ADB7F}" type="pres">
      <dgm:prSet presAssocID="{43FE2620-4E57-4DEA-8357-C0962AC022B9}" presName="Accent" presStyleLbl="node1" presStyleIdx="2" presStyleCnt="3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/>
    </dgm:pt>
    <dgm:pt modelId="{577BF617-0DC5-4D21-ADAC-0059C72BBCA5}" type="pres">
      <dgm:prSet presAssocID="{43FE2620-4E57-4DEA-8357-C0962AC022B9}" presName="Parent3" presStyleLbl="revTx" presStyleIdx="2" presStyleCnt="3" custScaleX="15364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7DBAC86-760C-4705-8C16-FF8977E282DE}" srcId="{AE719BFB-D847-4499-BAA5-0126F9992DA2}" destId="{43FE2620-4E57-4DEA-8357-C0962AC022B9}" srcOrd="2" destOrd="0" parTransId="{C4A30433-B78C-4CD5-BC2B-E7F9F213508D}" sibTransId="{72CE62FE-3808-48BB-9F0F-F975AEDA90A6}"/>
    <dgm:cxn modelId="{D4B4DA7B-BF86-479E-8549-F784B561049B}" type="presOf" srcId="{53EAD3B3-4E9F-4285-BC49-2E91F90C5E52}" destId="{75888063-A315-42BC-B6FE-EC9A8A586226}" srcOrd="0" destOrd="0" presId="urn:microsoft.com/office/officeart/2009/layout/CircleArrowProcess"/>
    <dgm:cxn modelId="{6C02A436-52FC-4635-A2FF-7C420D1C06B6}" srcId="{AE719BFB-D847-4499-BAA5-0126F9992DA2}" destId="{53EAD3B3-4E9F-4285-BC49-2E91F90C5E52}" srcOrd="0" destOrd="0" parTransId="{66EAF167-C0DF-4814-88DF-5F5EBE6D3E3C}" sibTransId="{FE792B80-900F-41B7-94BB-DC7CF5B3784F}"/>
    <dgm:cxn modelId="{F8E95A92-CD51-4E29-921B-F20E7697DE8F}" type="presOf" srcId="{43FE2620-4E57-4DEA-8357-C0962AC022B9}" destId="{577BF617-0DC5-4D21-ADAC-0059C72BBCA5}" srcOrd="0" destOrd="0" presId="urn:microsoft.com/office/officeart/2009/layout/CircleArrowProcess"/>
    <dgm:cxn modelId="{C7D33288-2836-4296-8778-EFB514E1ED86}" type="presOf" srcId="{277F2E5E-FA83-493D-8E10-D7E722CE0A74}" destId="{64252D59-A863-4AF3-BC80-D6B9D4B33EF3}" srcOrd="0" destOrd="0" presId="urn:microsoft.com/office/officeart/2009/layout/CircleArrowProcess"/>
    <dgm:cxn modelId="{941FE17D-8393-4A3C-85C0-2FA11D5B2D0C}" type="presOf" srcId="{AE719BFB-D847-4499-BAA5-0126F9992DA2}" destId="{E917FBC5-9F87-44B8-9C7E-3BA5E87C406D}" srcOrd="0" destOrd="0" presId="urn:microsoft.com/office/officeart/2009/layout/CircleArrowProcess"/>
    <dgm:cxn modelId="{7F41BE99-3317-4560-A7AC-5635FDFBA73D}" srcId="{AE719BFB-D847-4499-BAA5-0126F9992DA2}" destId="{277F2E5E-FA83-493D-8E10-D7E722CE0A74}" srcOrd="1" destOrd="0" parTransId="{03468C08-6030-4DF9-A3BF-E7B8AE4F2E8A}" sibTransId="{355CF864-89F6-49B9-9F49-CF37A72436DC}"/>
    <dgm:cxn modelId="{6EA434D8-6356-4E9B-83B8-2CB9AA4C7E74}" type="presParOf" srcId="{E917FBC5-9F87-44B8-9C7E-3BA5E87C406D}" destId="{558134AF-0953-4E47-9717-4414023988E1}" srcOrd="0" destOrd="0" presId="urn:microsoft.com/office/officeart/2009/layout/CircleArrowProcess"/>
    <dgm:cxn modelId="{BB8BEF2A-0346-4A94-8B81-3ECA02FED719}" type="presParOf" srcId="{558134AF-0953-4E47-9717-4414023988E1}" destId="{7756D5B4-7ECA-4CB6-8B5C-EE6E04CE74AF}" srcOrd="0" destOrd="0" presId="urn:microsoft.com/office/officeart/2009/layout/CircleArrowProcess"/>
    <dgm:cxn modelId="{12462971-DE1F-45E1-8583-1513C7E8321B}" type="presParOf" srcId="{E917FBC5-9F87-44B8-9C7E-3BA5E87C406D}" destId="{75888063-A315-42BC-B6FE-EC9A8A586226}" srcOrd="1" destOrd="0" presId="urn:microsoft.com/office/officeart/2009/layout/CircleArrowProcess"/>
    <dgm:cxn modelId="{D8B41848-5994-48A1-ADB6-03EB81CE5302}" type="presParOf" srcId="{E917FBC5-9F87-44B8-9C7E-3BA5E87C406D}" destId="{6B5BF53A-6CE3-4C5A-8CE2-6B1A826FF38A}" srcOrd="2" destOrd="0" presId="urn:microsoft.com/office/officeart/2009/layout/CircleArrowProcess"/>
    <dgm:cxn modelId="{8072F6D7-F961-404D-AAC9-9DC358683E2A}" type="presParOf" srcId="{6B5BF53A-6CE3-4C5A-8CE2-6B1A826FF38A}" destId="{B6F0BA95-7C56-434F-A50B-3D08D8504ADD}" srcOrd="0" destOrd="0" presId="urn:microsoft.com/office/officeart/2009/layout/CircleArrowProcess"/>
    <dgm:cxn modelId="{6950541B-FB9E-4BF2-8171-E8040AADB94F}" type="presParOf" srcId="{E917FBC5-9F87-44B8-9C7E-3BA5E87C406D}" destId="{64252D59-A863-4AF3-BC80-D6B9D4B33EF3}" srcOrd="3" destOrd="0" presId="urn:microsoft.com/office/officeart/2009/layout/CircleArrowProcess"/>
    <dgm:cxn modelId="{9B788D9B-45E0-4AA4-9244-B85FD58665EB}" type="presParOf" srcId="{E917FBC5-9F87-44B8-9C7E-3BA5E87C406D}" destId="{0CBC9F1C-998C-4B95-81FB-6829AFAA8E70}" srcOrd="4" destOrd="0" presId="urn:microsoft.com/office/officeart/2009/layout/CircleArrowProcess"/>
    <dgm:cxn modelId="{8891D437-96CE-4E20-B3FD-E937B200E346}" type="presParOf" srcId="{0CBC9F1C-998C-4B95-81FB-6829AFAA8E70}" destId="{6072F271-36E4-4F64-8987-5F98300ADB7F}" srcOrd="0" destOrd="0" presId="urn:microsoft.com/office/officeart/2009/layout/CircleArrowProcess"/>
    <dgm:cxn modelId="{21DB923C-D108-48E9-BB49-1319504C3A62}" type="presParOf" srcId="{E917FBC5-9F87-44B8-9C7E-3BA5E87C406D}" destId="{577BF617-0DC5-4D21-ADAC-0059C72BBCA5}" srcOrd="5" destOrd="0" presId="urn:microsoft.com/office/officeart/2009/layout/CircleArrowProcess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B65B6BD-4214-4C61-A793-52919CE75DF9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26F138B5-D43D-4D22-A816-539CD51776E3}">
      <dgm:prSet phldrT="[Text]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kumimoji="0" lang="ro-RO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creşterea acuităţii vizuale</a:t>
          </a:r>
          <a:endParaRPr lang="ro-RO" dirty="0"/>
        </a:p>
      </dgm:t>
    </dgm:pt>
    <dgm:pt modelId="{35730FA2-FE81-4367-9C08-9A30B08B165D}" type="parTrans" cxnId="{6772BBAE-722D-4CC5-B056-FAE943EFA03C}">
      <dgm:prSet/>
      <dgm:spPr/>
      <dgm:t>
        <a:bodyPr/>
        <a:lstStyle/>
        <a:p>
          <a:endParaRPr lang="ro-RO"/>
        </a:p>
      </dgm:t>
    </dgm:pt>
    <dgm:pt modelId="{2582D8A2-B93E-4B5A-8CBC-D277C2ED32CB}" type="sibTrans" cxnId="{6772BBAE-722D-4CC5-B056-FAE943EFA03C}">
      <dgm:prSet/>
      <dgm:spPr/>
      <dgm:t>
        <a:bodyPr/>
        <a:lstStyle/>
        <a:p>
          <a:endParaRPr lang="ro-RO"/>
        </a:p>
      </dgm:t>
    </dgm:pt>
    <dgm:pt modelId="{A901DF39-59F0-4E3D-ACEF-D5D315A81F7E}">
      <dgm:prSet phldrT="[Text]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kumimoji="0" lang="ro-RO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stimularea de rodopsină </a:t>
          </a:r>
          <a:endParaRPr lang="ro-RO" dirty="0"/>
        </a:p>
      </dgm:t>
    </dgm:pt>
    <dgm:pt modelId="{F4BD750D-D480-4271-A5BC-955396A41507}" type="parTrans" cxnId="{523ED191-9A43-4697-96C2-3082F5F91A17}">
      <dgm:prSet/>
      <dgm:spPr/>
      <dgm:t>
        <a:bodyPr/>
        <a:lstStyle/>
        <a:p>
          <a:endParaRPr lang="ro-RO"/>
        </a:p>
      </dgm:t>
    </dgm:pt>
    <dgm:pt modelId="{29BBC283-C917-4CB1-9711-BDA71431C475}" type="sibTrans" cxnId="{523ED191-9A43-4697-96C2-3082F5F91A17}">
      <dgm:prSet/>
      <dgm:spPr/>
      <dgm:t>
        <a:bodyPr/>
        <a:lstStyle/>
        <a:p>
          <a:endParaRPr lang="ro-RO"/>
        </a:p>
      </dgm:t>
    </dgm:pt>
    <dgm:pt modelId="{70F80DDD-BB36-4563-98C6-4532585635AA}">
      <dgm:prSet phldrT="[Text]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kumimoji="0" lang="ro-RO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chemoreceptor pentru bastonaşele retiniene</a:t>
          </a:r>
          <a:endParaRPr lang="ro-RO" dirty="0"/>
        </a:p>
      </dgm:t>
    </dgm:pt>
    <dgm:pt modelId="{7D6D1CD4-4CF6-4730-A9C7-D4BDB19579ED}" type="parTrans" cxnId="{068C9BED-4100-4C13-BE08-39C083E26109}">
      <dgm:prSet/>
      <dgm:spPr/>
      <dgm:t>
        <a:bodyPr/>
        <a:lstStyle/>
        <a:p>
          <a:endParaRPr lang="ro-RO"/>
        </a:p>
      </dgm:t>
    </dgm:pt>
    <dgm:pt modelId="{5F5EA9D0-36DF-497F-82DB-62BBA32D682B}" type="sibTrans" cxnId="{068C9BED-4100-4C13-BE08-39C083E26109}">
      <dgm:prSet/>
      <dgm:spPr/>
      <dgm:t>
        <a:bodyPr/>
        <a:lstStyle/>
        <a:p>
          <a:endParaRPr lang="ro-RO"/>
        </a:p>
      </dgm:t>
    </dgm:pt>
    <dgm:pt modelId="{1CB46A49-596E-4B24-AE93-676B3807F1D4}" type="pres">
      <dgm:prSet presAssocID="{0B65B6BD-4214-4C61-A793-52919CE75DF9}" presName="CompostProcess" presStyleCnt="0">
        <dgm:presLayoutVars>
          <dgm:dir/>
          <dgm:resizeHandles val="exact"/>
        </dgm:presLayoutVars>
      </dgm:prSet>
      <dgm:spPr/>
    </dgm:pt>
    <dgm:pt modelId="{B754F4D1-12A6-498F-81D9-C981262F4D41}" type="pres">
      <dgm:prSet presAssocID="{0B65B6BD-4214-4C61-A793-52919CE75DF9}" presName="arrow" presStyleLbl="bgShp" presStyleIdx="0" presStyleCn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</dgm:pt>
    <dgm:pt modelId="{471E180D-A8B9-4C0E-B1C2-D7AC4932C753}" type="pres">
      <dgm:prSet presAssocID="{0B65B6BD-4214-4C61-A793-52919CE75DF9}" presName="linearProcess" presStyleCnt="0"/>
      <dgm:spPr/>
    </dgm:pt>
    <dgm:pt modelId="{56D34B03-9497-4D00-BA33-AB1251C80199}" type="pres">
      <dgm:prSet presAssocID="{26F138B5-D43D-4D22-A816-539CD51776E3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B24AC6-5676-4EF4-AB58-669E74BD9E28}" type="pres">
      <dgm:prSet presAssocID="{2582D8A2-B93E-4B5A-8CBC-D277C2ED32CB}" presName="sibTrans" presStyleCnt="0"/>
      <dgm:spPr/>
    </dgm:pt>
    <dgm:pt modelId="{1E6C0B7B-AA28-4953-9F81-B7DC779DC31D}" type="pres">
      <dgm:prSet presAssocID="{A901DF39-59F0-4E3D-ACEF-D5D315A81F7E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F8C4AF-DEAA-4D6B-BD9C-DCD4345E2A83}" type="pres">
      <dgm:prSet presAssocID="{29BBC283-C917-4CB1-9711-BDA71431C475}" presName="sibTrans" presStyleCnt="0"/>
      <dgm:spPr/>
    </dgm:pt>
    <dgm:pt modelId="{3A19468E-106D-46EA-A054-BC7497E32E3D}" type="pres">
      <dgm:prSet presAssocID="{70F80DDD-BB36-4563-98C6-4532585635AA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23ED191-9A43-4697-96C2-3082F5F91A17}" srcId="{0B65B6BD-4214-4C61-A793-52919CE75DF9}" destId="{A901DF39-59F0-4E3D-ACEF-D5D315A81F7E}" srcOrd="1" destOrd="0" parTransId="{F4BD750D-D480-4271-A5BC-955396A41507}" sibTransId="{29BBC283-C917-4CB1-9711-BDA71431C475}"/>
    <dgm:cxn modelId="{A7FF3482-0596-4966-8024-61D1C03BEA22}" type="presOf" srcId="{26F138B5-D43D-4D22-A816-539CD51776E3}" destId="{56D34B03-9497-4D00-BA33-AB1251C80199}" srcOrd="0" destOrd="0" presId="urn:microsoft.com/office/officeart/2005/8/layout/hProcess9"/>
    <dgm:cxn modelId="{068C9BED-4100-4C13-BE08-39C083E26109}" srcId="{0B65B6BD-4214-4C61-A793-52919CE75DF9}" destId="{70F80DDD-BB36-4563-98C6-4532585635AA}" srcOrd="2" destOrd="0" parTransId="{7D6D1CD4-4CF6-4730-A9C7-D4BDB19579ED}" sibTransId="{5F5EA9D0-36DF-497F-82DB-62BBA32D682B}"/>
    <dgm:cxn modelId="{BD28D79E-91F2-464C-B28B-97918AA895BC}" type="presOf" srcId="{0B65B6BD-4214-4C61-A793-52919CE75DF9}" destId="{1CB46A49-596E-4B24-AE93-676B3807F1D4}" srcOrd="0" destOrd="0" presId="urn:microsoft.com/office/officeart/2005/8/layout/hProcess9"/>
    <dgm:cxn modelId="{6772BBAE-722D-4CC5-B056-FAE943EFA03C}" srcId="{0B65B6BD-4214-4C61-A793-52919CE75DF9}" destId="{26F138B5-D43D-4D22-A816-539CD51776E3}" srcOrd="0" destOrd="0" parTransId="{35730FA2-FE81-4367-9C08-9A30B08B165D}" sibTransId="{2582D8A2-B93E-4B5A-8CBC-D277C2ED32CB}"/>
    <dgm:cxn modelId="{F5DA40C5-0737-410A-A39D-5E0163CB2146}" type="presOf" srcId="{A901DF39-59F0-4E3D-ACEF-D5D315A81F7E}" destId="{1E6C0B7B-AA28-4953-9F81-B7DC779DC31D}" srcOrd="0" destOrd="0" presId="urn:microsoft.com/office/officeart/2005/8/layout/hProcess9"/>
    <dgm:cxn modelId="{95F0AB9C-B92F-44C1-82B0-F2CA3673FBEA}" type="presOf" srcId="{70F80DDD-BB36-4563-98C6-4532585635AA}" destId="{3A19468E-106D-46EA-A054-BC7497E32E3D}" srcOrd="0" destOrd="0" presId="urn:microsoft.com/office/officeart/2005/8/layout/hProcess9"/>
    <dgm:cxn modelId="{C6AD5309-DC6F-4653-A979-FC12A3B952F4}" type="presParOf" srcId="{1CB46A49-596E-4B24-AE93-676B3807F1D4}" destId="{B754F4D1-12A6-498F-81D9-C981262F4D41}" srcOrd="0" destOrd="0" presId="urn:microsoft.com/office/officeart/2005/8/layout/hProcess9"/>
    <dgm:cxn modelId="{D01C3FA3-51EE-4FB8-9FA8-CA964990473D}" type="presParOf" srcId="{1CB46A49-596E-4B24-AE93-676B3807F1D4}" destId="{471E180D-A8B9-4C0E-B1C2-D7AC4932C753}" srcOrd="1" destOrd="0" presId="urn:microsoft.com/office/officeart/2005/8/layout/hProcess9"/>
    <dgm:cxn modelId="{68D1935D-C222-456C-B6A5-FEC8332AF080}" type="presParOf" srcId="{471E180D-A8B9-4C0E-B1C2-D7AC4932C753}" destId="{56D34B03-9497-4D00-BA33-AB1251C80199}" srcOrd="0" destOrd="0" presId="urn:microsoft.com/office/officeart/2005/8/layout/hProcess9"/>
    <dgm:cxn modelId="{67F9DD89-B586-4C3A-8138-F47A71481184}" type="presParOf" srcId="{471E180D-A8B9-4C0E-B1C2-D7AC4932C753}" destId="{92B24AC6-5676-4EF4-AB58-669E74BD9E28}" srcOrd="1" destOrd="0" presId="urn:microsoft.com/office/officeart/2005/8/layout/hProcess9"/>
    <dgm:cxn modelId="{750002CD-104D-4FF3-941D-50BF6962B8D9}" type="presParOf" srcId="{471E180D-A8B9-4C0E-B1C2-D7AC4932C753}" destId="{1E6C0B7B-AA28-4953-9F81-B7DC779DC31D}" srcOrd="2" destOrd="0" presId="urn:microsoft.com/office/officeart/2005/8/layout/hProcess9"/>
    <dgm:cxn modelId="{9E846369-035B-412E-9A1E-FE378F999D0B}" type="presParOf" srcId="{471E180D-A8B9-4C0E-B1C2-D7AC4932C753}" destId="{40F8C4AF-DEAA-4D6B-BD9C-DCD4345E2A83}" srcOrd="3" destOrd="0" presId="urn:microsoft.com/office/officeart/2005/8/layout/hProcess9"/>
    <dgm:cxn modelId="{E6DC3C2E-277F-4C46-8EDD-425582A4455B}" type="presParOf" srcId="{471E180D-A8B9-4C0E-B1C2-D7AC4932C753}" destId="{3A19468E-106D-46EA-A054-BC7497E32E3D}" srcOrd="4" destOrd="0" presId="urn:microsoft.com/office/officeart/2005/8/layout/hProcess9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5EE350C-7BB7-4FC5-B44C-60FA162BA037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o-RO"/>
        </a:p>
      </dgm:t>
    </dgm:pt>
    <dgm:pt modelId="{75F31BFB-5959-433A-B592-50AB33A0555F}">
      <dgm:prSet phldrT="[Text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kumimoji="0" lang="ro-RO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inhibă parţial acţiunea limfopenizantă a citostaticelor</a:t>
          </a:r>
          <a:endParaRPr lang="ro-RO" sz="2400" dirty="0"/>
        </a:p>
      </dgm:t>
    </dgm:pt>
    <dgm:pt modelId="{D388700A-BA0D-4695-8DB8-E930EC3CC3C0}" type="parTrans" cxnId="{9F9603D4-1DE1-4884-97F6-9421E0C7C5FF}">
      <dgm:prSet/>
      <dgm:spPr/>
      <dgm:t>
        <a:bodyPr/>
        <a:lstStyle/>
        <a:p>
          <a:endParaRPr lang="ro-RO"/>
        </a:p>
      </dgm:t>
    </dgm:pt>
    <dgm:pt modelId="{FB0F12B7-99D8-49E2-9D42-C873868AA181}" type="sibTrans" cxnId="{9F9603D4-1DE1-4884-97F6-9421E0C7C5FF}">
      <dgm:prSet/>
      <dgm:spPr/>
      <dgm:t>
        <a:bodyPr/>
        <a:lstStyle/>
        <a:p>
          <a:endParaRPr lang="ro-RO"/>
        </a:p>
      </dgm:t>
    </dgm:pt>
    <dgm:pt modelId="{0BB6FFF3-1973-4D0A-A585-FA98C8DFD45B}">
      <dgm:prSet phldrT="[Text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kumimoji="0" lang="ro-RO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inhibă agregarea plachetară cu favorizarea retracţiei cheagului</a:t>
          </a:r>
          <a:endParaRPr lang="ro-RO" sz="2400" dirty="0"/>
        </a:p>
      </dgm:t>
    </dgm:pt>
    <dgm:pt modelId="{7DC49A69-924D-4D67-B703-F8A2AD78785E}" type="parTrans" cxnId="{7D048A09-79F1-45AC-9B1A-CF09BD891FF9}">
      <dgm:prSet/>
      <dgm:spPr/>
      <dgm:t>
        <a:bodyPr/>
        <a:lstStyle/>
        <a:p>
          <a:endParaRPr lang="ro-RO"/>
        </a:p>
      </dgm:t>
    </dgm:pt>
    <dgm:pt modelId="{1AA0B66E-FD0D-43FA-ACC8-815D7056BFD9}" type="sibTrans" cxnId="{7D048A09-79F1-45AC-9B1A-CF09BD891FF9}">
      <dgm:prSet/>
      <dgm:spPr/>
      <dgm:t>
        <a:bodyPr/>
        <a:lstStyle/>
        <a:p>
          <a:endParaRPr lang="ro-RO"/>
        </a:p>
      </dgm:t>
    </dgm:pt>
    <dgm:pt modelId="{612A6862-F692-4C98-9009-D5B9C552119B}">
      <dgm:prSet phldrT="[Text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o-RO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hipolipemiantă, antiinflamatoare</a:t>
          </a:r>
          <a:endParaRPr lang="ro-RO" sz="2400" b="1" dirty="0"/>
        </a:p>
      </dgm:t>
    </dgm:pt>
    <dgm:pt modelId="{7089A7D5-E2A9-4D86-BFE7-D1E10AF51500}" type="parTrans" cxnId="{2492B727-3B72-4E6E-8E30-1CFCE66C9035}">
      <dgm:prSet/>
      <dgm:spPr/>
      <dgm:t>
        <a:bodyPr/>
        <a:lstStyle/>
        <a:p>
          <a:endParaRPr lang="ro-RO"/>
        </a:p>
      </dgm:t>
    </dgm:pt>
    <dgm:pt modelId="{40FBB796-6A15-401B-99B7-81C2BD391711}" type="sibTrans" cxnId="{2492B727-3B72-4E6E-8E30-1CFCE66C9035}">
      <dgm:prSet/>
      <dgm:spPr/>
      <dgm:t>
        <a:bodyPr/>
        <a:lstStyle/>
        <a:p>
          <a:endParaRPr lang="ro-RO"/>
        </a:p>
      </dgm:t>
    </dgm:pt>
    <dgm:pt modelId="{AE9B2265-DE7C-41DD-A3B1-5DC014A49F63}" type="pres">
      <dgm:prSet presAssocID="{B5EE350C-7BB7-4FC5-B44C-60FA162BA03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A766E61-4CC3-4F3B-A1E1-C2C323F54A39}" type="pres">
      <dgm:prSet presAssocID="{75F31BFB-5959-433A-B592-50AB33A0555F}" presName="parentLin" presStyleCnt="0"/>
      <dgm:spPr/>
    </dgm:pt>
    <dgm:pt modelId="{4A258295-D202-473D-BE27-83CC0DCBF610}" type="pres">
      <dgm:prSet presAssocID="{75F31BFB-5959-433A-B592-50AB33A0555F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A5F88FA3-F1D5-43D0-A11F-195E376BBB70}" type="pres">
      <dgm:prSet presAssocID="{75F31BFB-5959-433A-B592-50AB33A0555F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824E76-608B-4751-AC59-E72B37D0C987}" type="pres">
      <dgm:prSet presAssocID="{75F31BFB-5959-433A-B592-50AB33A0555F}" presName="negativeSpace" presStyleCnt="0"/>
      <dgm:spPr/>
    </dgm:pt>
    <dgm:pt modelId="{E90C0F87-BDA5-4AA0-9244-7F741066EF65}" type="pres">
      <dgm:prSet presAssocID="{75F31BFB-5959-433A-B592-50AB33A0555F}" presName="childText" presStyleLbl="conFgAcc1" presStyleIdx="0" presStyleCnt="3">
        <dgm:presLayoutVars>
          <dgm:bulletEnabled val="1"/>
        </dgm:presLayoutVars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</dgm:pt>
    <dgm:pt modelId="{06E7ED3E-35BB-4861-A4D9-F2AB38C9DEB7}" type="pres">
      <dgm:prSet presAssocID="{FB0F12B7-99D8-49E2-9D42-C873868AA181}" presName="spaceBetweenRectangles" presStyleCnt="0"/>
      <dgm:spPr/>
    </dgm:pt>
    <dgm:pt modelId="{482B1482-131E-49CE-9F33-A66D37A17418}" type="pres">
      <dgm:prSet presAssocID="{0BB6FFF3-1973-4D0A-A585-FA98C8DFD45B}" presName="parentLin" presStyleCnt="0"/>
      <dgm:spPr/>
    </dgm:pt>
    <dgm:pt modelId="{33328A72-92A6-45DA-BC84-D6909D90BFF0}" type="pres">
      <dgm:prSet presAssocID="{0BB6FFF3-1973-4D0A-A585-FA98C8DFD45B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DFD10CE3-53D5-4AC9-8C33-E22D37F80B72}" type="pres">
      <dgm:prSet presAssocID="{0BB6FFF3-1973-4D0A-A585-FA98C8DFD45B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A85625-67FE-40DA-AC5C-DD995BA42F8C}" type="pres">
      <dgm:prSet presAssocID="{0BB6FFF3-1973-4D0A-A585-FA98C8DFD45B}" presName="negativeSpace" presStyleCnt="0"/>
      <dgm:spPr/>
    </dgm:pt>
    <dgm:pt modelId="{22FC095B-09A8-431A-9AC9-99DF39289ACB}" type="pres">
      <dgm:prSet presAssocID="{0BB6FFF3-1973-4D0A-A585-FA98C8DFD45B}" presName="childText" presStyleLbl="conFgAcc1" presStyleIdx="1" presStyleCnt="3">
        <dgm:presLayoutVars>
          <dgm:bulletEnabled val="1"/>
        </dgm:presLayoutVars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</dgm:pt>
    <dgm:pt modelId="{0DD7EED6-F7B0-493A-991D-FE03259CEE97}" type="pres">
      <dgm:prSet presAssocID="{1AA0B66E-FD0D-43FA-ACC8-815D7056BFD9}" presName="spaceBetweenRectangles" presStyleCnt="0"/>
      <dgm:spPr/>
    </dgm:pt>
    <dgm:pt modelId="{D85FEE4A-1C3D-4159-8720-60DF2ACACFCB}" type="pres">
      <dgm:prSet presAssocID="{612A6862-F692-4C98-9009-D5B9C552119B}" presName="parentLin" presStyleCnt="0"/>
      <dgm:spPr/>
    </dgm:pt>
    <dgm:pt modelId="{D3C722DD-D2AE-41DC-8816-E4A7903EBFFC}" type="pres">
      <dgm:prSet presAssocID="{612A6862-F692-4C98-9009-D5B9C552119B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40E1964F-3ED5-447D-82F5-159ADFFA0B8C}" type="pres">
      <dgm:prSet presAssocID="{612A6862-F692-4C98-9009-D5B9C552119B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6B2D73-963B-4C4D-9167-E0210137776A}" type="pres">
      <dgm:prSet presAssocID="{612A6862-F692-4C98-9009-D5B9C552119B}" presName="negativeSpace" presStyleCnt="0"/>
      <dgm:spPr/>
    </dgm:pt>
    <dgm:pt modelId="{A656B56C-020D-41F3-BB73-FF19F2A96DA0}" type="pres">
      <dgm:prSet presAssocID="{612A6862-F692-4C98-9009-D5B9C552119B}" presName="childText" presStyleLbl="conFgAcc1" presStyleIdx="2" presStyleCnt="3">
        <dgm:presLayoutVars>
          <dgm:bulletEnabled val="1"/>
        </dgm:presLayoutVars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</dgm:pt>
  </dgm:ptLst>
  <dgm:cxnLst>
    <dgm:cxn modelId="{DBEC77F3-2A4C-4C35-8136-9989070440FA}" type="presOf" srcId="{B5EE350C-7BB7-4FC5-B44C-60FA162BA037}" destId="{AE9B2265-DE7C-41DD-A3B1-5DC014A49F63}" srcOrd="0" destOrd="0" presId="urn:microsoft.com/office/officeart/2005/8/layout/list1"/>
    <dgm:cxn modelId="{4449A06E-0AE6-42E1-A2C7-C211E98F9CEC}" type="presOf" srcId="{75F31BFB-5959-433A-B592-50AB33A0555F}" destId="{A5F88FA3-F1D5-43D0-A11F-195E376BBB70}" srcOrd="1" destOrd="0" presId="urn:microsoft.com/office/officeart/2005/8/layout/list1"/>
    <dgm:cxn modelId="{4856607D-02CD-4416-9035-8E5231A1AD14}" type="presOf" srcId="{0BB6FFF3-1973-4D0A-A585-FA98C8DFD45B}" destId="{DFD10CE3-53D5-4AC9-8C33-E22D37F80B72}" srcOrd="1" destOrd="0" presId="urn:microsoft.com/office/officeart/2005/8/layout/list1"/>
    <dgm:cxn modelId="{D1B9BC70-CC9C-4647-A33D-63EFD8449D2F}" type="presOf" srcId="{612A6862-F692-4C98-9009-D5B9C552119B}" destId="{40E1964F-3ED5-447D-82F5-159ADFFA0B8C}" srcOrd="1" destOrd="0" presId="urn:microsoft.com/office/officeart/2005/8/layout/list1"/>
    <dgm:cxn modelId="{7D048A09-79F1-45AC-9B1A-CF09BD891FF9}" srcId="{B5EE350C-7BB7-4FC5-B44C-60FA162BA037}" destId="{0BB6FFF3-1973-4D0A-A585-FA98C8DFD45B}" srcOrd="1" destOrd="0" parTransId="{7DC49A69-924D-4D67-B703-F8A2AD78785E}" sibTransId="{1AA0B66E-FD0D-43FA-ACC8-815D7056BFD9}"/>
    <dgm:cxn modelId="{2492B727-3B72-4E6E-8E30-1CFCE66C9035}" srcId="{B5EE350C-7BB7-4FC5-B44C-60FA162BA037}" destId="{612A6862-F692-4C98-9009-D5B9C552119B}" srcOrd="2" destOrd="0" parTransId="{7089A7D5-E2A9-4D86-BFE7-D1E10AF51500}" sibTransId="{40FBB796-6A15-401B-99B7-81C2BD391711}"/>
    <dgm:cxn modelId="{3483EBBF-4AB8-42C6-8436-A52C7F9E5232}" type="presOf" srcId="{612A6862-F692-4C98-9009-D5B9C552119B}" destId="{D3C722DD-D2AE-41DC-8816-E4A7903EBFFC}" srcOrd="0" destOrd="0" presId="urn:microsoft.com/office/officeart/2005/8/layout/list1"/>
    <dgm:cxn modelId="{F83AC515-B9EA-42F0-AA95-6FE5B2F64525}" type="presOf" srcId="{75F31BFB-5959-433A-B592-50AB33A0555F}" destId="{4A258295-D202-473D-BE27-83CC0DCBF610}" srcOrd="0" destOrd="0" presId="urn:microsoft.com/office/officeart/2005/8/layout/list1"/>
    <dgm:cxn modelId="{9F9603D4-1DE1-4884-97F6-9421E0C7C5FF}" srcId="{B5EE350C-7BB7-4FC5-B44C-60FA162BA037}" destId="{75F31BFB-5959-433A-B592-50AB33A0555F}" srcOrd="0" destOrd="0" parTransId="{D388700A-BA0D-4695-8DB8-E930EC3CC3C0}" sibTransId="{FB0F12B7-99D8-49E2-9D42-C873868AA181}"/>
    <dgm:cxn modelId="{34966C11-05AB-48B8-BF7D-1D422B71021A}" type="presOf" srcId="{0BB6FFF3-1973-4D0A-A585-FA98C8DFD45B}" destId="{33328A72-92A6-45DA-BC84-D6909D90BFF0}" srcOrd="0" destOrd="0" presId="urn:microsoft.com/office/officeart/2005/8/layout/list1"/>
    <dgm:cxn modelId="{8AE4568D-C55D-4F6C-BFA4-F0B60B9DA562}" type="presParOf" srcId="{AE9B2265-DE7C-41DD-A3B1-5DC014A49F63}" destId="{0A766E61-4CC3-4F3B-A1E1-C2C323F54A39}" srcOrd="0" destOrd="0" presId="urn:microsoft.com/office/officeart/2005/8/layout/list1"/>
    <dgm:cxn modelId="{60BFBD0F-EB78-451D-8157-513FAC1CAEF7}" type="presParOf" srcId="{0A766E61-4CC3-4F3B-A1E1-C2C323F54A39}" destId="{4A258295-D202-473D-BE27-83CC0DCBF610}" srcOrd="0" destOrd="0" presId="urn:microsoft.com/office/officeart/2005/8/layout/list1"/>
    <dgm:cxn modelId="{7CEEF00A-2FED-4129-8353-53F38E777B45}" type="presParOf" srcId="{0A766E61-4CC3-4F3B-A1E1-C2C323F54A39}" destId="{A5F88FA3-F1D5-43D0-A11F-195E376BBB70}" srcOrd="1" destOrd="0" presId="urn:microsoft.com/office/officeart/2005/8/layout/list1"/>
    <dgm:cxn modelId="{1C3ED4E6-E8AB-466A-B548-9B724A5E2112}" type="presParOf" srcId="{AE9B2265-DE7C-41DD-A3B1-5DC014A49F63}" destId="{46824E76-608B-4751-AC59-E72B37D0C987}" srcOrd="1" destOrd="0" presId="urn:microsoft.com/office/officeart/2005/8/layout/list1"/>
    <dgm:cxn modelId="{5AD22951-01A9-4E86-A108-C09364101817}" type="presParOf" srcId="{AE9B2265-DE7C-41DD-A3B1-5DC014A49F63}" destId="{E90C0F87-BDA5-4AA0-9244-7F741066EF65}" srcOrd="2" destOrd="0" presId="urn:microsoft.com/office/officeart/2005/8/layout/list1"/>
    <dgm:cxn modelId="{0E2FEA07-E46C-405C-AEED-7C93C44A3F33}" type="presParOf" srcId="{AE9B2265-DE7C-41DD-A3B1-5DC014A49F63}" destId="{06E7ED3E-35BB-4861-A4D9-F2AB38C9DEB7}" srcOrd="3" destOrd="0" presId="urn:microsoft.com/office/officeart/2005/8/layout/list1"/>
    <dgm:cxn modelId="{C78DE09E-2E95-4A58-AD89-4520E0136677}" type="presParOf" srcId="{AE9B2265-DE7C-41DD-A3B1-5DC014A49F63}" destId="{482B1482-131E-49CE-9F33-A66D37A17418}" srcOrd="4" destOrd="0" presId="urn:microsoft.com/office/officeart/2005/8/layout/list1"/>
    <dgm:cxn modelId="{F155557A-A811-4F58-B81C-9297AB7AD3A1}" type="presParOf" srcId="{482B1482-131E-49CE-9F33-A66D37A17418}" destId="{33328A72-92A6-45DA-BC84-D6909D90BFF0}" srcOrd="0" destOrd="0" presId="urn:microsoft.com/office/officeart/2005/8/layout/list1"/>
    <dgm:cxn modelId="{080FD229-13DA-46F8-9070-D8C7513B2F13}" type="presParOf" srcId="{482B1482-131E-49CE-9F33-A66D37A17418}" destId="{DFD10CE3-53D5-4AC9-8C33-E22D37F80B72}" srcOrd="1" destOrd="0" presId="urn:microsoft.com/office/officeart/2005/8/layout/list1"/>
    <dgm:cxn modelId="{66B0BFD0-0024-4A0A-905B-9688CD4D59C3}" type="presParOf" srcId="{AE9B2265-DE7C-41DD-A3B1-5DC014A49F63}" destId="{50A85625-67FE-40DA-AC5C-DD995BA42F8C}" srcOrd="5" destOrd="0" presId="urn:microsoft.com/office/officeart/2005/8/layout/list1"/>
    <dgm:cxn modelId="{239D9F2D-8244-4B32-982D-60A19940DFB4}" type="presParOf" srcId="{AE9B2265-DE7C-41DD-A3B1-5DC014A49F63}" destId="{22FC095B-09A8-431A-9AC9-99DF39289ACB}" srcOrd="6" destOrd="0" presId="urn:microsoft.com/office/officeart/2005/8/layout/list1"/>
    <dgm:cxn modelId="{1CF1CA42-E1D8-4E25-9E2B-05FB76B036F3}" type="presParOf" srcId="{AE9B2265-DE7C-41DD-A3B1-5DC014A49F63}" destId="{0DD7EED6-F7B0-493A-991D-FE03259CEE97}" srcOrd="7" destOrd="0" presId="urn:microsoft.com/office/officeart/2005/8/layout/list1"/>
    <dgm:cxn modelId="{FF8412FA-D98D-4479-A8B4-8B333514B0B8}" type="presParOf" srcId="{AE9B2265-DE7C-41DD-A3B1-5DC014A49F63}" destId="{D85FEE4A-1C3D-4159-8720-60DF2ACACFCB}" srcOrd="8" destOrd="0" presId="urn:microsoft.com/office/officeart/2005/8/layout/list1"/>
    <dgm:cxn modelId="{7D3F8746-2DF7-4AF3-ACD0-B74A71E6B7B6}" type="presParOf" srcId="{D85FEE4A-1C3D-4159-8720-60DF2ACACFCB}" destId="{D3C722DD-D2AE-41DC-8816-E4A7903EBFFC}" srcOrd="0" destOrd="0" presId="urn:microsoft.com/office/officeart/2005/8/layout/list1"/>
    <dgm:cxn modelId="{0429D6AF-1A21-4712-ACBB-52DF7196B016}" type="presParOf" srcId="{D85FEE4A-1C3D-4159-8720-60DF2ACACFCB}" destId="{40E1964F-3ED5-447D-82F5-159ADFFA0B8C}" srcOrd="1" destOrd="0" presId="urn:microsoft.com/office/officeart/2005/8/layout/list1"/>
    <dgm:cxn modelId="{FFB807A0-2C61-4A42-88AC-8468FE9FCC66}" type="presParOf" srcId="{AE9B2265-DE7C-41DD-A3B1-5DC014A49F63}" destId="{DE6B2D73-963B-4C4D-9167-E0210137776A}" srcOrd="9" destOrd="0" presId="urn:microsoft.com/office/officeart/2005/8/layout/list1"/>
    <dgm:cxn modelId="{544171D2-EBDF-4192-A780-9E811DA6546C}" type="presParOf" srcId="{AE9B2265-DE7C-41DD-A3B1-5DC014A49F63}" destId="{A656B56C-020D-41F3-BB73-FF19F2A96DA0}" srcOrd="10" destOrd="0" presId="urn:microsoft.com/office/officeart/2005/8/layout/list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2965AFE-8928-4040-BAE1-46F08CFC99E5}" type="doc">
      <dgm:prSet loTypeId="urn:microsoft.com/office/officeart/2005/8/layout/vList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o-RO"/>
        </a:p>
      </dgm:t>
    </dgm:pt>
    <dgm:pt modelId="{03C805DB-B7DB-48C4-9BAE-F39332E1C097}">
      <dgm:prSet phldrT="[Text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o-RO" sz="2400" b="1" dirty="0">
              <a:latin typeface="Times New Roman" pitchFamily="18" charset="0"/>
              <a:cs typeface="Times New Roman" pitchFamily="18" charset="0"/>
            </a:rPr>
            <a:t>INTERN</a:t>
          </a:r>
        </a:p>
      </dgm:t>
    </dgm:pt>
    <dgm:pt modelId="{B0207CD7-0387-4A8B-A388-A805330DB9D5}" type="parTrans" cxnId="{28FB2B8F-43A7-4765-AEAC-F4CED90C243A}">
      <dgm:prSet/>
      <dgm:spPr/>
      <dgm:t>
        <a:bodyPr/>
        <a:lstStyle/>
        <a:p>
          <a:endParaRPr lang="ro-RO"/>
        </a:p>
      </dgm:t>
    </dgm:pt>
    <dgm:pt modelId="{469F3D92-C0AC-4CBF-8087-04487393E77D}" type="sibTrans" cxnId="{28FB2B8F-43A7-4765-AEAC-F4CED90C243A}">
      <dgm:prSet/>
      <dgm:spPr/>
      <dgm:t>
        <a:bodyPr/>
        <a:lstStyle/>
        <a:p>
          <a:endParaRPr lang="ro-RO"/>
        </a:p>
      </dgm:t>
    </dgm:pt>
    <dgm:pt modelId="{AEE1DFF1-4AA8-4681-BF56-88A3096B8429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o-RO" sz="2000" dirty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antidiareică</a:t>
          </a:r>
          <a:endParaRPr lang="ro-RO" sz="2000" dirty="0">
            <a:latin typeface="Times New Roman" pitchFamily="18" charset="0"/>
            <a:cs typeface="Times New Roman" pitchFamily="18" charset="0"/>
          </a:endParaRPr>
        </a:p>
      </dgm:t>
    </dgm:pt>
    <dgm:pt modelId="{D3303E2E-7BFA-4037-8E8A-004B877ECA4F}" type="parTrans" cxnId="{6FCD8473-D697-4286-891A-89B1CE028E79}">
      <dgm:prSet/>
      <dgm:spPr/>
      <dgm:t>
        <a:bodyPr/>
        <a:lstStyle/>
        <a:p>
          <a:endParaRPr lang="ro-RO"/>
        </a:p>
      </dgm:t>
    </dgm:pt>
    <dgm:pt modelId="{0DDCE710-6D56-44D5-B059-D499D865C7CA}" type="sibTrans" cxnId="{6FCD8473-D697-4286-891A-89B1CE028E79}">
      <dgm:prSet/>
      <dgm:spPr/>
      <dgm:t>
        <a:bodyPr/>
        <a:lstStyle/>
        <a:p>
          <a:endParaRPr lang="ro-RO"/>
        </a:p>
      </dgm:t>
    </dgm:pt>
    <dgm:pt modelId="{B65C2873-1723-4266-B384-9453A55F88E2}">
      <dgm:prSet phldrT="[Text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o-RO" sz="2400" b="1" dirty="0">
              <a:latin typeface="Times New Roman" pitchFamily="18" charset="0"/>
              <a:cs typeface="Times New Roman" pitchFamily="18" charset="0"/>
            </a:rPr>
            <a:t>EXTERN</a:t>
          </a:r>
        </a:p>
      </dgm:t>
    </dgm:pt>
    <dgm:pt modelId="{F5A09323-4FBB-4826-9807-F9693266F874}" type="parTrans" cxnId="{AD36449F-E78D-46FB-B088-88E3DAA179AE}">
      <dgm:prSet/>
      <dgm:spPr/>
      <dgm:t>
        <a:bodyPr/>
        <a:lstStyle/>
        <a:p>
          <a:endParaRPr lang="ro-RO"/>
        </a:p>
      </dgm:t>
    </dgm:pt>
    <dgm:pt modelId="{C5490BF8-9430-4E19-84DB-1E50B6B6D5EE}" type="sibTrans" cxnId="{AD36449F-E78D-46FB-B088-88E3DAA179AE}">
      <dgm:prSet/>
      <dgm:spPr/>
      <dgm:t>
        <a:bodyPr/>
        <a:lstStyle/>
        <a:p>
          <a:endParaRPr lang="ro-RO"/>
        </a:p>
      </dgm:t>
    </dgm:pt>
    <dgm:pt modelId="{5962DA0C-E3F5-41D3-B4AC-09B4877B6903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o-RO" sz="2000" dirty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antiseptică</a:t>
          </a:r>
          <a:endParaRPr lang="ro-RO" sz="2000" dirty="0"/>
        </a:p>
      </dgm:t>
    </dgm:pt>
    <dgm:pt modelId="{289ED7F1-785E-43C9-AC29-902FD33DEA2B}" type="parTrans" cxnId="{C0E4C3A6-0B02-4494-8A34-1B0514D92E89}">
      <dgm:prSet/>
      <dgm:spPr/>
      <dgm:t>
        <a:bodyPr/>
        <a:lstStyle/>
        <a:p>
          <a:endParaRPr lang="ro-RO"/>
        </a:p>
      </dgm:t>
    </dgm:pt>
    <dgm:pt modelId="{9E136EE5-725F-4834-BFD8-AEF4683B0E49}" type="sibTrans" cxnId="{C0E4C3A6-0B02-4494-8A34-1B0514D92E89}">
      <dgm:prSet/>
      <dgm:spPr/>
      <dgm:t>
        <a:bodyPr/>
        <a:lstStyle/>
        <a:p>
          <a:endParaRPr lang="ro-RO"/>
        </a:p>
      </dgm:t>
    </dgm:pt>
    <dgm:pt modelId="{55F24211-8F4F-4CD0-9FD4-0726D389A36E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o-RO" sz="2000" dirty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antimicotică </a:t>
          </a:r>
          <a:endParaRPr lang="ro-RO" sz="2000" dirty="0">
            <a:latin typeface="Times New Roman" pitchFamily="18" charset="0"/>
            <a:cs typeface="Times New Roman" pitchFamily="18" charset="0"/>
          </a:endParaRPr>
        </a:p>
      </dgm:t>
    </dgm:pt>
    <dgm:pt modelId="{B9AB770D-870B-4D97-AE9F-553D9ECAE67C}" type="parTrans" cxnId="{A02FF2A5-B1F9-4A01-8525-6954C5B97543}">
      <dgm:prSet/>
      <dgm:spPr/>
      <dgm:t>
        <a:bodyPr/>
        <a:lstStyle/>
        <a:p>
          <a:endParaRPr lang="ro-RO"/>
        </a:p>
      </dgm:t>
    </dgm:pt>
    <dgm:pt modelId="{04856279-81D3-436D-A1BB-90039A5A24DF}" type="sibTrans" cxnId="{A02FF2A5-B1F9-4A01-8525-6954C5B97543}">
      <dgm:prSet/>
      <dgm:spPr/>
      <dgm:t>
        <a:bodyPr/>
        <a:lstStyle/>
        <a:p>
          <a:endParaRPr lang="ro-RO"/>
        </a:p>
      </dgm:t>
    </dgm:pt>
    <dgm:pt modelId="{1CA80A64-1743-4011-BEE8-328BD15CCF80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o-RO" sz="2000" dirty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antivirală</a:t>
          </a:r>
          <a:endParaRPr lang="ro-RO" sz="2000" dirty="0">
            <a:latin typeface="Times New Roman" pitchFamily="18" charset="0"/>
            <a:cs typeface="Times New Roman" pitchFamily="18" charset="0"/>
          </a:endParaRPr>
        </a:p>
      </dgm:t>
    </dgm:pt>
    <dgm:pt modelId="{1A63E963-01B2-4483-8B09-89A543DC18E7}" type="parTrans" cxnId="{58A23790-9D9C-452A-8765-FDEDE7EE52CB}">
      <dgm:prSet/>
      <dgm:spPr/>
      <dgm:t>
        <a:bodyPr/>
        <a:lstStyle/>
        <a:p>
          <a:endParaRPr lang="ro-RO"/>
        </a:p>
      </dgm:t>
    </dgm:pt>
    <dgm:pt modelId="{0E3506F1-6604-4193-B8AC-50C04B93E8ED}" type="sibTrans" cxnId="{58A23790-9D9C-452A-8765-FDEDE7EE52CB}">
      <dgm:prSet/>
      <dgm:spPr/>
      <dgm:t>
        <a:bodyPr/>
        <a:lstStyle/>
        <a:p>
          <a:endParaRPr lang="ro-RO"/>
        </a:p>
      </dgm:t>
    </dgm:pt>
    <dgm:pt modelId="{34AC374B-760C-45D4-82F2-30DB87AB639D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o-RO" sz="2000" dirty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antibacteriană </a:t>
          </a:r>
          <a:endParaRPr lang="ro-RO" sz="2000" dirty="0">
            <a:latin typeface="Times New Roman" pitchFamily="18" charset="0"/>
            <a:cs typeface="Times New Roman" pitchFamily="18" charset="0"/>
          </a:endParaRPr>
        </a:p>
      </dgm:t>
    </dgm:pt>
    <dgm:pt modelId="{3BBE5EC7-15C3-428F-9D2C-C5529A7B4EB7}" type="parTrans" cxnId="{C6B158FB-0EA1-4393-903C-F5FC85B5A100}">
      <dgm:prSet/>
      <dgm:spPr/>
      <dgm:t>
        <a:bodyPr/>
        <a:lstStyle/>
        <a:p>
          <a:endParaRPr lang="ro-RO"/>
        </a:p>
      </dgm:t>
    </dgm:pt>
    <dgm:pt modelId="{12E0078D-A646-4C6D-B629-FA730A89F4B1}" type="sibTrans" cxnId="{C6B158FB-0EA1-4393-903C-F5FC85B5A100}">
      <dgm:prSet/>
      <dgm:spPr/>
      <dgm:t>
        <a:bodyPr/>
        <a:lstStyle/>
        <a:p>
          <a:endParaRPr lang="ro-RO"/>
        </a:p>
      </dgm:t>
    </dgm:pt>
    <dgm:pt modelId="{C634B1E9-69B5-4E96-AF08-22301EF65C82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o-RO" sz="2000" dirty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cicat</a:t>
          </a:r>
          <a:r>
            <a:rPr lang="en-US" sz="2000" dirty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r</a:t>
          </a:r>
          <a:r>
            <a:rPr lang="ro-RO" sz="2000" dirty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izantă</a:t>
          </a:r>
          <a:endParaRPr lang="ro-RO" sz="2000" dirty="0"/>
        </a:p>
      </dgm:t>
    </dgm:pt>
    <dgm:pt modelId="{88F92E5D-D931-4831-A5F5-364BC8F5E6DD}" type="parTrans" cxnId="{D693703F-7FF9-404D-B63C-64B1C00EDD83}">
      <dgm:prSet/>
      <dgm:spPr/>
      <dgm:t>
        <a:bodyPr/>
        <a:lstStyle/>
        <a:p>
          <a:endParaRPr lang="ro-RO"/>
        </a:p>
      </dgm:t>
    </dgm:pt>
    <dgm:pt modelId="{5488B454-7BB7-4ABD-8AE5-7A255F1D6B8C}" type="sibTrans" cxnId="{D693703F-7FF9-404D-B63C-64B1C00EDD83}">
      <dgm:prSet/>
      <dgm:spPr/>
      <dgm:t>
        <a:bodyPr/>
        <a:lstStyle/>
        <a:p>
          <a:endParaRPr lang="ro-RO"/>
        </a:p>
      </dgm:t>
    </dgm:pt>
    <dgm:pt modelId="{02D44542-0FA4-4964-82FB-872B80C3D2E4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o-RO" sz="2000" dirty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vasoprotectoare</a:t>
          </a:r>
          <a:endParaRPr lang="ro-RO" sz="2000" dirty="0"/>
        </a:p>
      </dgm:t>
    </dgm:pt>
    <dgm:pt modelId="{5BC38472-7C2A-46D2-863B-F2C9D1A28896}" type="parTrans" cxnId="{BB849EFD-DF6A-4E53-929A-AE394AF8AD4F}">
      <dgm:prSet/>
      <dgm:spPr/>
      <dgm:t>
        <a:bodyPr/>
        <a:lstStyle/>
        <a:p>
          <a:endParaRPr lang="ro-RO"/>
        </a:p>
      </dgm:t>
    </dgm:pt>
    <dgm:pt modelId="{E0594D9A-F4D6-41F7-8EC6-D30CC39D8405}" type="sibTrans" cxnId="{BB849EFD-DF6A-4E53-929A-AE394AF8AD4F}">
      <dgm:prSet/>
      <dgm:spPr/>
      <dgm:t>
        <a:bodyPr/>
        <a:lstStyle/>
        <a:p>
          <a:endParaRPr lang="ro-RO"/>
        </a:p>
      </dgm:t>
    </dgm:pt>
    <dgm:pt modelId="{908ADF10-8FF3-45AC-A915-02DF78FCDAD6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o-RO" sz="2000" dirty="0">
            <a:latin typeface="Times New Roman" pitchFamily="18" charset="0"/>
            <a:cs typeface="Times New Roman" pitchFamily="18" charset="0"/>
          </a:endParaRPr>
        </a:p>
      </dgm:t>
    </dgm:pt>
    <dgm:pt modelId="{259E5899-2FF3-47C6-ADEF-3C0B1775D427}" type="parTrans" cxnId="{8D226562-8B9F-42DA-A0AD-155AB5359735}">
      <dgm:prSet/>
      <dgm:spPr/>
      <dgm:t>
        <a:bodyPr/>
        <a:lstStyle/>
        <a:p>
          <a:endParaRPr lang="ro-RO"/>
        </a:p>
      </dgm:t>
    </dgm:pt>
    <dgm:pt modelId="{ECAC6F26-3013-4DB8-95CA-35A45BC78523}" type="sibTrans" cxnId="{8D226562-8B9F-42DA-A0AD-155AB5359735}">
      <dgm:prSet/>
      <dgm:spPr/>
      <dgm:t>
        <a:bodyPr/>
        <a:lstStyle/>
        <a:p>
          <a:endParaRPr lang="ro-RO"/>
        </a:p>
      </dgm:t>
    </dgm:pt>
    <dgm:pt modelId="{BE498666-8860-4292-B624-01A1729A62FE}" type="pres">
      <dgm:prSet presAssocID="{22965AFE-8928-4040-BAE1-46F08CFC99E5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8E52186A-F6CE-48D4-98D9-3263F3EF7ADF}" type="pres">
      <dgm:prSet presAssocID="{03C805DB-B7DB-48C4-9BAE-F39332E1C097}" presName="linNode" presStyleCnt="0"/>
      <dgm:spPr/>
    </dgm:pt>
    <dgm:pt modelId="{8DFB25A7-912C-423E-84E5-B13648645604}" type="pres">
      <dgm:prSet presAssocID="{03C805DB-B7DB-48C4-9BAE-F39332E1C097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8CF04B-96FA-4DF3-8BEF-D9104116BC62}" type="pres">
      <dgm:prSet presAssocID="{03C805DB-B7DB-48C4-9BAE-F39332E1C097}" presName="childShp" presStyleLbl="bgAccFollowNode1" presStyleIdx="0" presStyleCnt="2" custScaleY="12424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16BCAC-B594-4349-8525-75BFFF745CAA}" type="pres">
      <dgm:prSet presAssocID="{469F3D92-C0AC-4CBF-8087-04487393E77D}" presName="spacing" presStyleCnt="0"/>
      <dgm:spPr/>
    </dgm:pt>
    <dgm:pt modelId="{C3910E9C-6296-4903-AADF-E206122C4CD4}" type="pres">
      <dgm:prSet presAssocID="{B65C2873-1723-4266-B384-9453A55F88E2}" presName="linNode" presStyleCnt="0"/>
      <dgm:spPr/>
    </dgm:pt>
    <dgm:pt modelId="{C24FEBD5-A318-41D2-A93F-2B4B2B4A64B0}" type="pres">
      <dgm:prSet presAssocID="{B65C2873-1723-4266-B384-9453A55F88E2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C28B3E-C10C-4EF7-8821-732F6CADCCC4}" type="pres">
      <dgm:prSet presAssocID="{B65C2873-1723-4266-B384-9453A55F88E2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5113008-8331-46B5-873F-D7621E7DEA3F}" type="presOf" srcId="{03C805DB-B7DB-48C4-9BAE-F39332E1C097}" destId="{8DFB25A7-912C-423E-84E5-B13648645604}" srcOrd="0" destOrd="0" presId="urn:microsoft.com/office/officeart/2005/8/layout/vList6"/>
    <dgm:cxn modelId="{A02FF2A5-B1F9-4A01-8525-6954C5B97543}" srcId="{03C805DB-B7DB-48C4-9BAE-F39332E1C097}" destId="{55F24211-8F4F-4CD0-9FD4-0726D389A36E}" srcOrd="2" destOrd="0" parTransId="{B9AB770D-870B-4D97-AE9F-553D9ECAE67C}" sibTransId="{04856279-81D3-436D-A1BB-90039A5A24DF}"/>
    <dgm:cxn modelId="{0C07C137-F054-4104-95EE-AE04378137A5}" type="presOf" srcId="{B65C2873-1723-4266-B384-9453A55F88E2}" destId="{C24FEBD5-A318-41D2-A93F-2B4B2B4A64B0}" srcOrd="0" destOrd="0" presId="urn:microsoft.com/office/officeart/2005/8/layout/vList6"/>
    <dgm:cxn modelId="{5D736C04-0D9C-4A61-A4EF-C0872FD0440B}" type="presOf" srcId="{34AC374B-760C-45D4-82F2-30DB87AB639D}" destId="{6C8CF04B-96FA-4DF3-8BEF-D9104116BC62}" srcOrd="0" destOrd="1" presId="urn:microsoft.com/office/officeart/2005/8/layout/vList6"/>
    <dgm:cxn modelId="{DCCA3EE8-21FA-487C-B2AD-FD9B9D65992E}" type="presOf" srcId="{908ADF10-8FF3-45AC-A915-02DF78FCDAD6}" destId="{6C8CF04B-96FA-4DF3-8BEF-D9104116BC62}" srcOrd="0" destOrd="4" presId="urn:microsoft.com/office/officeart/2005/8/layout/vList6"/>
    <dgm:cxn modelId="{6FCD8473-D697-4286-891A-89B1CE028E79}" srcId="{03C805DB-B7DB-48C4-9BAE-F39332E1C097}" destId="{AEE1DFF1-4AA8-4681-BF56-88A3096B8429}" srcOrd="0" destOrd="0" parTransId="{D3303E2E-7BFA-4037-8E8A-004B877ECA4F}" sibTransId="{0DDCE710-6D56-44D5-B059-D499D865C7CA}"/>
    <dgm:cxn modelId="{58A23790-9D9C-452A-8765-FDEDE7EE52CB}" srcId="{03C805DB-B7DB-48C4-9BAE-F39332E1C097}" destId="{1CA80A64-1743-4011-BEE8-328BD15CCF80}" srcOrd="3" destOrd="0" parTransId="{1A63E963-01B2-4483-8B09-89A543DC18E7}" sibTransId="{0E3506F1-6604-4193-B8AC-50C04B93E8ED}"/>
    <dgm:cxn modelId="{C6B158FB-0EA1-4393-903C-F5FC85B5A100}" srcId="{03C805DB-B7DB-48C4-9BAE-F39332E1C097}" destId="{34AC374B-760C-45D4-82F2-30DB87AB639D}" srcOrd="1" destOrd="0" parTransId="{3BBE5EC7-15C3-428F-9D2C-C5529A7B4EB7}" sibTransId="{12E0078D-A646-4C6D-B629-FA730A89F4B1}"/>
    <dgm:cxn modelId="{CAB16C1C-33E5-49A7-9CC9-AB3A8ED94088}" type="presOf" srcId="{5962DA0C-E3F5-41D3-B4AC-09B4877B6903}" destId="{D6C28B3E-C10C-4EF7-8821-732F6CADCCC4}" srcOrd="0" destOrd="0" presId="urn:microsoft.com/office/officeart/2005/8/layout/vList6"/>
    <dgm:cxn modelId="{C0E4C3A6-0B02-4494-8A34-1B0514D92E89}" srcId="{B65C2873-1723-4266-B384-9453A55F88E2}" destId="{5962DA0C-E3F5-41D3-B4AC-09B4877B6903}" srcOrd="0" destOrd="0" parTransId="{289ED7F1-785E-43C9-AC29-902FD33DEA2B}" sibTransId="{9E136EE5-725F-4834-BFD8-AEF4683B0E49}"/>
    <dgm:cxn modelId="{BB849EFD-DF6A-4E53-929A-AE394AF8AD4F}" srcId="{B65C2873-1723-4266-B384-9453A55F88E2}" destId="{02D44542-0FA4-4964-82FB-872B80C3D2E4}" srcOrd="2" destOrd="0" parTransId="{5BC38472-7C2A-46D2-863B-F2C9D1A28896}" sibTransId="{E0594D9A-F4D6-41F7-8EC6-D30CC39D8405}"/>
    <dgm:cxn modelId="{AD36449F-E78D-46FB-B088-88E3DAA179AE}" srcId="{22965AFE-8928-4040-BAE1-46F08CFC99E5}" destId="{B65C2873-1723-4266-B384-9453A55F88E2}" srcOrd="1" destOrd="0" parTransId="{F5A09323-4FBB-4826-9807-F9693266F874}" sibTransId="{C5490BF8-9430-4E19-84DB-1E50B6B6D5EE}"/>
    <dgm:cxn modelId="{EB7D1366-05E2-458C-9B6F-B2DF613E04D5}" type="presOf" srcId="{C634B1E9-69B5-4E96-AF08-22301EF65C82}" destId="{D6C28B3E-C10C-4EF7-8821-732F6CADCCC4}" srcOrd="0" destOrd="1" presId="urn:microsoft.com/office/officeart/2005/8/layout/vList6"/>
    <dgm:cxn modelId="{FC25649B-AE18-4251-9412-2B2DA5E41184}" type="presOf" srcId="{02D44542-0FA4-4964-82FB-872B80C3D2E4}" destId="{D6C28B3E-C10C-4EF7-8821-732F6CADCCC4}" srcOrd="0" destOrd="2" presId="urn:microsoft.com/office/officeart/2005/8/layout/vList6"/>
    <dgm:cxn modelId="{28FB2B8F-43A7-4765-AEAC-F4CED90C243A}" srcId="{22965AFE-8928-4040-BAE1-46F08CFC99E5}" destId="{03C805DB-B7DB-48C4-9BAE-F39332E1C097}" srcOrd="0" destOrd="0" parTransId="{B0207CD7-0387-4A8B-A388-A805330DB9D5}" sibTransId="{469F3D92-C0AC-4CBF-8087-04487393E77D}"/>
    <dgm:cxn modelId="{380D5F03-F044-4459-B7D4-27447E15F389}" type="presOf" srcId="{1CA80A64-1743-4011-BEE8-328BD15CCF80}" destId="{6C8CF04B-96FA-4DF3-8BEF-D9104116BC62}" srcOrd="0" destOrd="3" presId="urn:microsoft.com/office/officeart/2005/8/layout/vList6"/>
    <dgm:cxn modelId="{C89A9C7F-BCCD-4CC9-9862-AC511FD54C3D}" type="presOf" srcId="{AEE1DFF1-4AA8-4681-BF56-88A3096B8429}" destId="{6C8CF04B-96FA-4DF3-8BEF-D9104116BC62}" srcOrd="0" destOrd="0" presId="urn:microsoft.com/office/officeart/2005/8/layout/vList6"/>
    <dgm:cxn modelId="{977E4667-9B6D-4821-9D5C-67ED247E628B}" type="presOf" srcId="{22965AFE-8928-4040-BAE1-46F08CFC99E5}" destId="{BE498666-8860-4292-B624-01A1729A62FE}" srcOrd="0" destOrd="0" presId="urn:microsoft.com/office/officeart/2005/8/layout/vList6"/>
    <dgm:cxn modelId="{D693703F-7FF9-404D-B63C-64B1C00EDD83}" srcId="{B65C2873-1723-4266-B384-9453A55F88E2}" destId="{C634B1E9-69B5-4E96-AF08-22301EF65C82}" srcOrd="1" destOrd="0" parTransId="{88F92E5D-D931-4831-A5F5-364BC8F5E6DD}" sibTransId="{5488B454-7BB7-4ABD-8AE5-7A255F1D6B8C}"/>
    <dgm:cxn modelId="{9B324EDF-CD49-4F9B-BA04-A7070AD475E0}" type="presOf" srcId="{55F24211-8F4F-4CD0-9FD4-0726D389A36E}" destId="{6C8CF04B-96FA-4DF3-8BEF-D9104116BC62}" srcOrd="0" destOrd="2" presId="urn:microsoft.com/office/officeart/2005/8/layout/vList6"/>
    <dgm:cxn modelId="{8D226562-8B9F-42DA-A0AD-155AB5359735}" srcId="{03C805DB-B7DB-48C4-9BAE-F39332E1C097}" destId="{908ADF10-8FF3-45AC-A915-02DF78FCDAD6}" srcOrd="4" destOrd="0" parTransId="{259E5899-2FF3-47C6-ADEF-3C0B1775D427}" sibTransId="{ECAC6F26-3013-4DB8-95CA-35A45BC78523}"/>
    <dgm:cxn modelId="{591F1CD0-D59D-40E9-A320-D67C818347A6}" type="presParOf" srcId="{BE498666-8860-4292-B624-01A1729A62FE}" destId="{8E52186A-F6CE-48D4-98D9-3263F3EF7ADF}" srcOrd="0" destOrd="0" presId="urn:microsoft.com/office/officeart/2005/8/layout/vList6"/>
    <dgm:cxn modelId="{76FC0C2C-AC38-4864-8B49-3A8673C4657B}" type="presParOf" srcId="{8E52186A-F6CE-48D4-98D9-3263F3EF7ADF}" destId="{8DFB25A7-912C-423E-84E5-B13648645604}" srcOrd="0" destOrd="0" presId="urn:microsoft.com/office/officeart/2005/8/layout/vList6"/>
    <dgm:cxn modelId="{A2E36F98-5E76-4140-8B01-D88DA94E6026}" type="presParOf" srcId="{8E52186A-F6CE-48D4-98D9-3263F3EF7ADF}" destId="{6C8CF04B-96FA-4DF3-8BEF-D9104116BC62}" srcOrd="1" destOrd="0" presId="urn:microsoft.com/office/officeart/2005/8/layout/vList6"/>
    <dgm:cxn modelId="{B486839C-F8D6-436E-BF1A-1D7F1219492D}" type="presParOf" srcId="{BE498666-8860-4292-B624-01A1729A62FE}" destId="{5116BCAC-B594-4349-8525-75BFFF745CAA}" srcOrd="1" destOrd="0" presId="urn:microsoft.com/office/officeart/2005/8/layout/vList6"/>
    <dgm:cxn modelId="{E8724439-EFBA-4F1D-8201-FCE66421EA6A}" type="presParOf" srcId="{BE498666-8860-4292-B624-01A1729A62FE}" destId="{C3910E9C-6296-4903-AADF-E206122C4CD4}" srcOrd="2" destOrd="0" presId="urn:microsoft.com/office/officeart/2005/8/layout/vList6"/>
    <dgm:cxn modelId="{2F12349C-2C67-4120-8B97-1CA00E5FF896}" type="presParOf" srcId="{C3910E9C-6296-4903-AADF-E206122C4CD4}" destId="{C24FEBD5-A318-41D2-A93F-2B4B2B4A64B0}" srcOrd="0" destOrd="0" presId="urn:microsoft.com/office/officeart/2005/8/layout/vList6"/>
    <dgm:cxn modelId="{EA16867F-87BD-4942-8C7B-377EC11CF22D}" type="presParOf" srcId="{C3910E9C-6296-4903-AADF-E206122C4CD4}" destId="{D6C28B3E-C10C-4EF7-8821-732F6CADCCC4}" srcOrd="1" destOrd="0" presId="urn:microsoft.com/office/officeart/2005/8/layout/vList6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image" Target="../media/image16.emf"/><Relationship Id="rId4" Type="http://schemas.openxmlformats.org/officeDocument/2006/relationships/image" Target="../media/image19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image" Target="../media/image23.emf"/><Relationship Id="rId4" Type="http://schemas.openxmlformats.org/officeDocument/2006/relationships/image" Target="../media/image26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image" Target="../media/image30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image" Target="../media/image95.emf"/><Relationship Id="rId1" Type="http://schemas.openxmlformats.org/officeDocument/2006/relationships/image" Target="../media/image9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62A283-3BE9-4073-BD04-5F4C65CE84FB}" type="datetimeFigureOut">
              <a:rPr lang="ro-RO" smtClean="0"/>
              <a:pPr/>
              <a:t>08.01.2018</a:t>
            </a:fld>
            <a:endParaRPr lang="ro-R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o-R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CED331-2F8D-4781-9E80-62178FE868DF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="" xmlns:p14="http://schemas.microsoft.com/office/powerpoint/2010/main" val="19321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6A2E2-E4EE-4E30-8A43-19771106CB31}" type="datetimeFigureOut">
              <a:rPr lang="ro-RO" smtClean="0"/>
              <a:pPr/>
              <a:t>08.01.2018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="" xmlns:p14="http://schemas.microsoft.com/office/powerpoint/2010/main" val="3323955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6A2E2-E4EE-4E30-8A43-19771106CB31}" type="datetimeFigureOut">
              <a:rPr lang="ro-RO" smtClean="0"/>
              <a:pPr/>
              <a:t>08.01.2018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="" xmlns:p14="http://schemas.microsoft.com/office/powerpoint/2010/main" val="3111282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6A2E2-E4EE-4E30-8A43-19771106CB31}" type="datetimeFigureOut">
              <a:rPr lang="ro-RO" smtClean="0"/>
              <a:pPr/>
              <a:t>08.01.2018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7122044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6A2E2-E4EE-4E30-8A43-19771106CB31}" type="datetimeFigureOut">
              <a:rPr lang="ro-RO" smtClean="0"/>
              <a:pPr/>
              <a:t>08.01.2018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="" xmlns:p14="http://schemas.microsoft.com/office/powerpoint/2010/main" val="26005637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6A2E2-E4EE-4E30-8A43-19771106CB31}" type="datetimeFigureOut">
              <a:rPr lang="ro-RO" smtClean="0"/>
              <a:pPr/>
              <a:t>08.01.2018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19202435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6A2E2-E4EE-4E30-8A43-19771106CB31}" type="datetimeFigureOut">
              <a:rPr lang="ro-RO" smtClean="0"/>
              <a:pPr/>
              <a:t>08.01.2018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="" xmlns:p14="http://schemas.microsoft.com/office/powerpoint/2010/main" val="36844819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6A2E2-E4EE-4E30-8A43-19771106CB31}" type="datetimeFigureOut">
              <a:rPr lang="ro-RO" smtClean="0"/>
              <a:pPr/>
              <a:t>08.01.2018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="" xmlns:p14="http://schemas.microsoft.com/office/powerpoint/2010/main" val="27898675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6A2E2-E4EE-4E30-8A43-19771106CB31}" type="datetimeFigureOut">
              <a:rPr lang="ro-RO" smtClean="0"/>
              <a:pPr/>
              <a:t>08.01.2018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="" xmlns:p14="http://schemas.microsoft.com/office/powerpoint/2010/main" val="4228370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6A2E2-E4EE-4E30-8A43-19771106CB31}" type="datetimeFigureOut">
              <a:rPr lang="ro-RO" smtClean="0"/>
              <a:pPr/>
              <a:t>08.01.2018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="" xmlns:p14="http://schemas.microsoft.com/office/powerpoint/2010/main" val="829778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6A2E2-E4EE-4E30-8A43-19771106CB31}" type="datetimeFigureOut">
              <a:rPr lang="ro-RO" smtClean="0"/>
              <a:pPr/>
              <a:t>08.01.2018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="" xmlns:p14="http://schemas.microsoft.com/office/powerpoint/2010/main" val="182237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6A2E2-E4EE-4E30-8A43-19771106CB31}" type="datetimeFigureOut">
              <a:rPr lang="ro-RO" smtClean="0"/>
              <a:pPr/>
              <a:t>08.01.2018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="" xmlns:p14="http://schemas.microsoft.com/office/powerpoint/2010/main" val="134987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6A2E2-E4EE-4E30-8A43-19771106CB31}" type="datetimeFigureOut">
              <a:rPr lang="ro-RO" smtClean="0"/>
              <a:pPr/>
              <a:t>08.01.2018</a:t>
            </a:fld>
            <a:endParaRPr lang="ro-R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="" xmlns:p14="http://schemas.microsoft.com/office/powerpoint/2010/main" val="3460973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6A2E2-E4EE-4E30-8A43-19771106CB31}" type="datetimeFigureOut">
              <a:rPr lang="ro-RO" smtClean="0"/>
              <a:pPr/>
              <a:t>08.01.2018</a:t>
            </a:fld>
            <a:endParaRPr lang="ro-R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="" xmlns:p14="http://schemas.microsoft.com/office/powerpoint/2010/main" val="201473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6A2E2-E4EE-4E30-8A43-19771106CB31}" type="datetimeFigureOut">
              <a:rPr lang="ro-RO" smtClean="0"/>
              <a:pPr/>
              <a:t>08.01.2018</a:t>
            </a:fld>
            <a:endParaRPr lang="ro-R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="" xmlns:p14="http://schemas.microsoft.com/office/powerpoint/2010/main" val="3699963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6A2E2-E4EE-4E30-8A43-19771106CB31}" type="datetimeFigureOut">
              <a:rPr lang="ro-RO" smtClean="0"/>
              <a:pPr/>
              <a:t>08.01.2018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="" xmlns:p14="http://schemas.microsoft.com/office/powerpoint/2010/main" val="597186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6A2E2-E4EE-4E30-8A43-19771106CB31}" type="datetimeFigureOut">
              <a:rPr lang="ro-RO" smtClean="0"/>
              <a:pPr/>
              <a:t>08.01.2018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="" xmlns:p14="http://schemas.microsoft.com/office/powerpoint/2010/main" val="977635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6A2E2-E4EE-4E30-8A43-19771106CB31}" type="datetimeFigureOut">
              <a:rPr lang="ro-RO" smtClean="0"/>
              <a:pPr/>
              <a:t>08.01.2018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="" xmlns:p14="http://schemas.microsoft.com/office/powerpoint/2010/main" val="18067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jpeg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oleObject" Target="../embeddings/oleObject19.bin"/><Relationship Id="rId4" Type="http://schemas.openxmlformats.org/officeDocument/2006/relationships/oleObject" Target="../embeddings/oleObject18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3.gif"/><Relationship Id="rId11" Type="http://schemas.openxmlformats.org/officeDocument/2006/relationships/oleObject" Target="../embeddings/oleObject6.bin"/><Relationship Id="rId5" Type="http://schemas.openxmlformats.org/officeDocument/2006/relationships/image" Target="../media/image12.jpeg"/><Relationship Id="rId10" Type="http://schemas.openxmlformats.org/officeDocument/2006/relationships/oleObject" Target="../embeddings/oleObject5.bin"/><Relationship Id="rId4" Type="http://schemas.openxmlformats.org/officeDocument/2006/relationships/image" Target="../media/image11.jpeg"/><Relationship Id="rId9" Type="http://schemas.openxmlformats.org/officeDocument/2006/relationships/oleObject" Target="../embeddings/oleObject4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jpeg"/><Relationship Id="rId5" Type="http://schemas.openxmlformats.org/officeDocument/2006/relationships/image" Target="../media/image109.jpeg"/><Relationship Id="rId4" Type="http://schemas.openxmlformats.org/officeDocument/2006/relationships/image" Target="../media/image11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image" Target="../media/image20.jpeg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22.jpeg"/><Relationship Id="rId10" Type="http://schemas.openxmlformats.org/officeDocument/2006/relationships/image" Target="../media/image4.jpeg"/><Relationship Id="rId4" Type="http://schemas.openxmlformats.org/officeDocument/2006/relationships/image" Target="../media/image21.jpeg"/><Relationship Id="rId9" Type="http://schemas.openxmlformats.org/officeDocument/2006/relationships/oleObject" Target="../embeddings/oleObject10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oleObject" Target="../embeddings/oleObject20.bin"/><Relationship Id="rId4" Type="http://schemas.openxmlformats.org/officeDocument/2006/relationships/image" Target="../media/image12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3.png"/><Relationship Id="rId4" Type="http://schemas.openxmlformats.org/officeDocument/2006/relationships/image" Target="../media/image13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2.jpeg"/><Relationship Id="rId4" Type="http://schemas.openxmlformats.org/officeDocument/2006/relationships/image" Target="../media/image15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image" Target="../media/image27.jpeg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oleObject" Target="../embeddings/oleObject14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6.jpeg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2.jpeg"/><Relationship Id="rId5" Type="http://schemas.openxmlformats.org/officeDocument/2006/relationships/image" Target="../media/image161.jpeg"/><Relationship Id="rId4" Type="http://schemas.openxmlformats.org/officeDocument/2006/relationships/image" Target="../media/image16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0.jpeg"/><Relationship Id="rId5" Type="http://schemas.openxmlformats.org/officeDocument/2006/relationships/image" Target="../media/image169.jpeg"/><Relationship Id="rId4" Type="http://schemas.openxmlformats.org/officeDocument/2006/relationships/image" Target="../media/image16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6.bin"/><Relationship Id="rId5" Type="http://schemas.openxmlformats.org/officeDocument/2006/relationships/oleObject" Target="../embeddings/oleObject15.bin"/><Relationship Id="rId4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188640"/>
            <a:ext cx="8640960" cy="64807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4515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sp>
        <p:nvSpPr>
          <p:cNvPr id="5" name="Rectangle 4"/>
          <p:cNvSpPr/>
          <p:nvPr/>
        </p:nvSpPr>
        <p:spPr>
          <a:xfrm>
            <a:off x="611560" y="548680"/>
            <a:ext cx="3168352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451587" name="Rectangle 3"/>
          <p:cNvSpPr>
            <a:spLocks noChangeArrowheads="1"/>
          </p:cNvSpPr>
          <p:nvPr/>
        </p:nvSpPr>
        <p:spPr bwMode="auto">
          <a:xfrm>
            <a:off x="611560" y="255713"/>
            <a:ext cx="3168352" cy="105407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152352" rIns="91440" bIns="3808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o-RO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ANTOCIANOZIDE</a:t>
            </a:r>
            <a:endParaRPr kumimoji="0" lang="ro-RO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o-R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5158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sp>
        <p:nvSpPr>
          <p:cNvPr id="451591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sp>
        <p:nvSpPr>
          <p:cNvPr id="451593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pic>
        <p:nvPicPr>
          <p:cNvPr id="451594" name="Picture 10" descr="http://sanatate.ele.ro/images/poze/coacaze_ar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6175" y="2440406"/>
            <a:ext cx="2571750" cy="1714500"/>
          </a:xfrm>
          <a:prstGeom prst="rect">
            <a:avLst/>
          </a:prstGeom>
          <a:noFill/>
        </p:spPr>
      </p:pic>
      <p:pic>
        <p:nvPicPr>
          <p:cNvPr id="451596" name="Picture 12" descr="http://sfinx777.files.wordpress.com/2010/03/buchet-lalele-si-zambile1-jpg-d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11502" y="4190365"/>
            <a:ext cx="2132855" cy="2132856"/>
          </a:xfrm>
          <a:prstGeom prst="rect">
            <a:avLst/>
          </a:prstGeom>
          <a:noFill/>
        </p:spPr>
      </p:pic>
      <p:sp>
        <p:nvSpPr>
          <p:cNvPr id="3" name="Rectangle 3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25385126"/>
              </p:ext>
            </p:extLst>
          </p:nvPr>
        </p:nvGraphicFramePr>
        <p:xfrm>
          <a:off x="2842692" y="1998421"/>
          <a:ext cx="3335238" cy="2266251"/>
        </p:xfrm>
        <a:graphic>
          <a:graphicData uri="http://schemas.openxmlformats.org/presentationml/2006/ole">
            <p:oleObj spid="_x0000_s655617" r:id="rId5" imgW="1682272" imgH="1133451" progId="">
              <p:embed/>
            </p:oleObj>
          </a:graphicData>
        </a:graphic>
      </p:graphicFrame>
      <p:sp>
        <p:nvSpPr>
          <p:cNvPr id="6" name="Rectangle 3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sp>
        <p:nvSpPr>
          <p:cNvPr id="8" name="Rectangle 3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sp>
        <p:nvSpPr>
          <p:cNvPr id="10" name="Rectangle 4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sp>
        <p:nvSpPr>
          <p:cNvPr id="12" name="Rectangle 4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sp>
        <p:nvSpPr>
          <p:cNvPr id="14" name="Rectangle 4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sp>
        <p:nvSpPr>
          <p:cNvPr id="16" name="Rectangle 4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pic>
        <p:nvPicPr>
          <p:cNvPr id="655570" name="Picture 210" descr="Imagini pentru afine">
            <a:extLst>
              <a:ext uri="{FF2B5EF4-FFF2-40B4-BE49-F238E27FC236}">
                <a16:creationId xmlns="" xmlns:a16="http://schemas.microsoft.com/office/drawing/2014/main" id="{1EEDC62D-B97D-487F-AFBD-046B63738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924" y="221142"/>
            <a:ext cx="2239516" cy="22293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0038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="" xmlns:p14="http://schemas.microsoft.com/office/powerpoint/2010/main" val="3327387173"/>
              </p:ext>
            </p:extLst>
          </p:nvPr>
        </p:nvGraphicFramePr>
        <p:xfrm>
          <a:off x="611560" y="764704"/>
          <a:ext cx="7632848" cy="4696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Oval 2"/>
          <p:cNvSpPr/>
          <p:nvPr/>
        </p:nvSpPr>
        <p:spPr>
          <a:xfrm>
            <a:off x="5524378" y="188640"/>
            <a:ext cx="3600400" cy="864096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400" b="1" dirty="0">
                <a:latin typeface="Times New Roman" pitchFamily="18" charset="0"/>
                <a:cs typeface="Times New Roman" pitchFamily="18" charset="0"/>
              </a:rPr>
              <a:t>Acțiuni specifice</a:t>
            </a:r>
          </a:p>
        </p:txBody>
      </p:sp>
    </p:spTree>
    <p:extLst>
      <p:ext uri="{BB962C8B-B14F-4D97-AF65-F5344CB8AC3E}">
        <p14:creationId xmlns="" xmlns:p14="http://schemas.microsoft.com/office/powerpoint/2010/main" val="241586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628034" y="1644942"/>
            <a:ext cx="8120430" cy="397031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Întrebuinţări: 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o-RO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tulburări induse de insuficienţa venoasă şi de fragilitatea capilară 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o-RO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afecţiuni vasculare şi retiniene 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o-RO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atero</a:t>
            </a:r>
            <a:r>
              <a: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</a:t>
            </a:r>
            <a:r>
              <a:rPr kumimoji="0" lang="ro-RO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cleroză </a:t>
            </a:r>
            <a:endParaRPr kumimoji="0" lang="ro-RO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o-RO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tulburări hemoragice la cirotici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o-RO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angiopatii şi retinopatii diabetice</a:t>
            </a:r>
            <a:endParaRPr kumimoji="0" lang="ro-RO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0979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6024" y="764704"/>
            <a:ext cx="3131840" cy="7200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400" b="1" i="1" cap="all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Myrtilli fructus </a:t>
            </a:r>
            <a:endParaRPr lang="ro-RO" sz="2400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9512" y="3501008"/>
            <a:ext cx="3923928" cy="5760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VACCINIUM MYRTILLUS </a:t>
            </a:r>
          </a:p>
        </p:txBody>
      </p:sp>
      <p:pic>
        <p:nvPicPr>
          <p:cNvPr id="493570" name="Picture 2" descr="http://www.drflora.hu/wp-content/uploads/2010/08/Fekete_Afonya_Vaccinium_myrtillus16-300x2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63838" y="782959"/>
            <a:ext cx="2857500" cy="22860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3572" name="Picture 4" descr="http://t0.gstatic.com/images?q=tbn:ANd9GcSLbMKLkfALya8jyUFKhoqRjx-dnMMsDvZa_0OHHdbHvFbJXNpznZmnLvB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623441"/>
            <a:ext cx="2638425" cy="17335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3574" name="Picture 6" descr="http://terapii-naturale-online.ro/wp-content/uploads/afin-fruct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426527"/>
            <a:ext cx="3923928" cy="29429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3576" name="Picture 8" descr="http://www.photomazza.com/local/cache-vignettes/L252xH251/jpg_M-1-13_Vaccinium_myrtillus-2baa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1944" y="4177828"/>
            <a:ext cx="2400300" cy="23907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3578" name="Picture 10" descr="http://pepinierelehida.infoferma.ro/clienti/poze/afin2-info35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71859" y="850836"/>
            <a:ext cx="2381250" cy="2381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255069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http://www.divahair.ro/images/speciale/articole/raluca_diva/corectari/afinele.jpg">
            <a:extLst>
              <a:ext uri="{FF2B5EF4-FFF2-40B4-BE49-F238E27FC236}">
                <a16:creationId xmlns="" xmlns:a16="http://schemas.microsoft.com/office/drawing/2014/main" id="{05F85C96-9F91-4CB1-A5CC-C60185C58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2564" y="2348880"/>
            <a:ext cx="3038872" cy="18448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B77B3596-A6B3-4BFD-BACB-088B040CAA02}"/>
              </a:ext>
            </a:extLst>
          </p:cNvPr>
          <p:cNvSpPr/>
          <p:nvPr/>
        </p:nvSpPr>
        <p:spPr>
          <a:xfrm>
            <a:off x="4788024" y="1407016"/>
            <a:ext cx="4248472" cy="8698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3-7,5%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antocianozide</a:t>
            </a:r>
            <a:endParaRPr lang="ro-RO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C5DA2A1B-2A8D-4297-B65E-DB18A5BA9CA5}"/>
              </a:ext>
            </a:extLst>
          </p:cNvPr>
          <p:cNvSpPr/>
          <p:nvPr/>
        </p:nvSpPr>
        <p:spPr>
          <a:xfrm>
            <a:off x="96995" y="3068960"/>
            <a:ext cx="2899049" cy="100811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roantociani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</a:t>
            </a:r>
            <a:r>
              <a:rPr lang="ro-RO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o-RO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oligomeri</a:t>
            </a:r>
            <a:endParaRPr lang="ro-RO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7608FA7C-1630-4BEA-9286-0A571E4D7E9A}"/>
              </a:ext>
            </a:extLst>
          </p:cNvPr>
          <p:cNvSpPr/>
          <p:nvPr/>
        </p:nvSpPr>
        <p:spPr>
          <a:xfrm>
            <a:off x="2771800" y="972932"/>
            <a:ext cx="2664296" cy="100811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mirtiline</a:t>
            </a:r>
            <a:endParaRPr lang="ro-RO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C1EB1074-8A48-41AA-8EC4-6B2F8DE958F4}"/>
              </a:ext>
            </a:extLst>
          </p:cNvPr>
          <p:cNvSpPr/>
          <p:nvPr/>
        </p:nvSpPr>
        <p:spPr>
          <a:xfrm>
            <a:off x="6417582" y="3689648"/>
            <a:ext cx="2664296" cy="100811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1,5% tanin catehic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2DA75A56-B885-44E8-96D9-5494F1588082}"/>
              </a:ext>
            </a:extLst>
          </p:cNvPr>
          <p:cNvSpPr/>
          <p:nvPr/>
        </p:nvSpPr>
        <p:spPr>
          <a:xfrm>
            <a:off x="719572" y="5198092"/>
            <a:ext cx="8136904" cy="93610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o-RO" sz="2400" b="1" dirty="0">
                <a:latin typeface="Times New Roman" pitchFamily="18" charset="0"/>
                <a:cs typeface="Times New Roman" pitchFamily="18" charset="0"/>
              </a:rPr>
              <a:t>zaharuri, acizi organici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oze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mucilagii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acid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cafeic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acid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clorogenic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flavone</a:t>
            </a:r>
            <a:r>
              <a:rPr lang="ro-RO" sz="2400" b="1" dirty="0">
                <a:latin typeface="Times New Roman" pitchFamily="18" charset="0"/>
                <a:cs typeface="Times New Roman" pitchFamily="18" charset="0"/>
              </a:rPr>
              <a:t>, vit. C, pectine, săruri minerale</a:t>
            </a:r>
            <a:endParaRPr lang="ro-RO" sz="2400" dirty="0"/>
          </a:p>
        </p:txBody>
      </p:sp>
    </p:spTree>
    <p:extLst>
      <p:ext uri="{BB962C8B-B14F-4D97-AF65-F5344CB8AC3E}">
        <p14:creationId xmlns="" xmlns:p14="http://schemas.microsoft.com/office/powerpoint/2010/main" val="174513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3367" y="538052"/>
            <a:ext cx="3806748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sz="24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capilaro- şi vasoprotectoar</a:t>
            </a:r>
            <a:r>
              <a:rPr lang="en-US" sz="24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</a:t>
            </a:r>
            <a:endParaRPr lang="ro-RO" sz="2400" b="1" dirty="0"/>
          </a:p>
        </p:txBody>
      </p:sp>
      <p:pic>
        <p:nvPicPr>
          <p:cNvPr id="3" name="Picture 5" descr="http://www.divahair.ro/images/speciale/articole/raluca_diva/corectari/afine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7525" y="229874"/>
            <a:ext cx="3038872" cy="18448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529820" y="1894466"/>
            <a:ext cx="3586329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o-RO" sz="24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creşterea acuităţii vizuale</a:t>
            </a:r>
            <a:endParaRPr lang="ro-RO" sz="2400" b="1" dirty="0"/>
          </a:p>
        </p:txBody>
      </p:sp>
      <p:sp>
        <p:nvSpPr>
          <p:cNvPr id="9" name="Rectangle 8"/>
          <p:cNvSpPr/>
          <p:nvPr/>
        </p:nvSpPr>
        <p:spPr>
          <a:xfrm>
            <a:off x="2009065" y="1152286"/>
            <a:ext cx="1843774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sz="24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antioxidantă</a:t>
            </a:r>
            <a:endParaRPr lang="ro-RO" sz="2400" b="1" dirty="0"/>
          </a:p>
        </p:txBody>
      </p:sp>
      <p:sp>
        <p:nvSpPr>
          <p:cNvPr id="18" name="Rectangle 17"/>
          <p:cNvSpPr/>
          <p:nvPr/>
        </p:nvSpPr>
        <p:spPr>
          <a:xfrm>
            <a:off x="3021045" y="4719544"/>
            <a:ext cx="5886400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o-RO" sz="24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materie primă în obţinerea totalului antocianozidic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o-RO" sz="24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tulburări vasculare </a:t>
            </a:r>
            <a:endParaRPr lang="ro-RO" sz="2400" b="1" dirty="0"/>
          </a:p>
        </p:txBody>
      </p:sp>
      <p:sp>
        <p:nvSpPr>
          <p:cNvPr id="4" name="Rectangle 3"/>
          <p:cNvSpPr/>
          <p:nvPr/>
        </p:nvSpPr>
        <p:spPr>
          <a:xfrm>
            <a:off x="967319" y="2613399"/>
            <a:ext cx="3604681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400" b="1" dirty="0">
                <a:latin typeface="Times New Roman" pitchFamily="18" charset="0"/>
                <a:cs typeface="Times New Roman" pitchFamily="18" charset="0"/>
              </a:rPr>
              <a:t>antidiareică, astringentă</a:t>
            </a:r>
          </a:p>
        </p:txBody>
      </p:sp>
      <p:sp>
        <p:nvSpPr>
          <p:cNvPr id="13" name="Arrow: Curved Down 12">
            <a:extLst>
              <a:ext uri="{FF2B5EF4-FFF2-40B4-BE49-F238E27FC236}">
                <a16:creationId xmlns="" xmlns:a16="http://schemas.microsoft.com/office/drawing/2014/main" id="{40457D75-C0C6-4346-BFCE-9012ABAC8CC1}"/>
              </a:ext>
            </a:extLst>
          </p:cNvPr>
          <p:cNvSpPr/>
          <p:nvPr/>
        </p:nvSpPr>
        <p:spPr>
          <a:xfrm>
            <a:off x="6300192" y="2351629"/>
            <a:ext cx="1008112" cy="2053402"/>
          </a:xfrm>
          <a:prstGeom prst="curvedDown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26" name="Picture 2" descr="http://img528.imageshack.us/img528/4715/img5763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251" y="3925735"/>
            <a:ext cx="3456384" cy="25922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12" descr="http://www.bis-nis.ro/ceaiuri-natura/aromate/ceaiuri-natura-aromate/ceaiuri-natura-aromate-fructe-padur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827262"/>
            <a:ext cx="4149363" cy="25922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Oval 1">
            <a:extLst>
              <a:ext uri="{FF2B5EF4-FFF2-40B4-BE49-F238E27FC236}">
                <a16:creationId xmlns="" xmlns:a16="http://schemas.microsoft.com/office/drawing/2014/main" id="{6EA69CA8-ADB8-4F03-9DDB-BBC496EE3F51}"/>
              </a:ext>
            </a:extLst>
          </p:cNvPr>
          <p:cNvSpPr/>
          <p:nvPr/>
        </p:nvSpPr>
        <p:spPr>
          <a:xfrm>
            <a:off x="3275856" y="515898"/>
            <a:ext cx="4149363" cy="1224136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Ceaiuri medicinale</a:t>
            </a:r>
          </a:p>
        </p:txBody>
      </p:sp>
      <p:pic>
        <p:nvPicPr>
          <p:cNvPr id="671746" name="Picture 2" descr="Imagini pentru afine, medicamente">
            <a:extLst>
              <a:ext uri="{FF2B5EF4-FFF2-40B4-BE49-F238E27FC236}">
                <a16:creationId xmlns="" xmlns:a16="http://schemas.microsoft.com/office/drawing/2014/main" id="{EAF72CC8-1FDD-4E6E-ADDB-F1E0658CE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37" y="593341"/>
            <a:ext cx="3333750" cy="33337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eai Afine Fructe 20Dz Celmar">
            <a:extLst>
              <a:ext uri="{FF2B5EF4-FFF2-40B4-BE49-F238E27FC236}">
                <a16:creationId xmlns="" xmlns:a16="http://schemas.microsoft.com/office/drawing/2014/main" id="{935142C1-0CE8-4533-925B-268C13534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01656" y="1484784"/>
            <a:ext cx="1367741" cy="2085617"/>
          </a:xfrm>
          <a:prstGeom prst="rect">
            <a:avLst/>
          </a:prstGeom>
          <a:noFill/>
        </p:spPr>
      </p:pic>
      <p:pic>
        <p:nvPicPr>
          <p:cNvPr id="10" name="Picture 10" descr="http://haster.ro/mm/image/afine.jpg">
            <a:extLst>
              <a:ext uri="{FF2B5EF4-FFF2-40B4-BE49-F238E27FC236}">
                <a16:creationId xmlns="" xmlns:a16="http://schemas.microsoft.com/office/drawing/2014/main" id="{BA4E1577-C0BD-4797-A156-8C51FF2E2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76163" y="2260216"/>
            <a:ext cx="2148747" cy="16115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1364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="" xmlns:a16="http://schemas.microsoft.com/office/drawing/2014/main" id="{D3654DAA-CB4D-4B0E-9D4F-848088D23E31}"/>
              </a:ext>
            </a:extLst>
          </p:cNvPr>
          <p:cNvSpPr/>
          <p:nvPr/>
        </p:nvSpPr>
        <p:spPr>
          <a:xfrm>
            <a:off x="4788024" y="1124744"/>
            <a:ext cx="4149363" cy="1224136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Fitomedicamente</a:t>
            </a:r>
          </a:p>
        </p:txBody>
      </p:sp>
      <p:pic>
        <p:nvPicPr>
          <p:cNvPr id="3" name="Picture 12" descr="http://t2.gstatic.com/images?q=tbn:ANd9GcTxhtbQ-nXChSBoDCbyXV_bQZVhnVA3OxrdnN9VPa88oPj93Bqw">
            <a:extLst>
              <a:ext uri="{FF2B5EF4-FFF2-40B4-BE49-F238E27FC236}">
                <a16:creationId xmlns="" xmlns:a16="http://schemas.microsoft.com/office/drawing/2014/main" id="{2A4F066F-B1DF-4F6B-8A92-F5F37AC1F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8824" y="98864"/>
            <a:ext cx="2664296" cy="2664296"/>
          </a:xfrm>
          <a:prstGeom prst="rect">
            <a:avLst/>
          </a:prstGeom>
          <a:noFill/>
        </p:spPr>
      </p:pic>
      <p:pic>
        <p:nvPicPr>
          <p:cNvPr id="4" name="Picture 14" descr="http://t2.gstatic.com/images?q=tbn:ANd9GcRUqrrcpWL5AjyZLsExbN7agrObeOtOlBq4cPgxLPTjP4IUwqur">
            <a:extLst>
              <a:ext uri="{FF2B5EF4-FFF2-40B4-BE49-F238E27FC236}">
                <a16:creationId xmlns="" xmlns:a16="http://schemas.microsoft.com/office/drawing/2014/main" id="{9ACAEA67-5FE3-4602-87E7-5E61D82FA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5466" y="4066033"/>
            <a:ext cx="2865115" cy="2256465"/>
          </a:xfrm>
          <a:prstGeom prst="rect">
            <a:avLst/>
          </a:prstGeom>
          <a:noFill/>
        </p:spPr>
      </p:pic>
      <p:sp>
        <p:nvSpPr>
          <p:cNvPr id="5" name="Oval 4">
            <a:extLst>
              <a:ext uri="{FF2B5EF4-FFF2-40B4-BE49-F238E27FC236}">
                <a16:creationId xmlns="" xmlns:a16="http://schemas.microsoft.com/office/drawing/2014/main" id="{C51F8125-76E8-44CC-A91A-34233D13DB6B}"/>
              </a:ext>
            </a:extLst>
          </p:cNvPr>
          <p:cNvSpPr/>
          <p:nvPr/>
        </p:nvSpPr>
        <p:spPr>
          <a:xfrm>
            <a:off x="755576" y="2794106"/>
            <a:ext cx="3240360" cy="864096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extract</a:t>
            </a:r>
          </a:p>
        </p:txBody>
      </p:sp>
    </p:spTree>
    <p:extLst>
      <p:ext uri="{BB962C8B-B14F-4D97-AF65-F5344CB8AC3E}">
        <p14:creationId xmlns="" xmlns:p14="http://schemas.microsoft.com/office/powerpoint/2010/main" val="290212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22" name="Picture 2" descr="http://www.farmaline.ro/poza2.php?pid=7063cebc089ba6377ff28d24827bba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8692" y="476672"/>
            <a:ext cx="2664296" cy="1656184"/>
          </a:xfrm>
          <a:prstGeom prst="rect">
            <a:avLst/>
          </a:prstGeom>
          <a:noFill/>
        </p:spPr>
      </p:pic>
      <p:pic>
        <p:nvPicPr>
          <p:cNvPr id="491530" name="Picture 10" descr="http://www.fabiol.ro/fisiere/6bd9fec43244c12194af50133a92b0aadifabio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871" y="2104093"/>
            <a:ext cx="2664296" cy="3312368"/>
          </a:xfrm>
          <a:prstGeom prst="rect">
            <a:avLst/>
          </a:prstGeom>
          <a:noFill/>
        </p:spPr>
      </p:pic>
      <p:pic>
        <p:nvPicPr>
          <p:cNvPr id="9" name="Picture 8" descr="https://comenzi.farmaciatei.ro/images/products/comenzi.farmaciatei.ro/-concatproductsimage-1295510646_IMG_95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1776" y="287523"/>
            <a:ext cx="3422248" cy="1512511"/>
          </a:xfrm>
          <a:prstGeom prst="rect">
            <a:avLst/>
          </a:prstGeom>
          <a:noFill/>
        </p:spPr>
      </p:pic>
      <p:pic>
        <p:nvPicPr>
          <p:cNvPr id="7" name="Picture 2" descr="http://www.farmaciastejara.ro/images/Mirtilen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454" y="3760277"/>
            <a:ext cx="2857500" cy="2857500"/>
          </a:xfrm>
          <a:prstGeom prst="rect">
            <a:avLst/>
          </a:prstGeom>
          <a:noFill/>
        </p:spPr>
      </p:pic>
      <p:pic>
        <p:nvPicPr>
          <p:cNvPr id="668674" name="Picture 2" descr="Imagini pentru afine, medicamente">
            <a:extLst>
              <a:ext uri="{FF2B5EF4-FFF2-40B4-BE49-F238E27FC236}">
                <a16:creationId xmlns="" xmlns:a16="http://schemas.microsoft.com/office/drawing/2014/main" id="{1BFD522B-B0AE-4BE6-8591-90BF2BF65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630" y="3284984"/>
            <a:ext cx="3461370" cy="34613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="" xmlns:a16="http://schemas.microsoft.com/office/drawing/2014/main" id="{FB35E7D6-CD3F-4792-BC73-81109193F42E}"/>
              </a:ext>
            </a:extLst>
          </p:cNvPr>
          <p:cNvSpPr/>
          <p:nvPr/>
        </p:nvSpPr>
        <p:spPr>
          <a:xfrm>
            <a:off x="5004048" y="2132856"/>
            <a:ext cx="4139952" cy="1152128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Suplimente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476" name="Picture 4" descr="http://farmaciaverde.util21.ro/produse/503_24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826" y="1130677"/>
            <a:ext cx="1176250" cy="2376264"/>
          </a:xfrm>
          <a:prstGeom prst="rect">
            <a:avLst/>
          </a:prstGeom>
          <a:noFill/>
        </p:spPr>
      </p:pic>
      <p:pic>
        <p:nvPicPr>
          <p:cNvPr id="7" name="Picture 2" descr="Fitodiab 60c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97455"/>
            <a:ext cx="2602260" cy="26022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http://www.sanafarm.ro/images/insuveg-m97-far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1159" y="3867719"/>
            <a:ext cx="2857500" cy="2857500"/>
          </a:xfrm>
          <a:prstGeom prst="rect">
            <a:avLst/>
          </a:prstGeom>
          <a:noFill/>
        </p:spPr>
      </p:pic>
      <p:pic>
        <p:nvPicPr>
          <p:cNvPr id="655366" name="Picture 6" descr="http://www.solarisfarm.ro/user/content/bd66detoxicolon-dacia-plant-daciaplant-intestin-purificare-detoxifier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85440"/>
            <a:ext cx="3087932" cy="30879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http://www.allshops.ro/files/clients/61/3293/p/30/eridiarom---plantarom-2498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32678" y="4119835"/>
            <a:ext cx="2398218" cy="2398218"/>
          </a:xfrm>
          <a:prstGeom prst="rect">
            <a:avLst/>
          </a:prstGeom>
          <a:noFill/>
        </p:spPr>
      </p:pic>
      <p:pic>
        <p:nvPicPr>
          <p:cNvPr id="670722" name="Picture 2" descr="Imagini pentru afine, medicamente">
            <a:extLst>
              <a:ext uri="{FF2B5EF4-FFF2-40B4-BE49-F238E27FC236}">
                <a16:creationId xmlns="" xmlns:a16="http://schemas.microsoft.com/office/drawing/2014/main" id="{C965665C-6219-4AE3-9DD8-94D9F5128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480" y="87455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3FCFF0A1-C8EC-4F5F-B60A-858F64EFADAE}"/>
              </a:ext>
            </a:extLst>
          </p:cNvPr>
          <p:cNvCxnSpPr/>
          <p:nvPr/>
        </p:nvCxnSpPr>
        <p:spPr>
          <a:xfrm>
            <a:off x="-56176" y="4029164"/>
            <a:ext cx="9144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Rectangle 1">
            <a:extLst>
              <a:ext uri="{FF2B5EF4-FFF2-40B4-BE49-F238E27FC236}">
                <a16:creationId xmlns="" xmlns:a16="http://schemas.microsoft.com/office/drawing/2014/main" id="{51490022-29DB-43EC-9693-7033188F0C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79" y="389348"/>
            <a:ext cx="3744416" cy="4616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RIBES NIGRI FRUCTUS</a:t>
            </a:r>
            <a:endParaRPr kumimoji="0" lang="ro-RO" sz="2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 descr="http://www.remediu.ro/img/plante/23.jpg">
            <a:extLst>
              <a:ext uri="{FF2B5EF4-FFF2-40B4-BE49-F238E27FC236}">
                <a16:creationId xmlns="" xmlns:a16="http://schemas.microsoft.com/office/drawing/2014/main" id="{E24BC1EB-814F-4567-A415-6854EA14D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6304" y="881105"/>
            <a:ext cx="2558566" cy="20468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450C669A-8A56-4546-9CCF-2AF3EA196512}"/>
              </a:ext>
            </a:extLst>
          </p:cNvPr>
          <p:cNvSpPr/>
          <p:nvPr/>
        </p:nvSpPr>
        <p:spPr>
          <a:xfrm>
            <a:off x="3563888" y="5546524"/>
            <a:ext cx="4086375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indent="457200" defTabSz="914400" fontAlgn="base">
              <a:spcBef>
                <a:spcPct val="0"/>
              </a:spcBef>
              <a:spcAft>
                <a:spcPct val="0"/>
              </a:spcAft>
            </a:pPr>
            <a:r>
              <a:rPr lang="ro-RO" sz="2400" b="1" i="1" dirty="0">
                <a:latin typeface="Times New Roman" pitchFamily="18" charset="0"/>
                <a:cs typeface="Times New Roman" pitchFamily="18" charset="0"/>
              </a:rPr>
              <a:t>RIBES RUBRI FRUCTUS</a:t>
            </a:r>
            <a:endParaRPr lang="ro-RO" sz="2400" i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4" descr="http://www.retete-mancare.ro/img/20834/Dulceata_de_coacaze.jpg">
            <a:extLst>
              <a:ext uri="{FF2B5EF4-FFF2-40B4-BE49-F238E27FC236}">
                <a16:creationId xmlns="" xmlns:a16="http://schemas.microsoft.com/office/drawing/2014/main" id="{7508EE5A-8DC1-4C83-9709-B28BF74E1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4811147"/>
            <a:ext cx="2395981" cy="20468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7" descr="http://terapeut.ro/commerce/images/coacaz_negru_calciu_farma_class.jpg">
            <a:extLst>
              <a:ext uri="{FF2B5EF4-FFF2-40B4-BE49-F238E27FC236}">
                <a16:creationId xmlns="" xmlns:a16="http://schemas.microsoft.com/office/drawing/2014/main" id="{85241B16-A1C1-400A-9503-41EBDBA64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92600" y="547729"/>
            <a:ext cx="2267655" cy="2736304"/>
          </a:xfrm>
          <a:prstGeom prst="rect">
            <a:avLst/>
          </a:prstGeom>
          <a:noFill/>
        </p:spPr>
      </p:pic>
      <p:pic>
        <p:nvPicPr>
          <p:cNvPr id="17" name="Picture 9" descr="http://www.pcfarm.ro/images/dacia_plant_coacaz_negru.jpg">
            <a:extLst>
              <a:ext uri="{FF2B5EF4-FFF2-40B4-BE49-F238E27FC236}">
                <a16:creationId xmlns="" xmlns:a16="http://schemas.microsoft.com/office/drawing/2014/main" id="{32720446-C498-4A2D-961E-3638F4A94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7985" y="462847"/>
            <a:ext cx="1422878" cy="2736304"/>
          </a:xfrm>
          <a:prstGeom prst="rect">
            <a:avLst/>
          </a:prstGeom>
          <a:noFill/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6D633425-E42C-4E1C-B688-0BF61E5E4409}"/>
              </a:ext>
            </a:extLst>
          </p:cNvPr>
          <p:cNvSpPr/>
          <p:nvPr/>
        </p:nvSpPr>
        <p:spPr>
          <a:xfrm>
            <a:off x="3059832" y="3475822"/>
            <a:ext cx="5469599" cy="120032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o-RO" sz="24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tratamentul tulburărilor vasculare;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o-RO" sz="24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obţinerea extractelor totale de antocianozide</a:t>
            </a:r>
            <a:endParaRPr lang="ro-RO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188640"/>
            <a:ext cx="8640960" cy="64807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4515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sp>
        <p:nvSpPr>
          <p:cNvPr id="5" name="Rectangle 4"/>
          <p:cNvSpPr/>
          <p:nvPr/>
        </p:nvSpPr>
        <p:spPr>
          <a:xfrm>
            <a:off x="611560" y="548680"/>
            <a:ext cx="3168352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451587" name="Rectangle 3"/>
          <p:cNvSpPr>
            <a:spLocks noChangeArrowheads="1"/>
          </p:cNvSpPr>
          <p:nvPr/>
        </p:nvSpPr>
        <p:spPr bwMode="auto">
          <a:xfrm>
            <a:off x="611560" y="286490"/>
            <a:ext cx="3168352" cy="99251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152352" rIns="91440" bIns="3808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o-RO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ANTOCIANOZIDE</a:t>
            </a:r>
            <a:endParaRPr kumimoji="0" lang="ro-RO" sz="2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o-R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5158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sp>
        <p:nvSpPr>
          <p:cNvPr id="451591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sp>
        <p:nvSpPr>
          <p:cNvPr id="451593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pic>
        <p:nvPicPr>
          <p:cNvPr id="451594" name="Picture 10" descr="http://sanatate.ele.ro/images/poze/coacaze_ar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1363278"/>
            <a:ext cx="2571750" cy="1714500"/>
          </a:xfrm>
          <a:prstGeom prst="rect">
            <a:avLst/>
          </a:prstGeom>
          <a:noFill/>
        </p:spPr>
      </p:pic>
      <p:sp>
        <p:nvSpPr>
          <p:cNvPr id="3" name="Rectangle 3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sp>
        <p:nvSpPr>
          <p:cNvPr id="6" name="Rectangle 3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852698242"/>
              </p:ext>
            </p:extLst>
          </p:nvPr>
        </p:nvGraphicFramePr>
        <p:xfrm>
          <a:off x="4715552" y="943216"/>
          <a:ext cx="3456847" cy="1933491"/>
        </p:xfrm>
        <a:graphic>
          <a:graphicData uri="http://schemas.openxmlformats.org/presentationml/2006/ole">
            <p:oleObj spid="_x0000_s667741" r:id="rId4" imgW="2492904" imgH="1400145" progId="">
              <p:embed/>
            </p:oleObj>
          </a:graphicData>
        </a:graphic>
      </p:graphicFrame>
      <p:sp>
        <p:nvSpPr>
          <p:cNvPr id="8" name="Rectangle 3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sp>
        <p:nvSpPr>
          <p:cNvPr id="10" name="Rectangle 4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sp>
        <p:nvSpPr>
          <p:cNvPr id="12" name="Rectangle 4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352987023"/>
              </p:ext>
            </p:extLst>
          </p:nvPr>
        </p:nvGraphicFramePr>
        <p:xfrm>
          <a:off x="899593" y="4008288"/>
          <a:ext cx="3587102" cy="2084812"/>
        </p:xfrm>
        <a:graphic>
          <a:graphicData uri="http://schemas.openxmlformats.org/presentationml/2006/ole">
            <p:oleObj spid="_x0000_s667742" r:id="rId5" imgW="2366302" imgH="1378821" progId="">
              <p:embed/>
            </p:oleObj>
          </a:graphicData>
        </a:graphic>
      </p:graphicFrame>
      <p:sp>
        <p:nvSpPr>
          <p:cNvPr id="14" name="Rectangle 4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sp>
        <p:nvSpPr>
          <p:cNvPr id="16" name="Rectangle 4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pic>
        <p:nvPicPr>
          <p:cNvPr id="25" name="Picture 210" descr="Imagini pentru afine">
            <a:extLst>
              <a:ext uri="{FF2B5EF4-FFF2-40B4-BE49-F238E27FC236}">
                <a16:creationId xmlns="" xmlns:a16="http://schemas.microsoft.com/office/drawing/2014/main" id="{E7F37754-BD7C-4F7B-8B95-7A41C980D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217" y="3961087"/>
            <a:ext cx="2239516" cy="22293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7143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087889038"/>
              </p:ext>
            </p:extLst>
          </p:nvPr>
        </p:nvGraphicFramePr>
        <p:xfrm>
          <a:off x="755576" y="260648"/>
          <a:ext cx="8064896" cy="6504036"/>
        </p:xfrm>
        <a:graphic>
          <a:graphicData uri="http://schemas.openxmlformats.org/drawingml/2006/table">
            <a:tbl>
              <a:tblPr firstRow="1" firstCol="1" bandRow="1">
                <a:tableStyleId>{D27102A9-8310-4765-A935-A1911B00CA55}</a:tableStyleId>
              </a:tblPr>
              <a:tblGrid>
                <a:gridCol w="403189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03300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69777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200" dirty="0">
                          <a:effectLst/>
                        </a:rPr>
                        <a:t> </a:t>
                      </a:r>
                      <a:endParaRPr lang="ro-RO" sz="10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1200" dirty="0">
                          <a:effectLst/>
                        </a:rPr>
                        <a:t> </a:t>
                      </a:r>
                      <a:endParaRPr lang="ro-RO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Cantitatea 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o-RO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mg/100g</a:t>
                      </a:r>
                      <a:endParaRPr lang="ro-RO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0104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afine</a:t>
                      </a:r>
                      <a:endParaRPr lang="ro-RO" sz="2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cap="all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300-648</a:t>
                      </a:r>
                      <a:endParaRPr lang="ro-RO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0104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soc</a:t>
                      </a:r>
                      <a:endParaRPr lang="ro-RO" sz="2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cap="all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25-495</a:t>
                      </a:r>
                      <a:endParaRPr lang="ro-RO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0104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cireşe</a:t>
                      </a:r>
                      <a:endParaRPr lang="ro-RO" sz="2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cap="all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350-450</a:t>
                      </a:r>
                      <a:endParaRPr lang="ro-RO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0104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zmeur</a:t>
                      </a:r>
                      <a:r>
                        <a:rPr lang="ro-RO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</a:t>
                      </a:r>
                      <a:endParaRPr lang="ro-RO" sz="2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cap="all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213-428</a:t>
                      </a:r>
                      <a:endParaRPr lang="ro-RO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80104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mure</a:t>
                      </a:r>
                      <a:endParaRPr lang="ro-RO" sz="2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cap="all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85-325</a:t>
                      </a:r>
                      <a:endParaRPr lang="ro-RO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80104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păducel</a:t>
                      </a:r>
                      <a:endParaRPr lang="ro-RO" sz="2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cap="all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</a:t>
                      </a:r>
                      <a:endParaRPr lang="ro-RO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654338" name="Picture 2" descr="http://www.satmareanul.net/wp-content/uploads/2014/07/afin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388" y="1473869"/>
            <a:ext cx="2147050" cy="14299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4340" name="Picture 4" descr="http://sanatate.bzi.ro/public/upload/photos/0/soc_fruct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67" y="2059402"/>
            <a:ext cx="2059521" cy="168880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4342" name="Picture 6" descr="http://storage0.dms.mpinteractiv.ro/media/1/1/7627/12773396/1/cirese-hepta.jpg?width=4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411" y="2956266"/>
            <a:ext cx="1906581" cy="14299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4344" name="Picture 8" descr="http://www.doxologia.ro/sites/default/files/articol/2012/06/02zmeur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18" y="3798733"/>
            <a:ext cx="2186570" cy="145771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4346" name="Picture 10" descr="http://clickpoftabuna.ro/wp-content/uploads/2015/08/mure-580x4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896" y="4983895"/>
            <a:ext cx="1762044" cy="121520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4348" name="Picture 12" descr="http://remedii.net/wp-content/uploads/2010/05/paducel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22" y="5256446"/>
            <a:ext cx="2059812" cy="145771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="" xmlns:a16="http://schemas.microsoft.com/office/drawing/2014/main" id="{58418415-9ED1-48B3-BD85-14831A16E3CD}"/>
              </a:ext>
            </a:extLst>
          </p:cNvPr>
          <p:cNvSpPr/>
          <p:nvPr/>
        </p:nvSpPr>
        <p:spPr>
          <a:xfrm>
            <a:off x="899592" y="476672"/>
            <a:ext cx="2880320" cy="101714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antocianozide</a:t>
            </a:r>
          </a:p>
        </p:txBody>
      </p:sp>
    </p:spTree>
    <p:extLst>
      <p:ext uri="{BB962C8B-B14F-4D97-AF65-F5344CB8AC3E}">
        <p14:creationId xmlns="" xmlns:p14="http://schemas.microsoft.com/office/powerpoint/2010/main" val="47628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3" name="Rectangle 1"/>
          <p:cNvSpPr>
            <a:spLocks noChangeArrowheads="1"/>
          </p:cNvSpPr>
          <p:nvPr/>
        </p:nvSpPr>
        <p:spPr bwMode="auto">
          <a:xfrm>
            <a:off x="143508" y="244181"/>
            <a:ext cx="4212468" cy="4616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MALVAE ARBOREAE FLOS</a:t>
            </a:r>
            <a:endParaRPr kumimoji="0" lang="ro-RO" sz="2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2067" y="3792576"/>
            <a:ext cx="4441724" cy="50405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400" b="1" i="1" dirty="0">
                <a:latin typeface="Times New Roman" pitchFamily="18" charset="0"/>
                <a:cs typeface="Times New Roman" pitchFamily="18" charset="0"/>
              </a:rPr>
              <a:t>ALTHAEA ROSEA VAR. NIGRA</a:t>
            </a:r>
            <a:endParaRPr lang="ro-RO" sz="2400" i="1" dirty="0"/>
          </a:p>
        </p:txBody>
      </p:sp>
      <p:pic>
        <p:nvPicPr>
          <p:cNvPr id="520201" name="Picture 9" descr="http://www.luontoportti.com/suomi/images/85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2067" y="980728"/>
            <a:ext cx="3937668" cy="29523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0202" name="Picture 10" descr="Malvae arboreae flores"/>
          <p:cNvPicPr>
            <a:picLocks noChangeAspect="1" noChangeArrowheads="1"/>
          </p:cNvPicPr>
          <p:nvPr/>
        </p:nvPicPr>
        <p:blipFill>
          <a:blip r:embed="rId3" cstate="print">
            <a:lum bright="12000"/>
          </a:blip>
          <a:srcRect/>
          <a:stretch>
            <a:fillRect/>
          </a:stretch>
        </p:blipFill>
        <p:spPr bwMode="auto">
          <a:xfrm>
            <a:off x="5580112" y="471249"/>
            <a:ext cx="2929556" cy="28178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Oval 2">
            <a:extLst>
              <a:ext uri="{FF2B5EF4-FFF2-40B4-BE49-F238E27FC236}">
                <a16:creationId xmlns="" xmlns:a16="http://schemas.microsoft.com/office/drawing/2014/main" id="{839BC849-5C44-4ABF-83FA-E60ECAF28624}"/>
              </a:ext>
            </a:extLst>
          </p:cNvPr>
          <p:cNvSpPr/>
          <p:nvPr/>
        </p:nvSpPr>
        <p:spPr>
          <a:xfrm>
            <a:off x="5585572" y="3396532"/>
            <a:ext cx="2929556" cy="648072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Recoltare</a:t>
            </a:r>
            <a:r>
              <a:rPr lang="ro-RO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!!!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68EE3DA9-8305-48AD-B400-DA2703508C00}"/>
              </a:ext>
            </a:extLst>
          </p:cNvPr>
          <p:cNvSpPr/>
          <p:nvPr/>
        </p:nvSpPr>
        <p:spPr>
          <a:xfrm>
            <a:off x="971600" y="4941168"/>
            <a:ext cx="10727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24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alteină</a:t>
            </a:r>
            <a:endParaRPr lang="ro-RO" sz="2400" b="1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45A616A-FB3C-4369-9D3D-46DF147F3162}"/>
              </a:ext>
            </a:extLst>
          </p:cNvPr>
          <p:cNvSpPr/>
          <p:nvPr/>
        </p:nvSpPr>
        <p:spPr>
          <a:xfrm>
            <a:off x="749148" y="5589591"/>
            <a:ext cx="22349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tanin, muci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ro-RO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agii</a:t>
            </a:r>
            <a:endParaRPr lang="ro-RO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ight Brace 4">
            <a:extLst>
              <a:ext uri="{FF2B5EF4-FFF2-40B4-BE49-F238E27FC236}">
                <a16:creationId xmlns="" xmlns:a16="http://schemas.microsoft.com/office/drawing/2014/main" id="{C8B12404-9E3C-4DA3-81D5-9D02BE391B93}"/>
              </a:ext>
            </a:extLst>
          </p:cNvPr>
          <p:cNvSpPr/>
          <p:nvPr/>
        </p:nvSpPr>
        <p:spPr>
          <a:xfrm>
            <a:off x="3491880" y="4797152"/>
            <a:ext cx="360040" cy="1584176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AEFCD405-5723-4127-AB16-387F3DDF64EB}"/>
              </a:ext>
            </a:extLst>
          </p:cNvPr>
          <p:cNvSpPr/>
          <p:nvPr/>
        </p:nvSpPr>
        <p:spPr>
          <a:xfrm>
            <a:off x="4355976" y="5359793"/>
            <a:ext cx="33546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24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afecţiuni căi respirato</a:t>
            </a:r>
            <a:r>
              <a:rPr lang="en-US" sz="24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rii</a:t>
            </a:r>
            <a:endParaRPr lang="ro-RO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5" name="Rectangle 1"/>
          <p:cNvSpPr>
            <a:spLocks noChangeArrowheads="1"/>
          </p:cNvSpPr>
          <p:nvPr/>
        </p:nvSpPr>
        <p:spPr bwMode="auto">
          <a:xfrm>
            <a:off x="143508" y="284237"/>
            <a:ext cx="4392488" cy="120032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VIOLAE TRICOLORIS HERBA. JACEAE HERBA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VIOLAE HERBA CUM FLOS</a:t>
            </a:r>
            <a:endParaRPr kumimoji="0" lang="ro-RO" sz="2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8154" name="Picture 10" descr="http://www.botany.wisc.edu/garden/UW-Botanical_Garden/garden_Images/Viola_tricolor_s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0"/>
            <a:ext cx="2513856" cy="23001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10F4DFAE-4780-4A14-91C8-6E94D76ABC94}"/>
              </a:ext>
            </a:extLst>
          </p:cNvPr>
          <p:cNvSpPr/>
          <p:nvPr/>
        </p:nvSpPr>
        <p:spPr>
          <a:xfrm>
            <a:off x="143508" y="3029187"/>
            <a:ext cx="82809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o-RO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saponozide triterpenice 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o-RO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ulei volatil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o-RO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carotenoide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heterozidă a salicilatului de metil</a:t>
            </a:r>
            <a:endParaRPr lang="ro-RO" sz="2000" b="1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="" xmlns:a16="http://schemas.microsoft.com/office/drawing/2014/main" id="{24C2DEF2-E2B4-4A97-9244-0C00B6D2C112}"/>
              </a:ext>
            </a:extLst>
          </p:cNvPr>
          <p:cNvCxnSpPr/>
          <p:nvPr/>
        </p:nvCxnSpPr>
        <p:spPr>
          <a:xfrm flipH="1">
            <a:off x="3491880" y="1700808"/>
            <a:ext cx="1584176" cy="93610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39B3EF5E-1EEF-4D9B-B2C5-46BCE7816218}"/>
              </a:ext>
            </a:extLst>
          </p:cNvPr>
          <p:cNvSpPr/>
          <p:nvPr/>
        </p:nvSpPr>
        <p:spPr>
          <a:xfrm>
            <a:off x="2628574" y="2510767"/>
            <a:ext cx="1141659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sz="24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flavone</a:t>
            </a:r>
            <a:endParaRPr lang="ro-RO" sz="2400" b="1" dirty="0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2EB0397-14EB-4F9C-9D32-EA9224058A30}"/>
              </a:ext>
            </a:extLst>
          </p:cNvPr>
          <p:cNvSpPr/>
          <p:nvPr/>
        </p:nvSpPr>
        <p:spPr>
          <a:xfrm>
            <a:off x="6653808" y="2319789"/>
            <a:ext cx="1996059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sz="24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antocianozide</a:t>
            </a:r>
            <a:endParaRPr lang="ro-RO" sz="2400" b="1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="" xmlns:a16="http://schemas.microsoft.com/office/drawing/2014/main" id="{995809CA-B618-4211-A022-E06ABB88219C}"/>
              </a:ext>
            </a:extLst>
          </p:cNvPr>
          <p:cNvCxnSpPr>
            <a:endCxn id="6" idx="0"/>
          </p:cNvCxnSpPr>
          <p:nvPr/>
        </p:nvCxnSpPr>
        <p:spPr>
          <a:xfrm>
            <a:off x="5294102" y="1058422"/>
            <a:ext cx="2357736" cy="126136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D96F2D45-2FF0-403D-8F6F-E0A495A87926}"/>
              </a:ext>
            </a:extLst>
          </p:cNvPr>
          <p:cNvSpPr/>
          <p:nvPr/>
        </p:nvSpPr>
        <p:spPr>
          <a:xfrm>
            <a:off x="683568" y="5191363"/>
            <a:ext cx="71742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o-RO" sz="24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afecţiuni căi respiratorii superioare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o-RO" sz="2400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xtern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dermatoze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o-RO" sz="2400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radi</a:t>
            </a:r>
            <a:r>
              <a:rPr lang="ro-RO" sz="2400" dirty="0">
                <a:latin typeface="Times New Roman" pitchFamily="18" charset="0"/>
                <a:cs typeface="Times New Roman" pitchFamily="18" charset="0"/>
              </a:rPr>
              <a:t>țional - antialergic</a:t>
            </a:r>
            <a:endParaRPr lang="ro-RO" sz="2400" b="1" dirty="0"/>
          </a:p>
        </p:txBody>
      </p:sp>
      <p:sp>
        <p:nvSpPr>
          <p:cNvPr id="9" name="Right Brace 8">
            <a:extLst>
              <a:ext uri="{FF2B5EF4-FFF2-40B4-BE49-F238E27FC236}">
                <a16:creationId xmlns="" xmlns:a16="http://schemas.microsoft.com/office/drawing/2014/main" id="{B8BC54A5-58FE-42F4-B03B-C857BC7F6CEF}"/>
              </a:ext>
            </a:extLst>
          </p:cNvPr>
          <p:cNvSpPr/>
          <p:nvPr/>
        </p:nvSpPr>
        <p:spPr>
          <a:xfrm rot="5400000">
            <a:off x="3848582" y="789249"/>
            <a:ext cx="864096" cy="7921101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18" name="AutoShape 2" descr="data:image/jpeg;base64,/9j/4AAQSkZJRgABAQAAAQABAAD/2wCEAAkGBhISEBISExIUExUWFhgXFRUWFRYVEhcWFBgVFBUWEhIXGygfGRkjGhgVIC8gJScpLCwsFx4xNTAqNSYrLCkBCQoKDgwOGg8PGi8kHyQpLTUqLzIsKiwsKS8sNCksLCwsLSw1LCksLCopLCwpLC4sLCwsKSosLCkpLC0sKSwsLP/AABEIAMIBAwMBIgACEQEDEQH/xAAbAAEAAgMBAQAAAAAAAAAAAAAABQYDBAcBAv/EAEUQAAIBAgMEBQkFBgQGAwAAAAECAAMRBBIhBTFBUQYTIjJhBzRxcoGRobGyI0Jic8EUJDN0wvBSktHhFRY1Q6LxF4LD/8QAGgEBAAMBAQEAAAAAAAAAAAAAAAIDBAEFBv/EADERAAICAQIDBQYGAwAAAAAAAAABAhEDBDESIUEiMlFhcQUTgaHB8RQzQpGx8EPR4f/aAAwDAQACEQMRAD8A7JERKiAiIgCIiAIiIAiIgCIiAIiIAiIgCIiAIiIAiIgCIiAIiIAiIgCIiAIiIAiIgCIiAIiIAiIgCIiAIiIAiaW0ttUaBUVXClr5RYkm1r2t6RNCp0zww4ufQhkXJLdnaJyJXKnTqgBfK/uA+ZnxQ6bBzZMPVbkRqPbYSPvY+Ios0Sr1emFQWtQJvv1N1ANrsDb4Tz/mqrc9hR42J+ZE576JYsbf3LTEpw6T4ktpkC87C/s4fGYH2rjTr11uYCA2uedpB6iKOOFF4nspQxOIG/EsSeDI1hbxVgJjrPVym9dM+8MKjgjxyi4kXqYnOEvESjUtuY6nxWqPEfrYTfw/TkDStRZfFDmHuP8ArLI5oMjRaokdgukWHq9yqvobsn4yRBlqaewERE6cEREAREQBERAEREAREQBERAEREAREQBERAOZ+VtB12HNv+23p0YbpVMDTxBJ6rM4G8GxGvC5ly8qGGapiMIi3JZHAA0JOZbC/DfI7YeDWkLVEBsxBUkntXIJHMjKBPOy2p8izFDiZArtdg6501Um41ty3HcRLZgelS9SulhqN1yTxvY75VukqgVC66qbi/q7ifYQL/h8ZjpG9BOP2jacO6spcrXNCVxlRZ6/SamwBtbiQQL689NDMFXpMo1Fhw0G/22kadgVNB2Sc2WwJ10vmBItaYXwYCXJuSGItqOw2WxPj/pzmZanG9jrjNbonKHSVGBtnJFgdQNbT6/4qxBYUyQN7NUAUeliLfGQexKQZ6ma+VbM3OwXd/fC8xbJ2iuK/bKtbRKVJTSAAZaQaqiXVD2c2UntEG1ydZfBSnJo1aXTPOm+i+pNPtpb97D39d3+gWmPEY9ravSUc7VE9zvYX9sw0cXh6SMcvWAC4qNh0OUfZjvdTzNSxN+6vOROBxDVcY9Wm7pQQ5nY6XXeFqAaMSeyBy4DdJzi4q0ehL2WnCU1Kklu19jLiMfUDsubcFIOh7yhgb63FiJlwq16l8mZrC5tl8bcN53AcZo16n2tVmUgHLbTQDKAF03WAA9kkNkYtxmpK/VF7WexJB3cPC4v4ymc2laPAV9RtHB4igLVScrafC9jcaXF9/wCk7Bsnzej+Wn0icm2riXRRh3qs7LctcbibEKpNyQCCb/iM6zsnzej+Wn0ibNJLibHTmbURE9ACIiAIiIAiIgCIiAIiIAiIgCIiAIiIAiIgFJ6Z/wDUtm+lvqWR9ZQteshF7OzAHTvWa+npEkemf/Udm+lvqWYukmEJYYikvWi2WointWF8rL4i5G7cZlyQck66MtxS4XbIStsta1enQBIDZ9eIIUnX/wARK+KeSnl/wVnHuVN0unRHAO9dsQyMiqCqB+8Sx7THd8vlKhik/iaX/eKn0rM8sfDiTfUZZcUrR6u0KgYMKjG2tybi5GXcfDSa6hqhNi1i3Aas3JF4m/Hh4z4yBuzwGpI5cAPE/wCs6p0H6Hikq16qjrCOwttKa8ABzlODTqcuSK7bKLQ2JWpF0NIqWyOQHZXW18pLg3B384r7EzXDhdbZs1Wlc8e0QgJt43nVtp9F6Fd89QEmwGhIBtuuPaZGY/ZWz8LbPSuSCQACxIBVfmy++a5aRp3aosx8Sl2LvybX8HO32RTNgzq1+DVXdQPFVA5br8JsJgEIAzsVHdSnRKoPEDn4m58ZeTj6ASq1DCFinZX7M6vdl1Fr5dB/mEk9jY5nJD0BSGmVtLMd5AHDT07jH4ZS5OXyL5++ce23Xmyn7L6CCvRdxnpvfslhbMAB3l5XvKftDZ1XB1u7lZGDEfd0NwyeHMTuTY6mGCF1DEXAvbiBv3XuRpv1kJ002CMRQLAfaILqeJtvEsyaWPB2d18zK0cdr4t6rF2IJ4kaA2AAsBoNJ23ZHm9H8tPpE4cVyFkt4jwBOvu1Hunctkeb0fy0+kSjSbsijaiInoAREQBERAEREAREQBERAEREAREQBERAEREApXTbz/Zx/E31JNk1Be/M6MTbS/3ayfJpq9O/PdnEf4n+dOZEq3JIBUsbCwCnXXj2XlMZVJkkSWCrvmysfHUWa2m5h2WF+Ok5fi3sKpN/49Td6q750XZ1UZzYemxy2PNqR3HxGms5xjlutQc8SQfEEJeVal2kcZP+T/YnXYhSw7KDrG8WbuA+gfKdezSleTegBQqVOLufcNJbKlWwJsTYE2G8+AvxlmCoQRJIg6W0MfUIdaSKpJUKzWFgwu5B1vYG3ymfD4TGmorVK1PLftKFG6zCy3XS/ZJ1+WsbiunRSm9Q4ZkVaook1KtNQKn3s2XNYAcZr1+m9Y5ilDKFwoxBzh2ILU6jqrFbKuqDedb6TvGvE3+6y1yil+xLrsGuR28bVO+9gBqQRf8A2/XUKPRKkoyl6jDlmAGgy7racfTpymhjduYg4ihTQ2U4br6mVUJve2pc3C+gEyH2Z0gxtTC1FJqNXqdUKPYVWUVaYZ6ocAJkHaK31BAB1nHOJJY8rV2l8i30OjWGUhhTJIYMCzM1mUBQRc8gBJMvKNXpNXOAbEI6VDVNKuhd1RslOpqEDBWDMAwI3+yTvR3DPSosrixNasw1v2Xquya+qROLIlsUZYNK5St/dfQ5b0qwWTFso0GZx7Dr+k69sjzej+Wn0icn6fn97Y/j/pM6xsfzej+Wn0iVafvyMRtxETaBERAEREAREQBERAEREAREQBERAEREAREQCkdPfO9nn8T/ADSYQ/eAGm8ra/G/apH6l5XmbygD95wHrP8ANJpZ7XAtZTzJA9veQ7vCedlnw5GTiSODrnMLHQn1ltyDb1O/Qyg4hu9/NH0bkl2wtYhhu7XO2Y79zro2706yjYneTw/aj8kkZS4kckdM6BPbBj1m+csRqSq9B6n7qPWb5yfNWc97SoktjQ2phaFGhWqshdVqNiiubfUA4cLeB0lZxO1MGlKhVFBKX2pom+Sr9gmlQ03Y2KAPbTmRaW7G0Vq03puLq6lWF7Gx36jdNapRoM3aCMQnV9rWyEns2OgufbpIPOlubsOVJdq38ehpY3bdWjXqBjRFKnRFUBabGo6F2RKQbNoSQu4Ea7ppNtzEVsKrdZUoVqdanSrIqhb9ZUQZrOpZQUNxu433SdZaSLmKooVQLkDRVN1F+QO6atDaeHxQZVZagBBI1Gqm6nxFx8J1Tk4uSXJdTizQVdn+/wDTNsjOKmJVy7hKiik1TU5eqp3Ktbi2a5HG8kzVkS23aXW9UW7WmptlJJsFDX7176TbNWVTySjuqKJtyds5t02F8Wdbdv8ApM6xsjzej+Wn0icl6YH95Pr/ANJnWtkeb0fy0+kTXpHbbMz3NuIiegcEREAREQBERAEREAREQBERAEREAREQBERAKN5RBfEYEfif505GZuI4GynNry7NTh6rSU8onnGA9Z/nTkZicTTWrSpvdTVzhXGozIFfK6W1DDNr4eM8fUpvNS8P4LIGxgX7ZGm71T7U3X/ENNZUMQdD/NfoktdGjZgDZgLFCpBp8LFDvX0bpVKvdP8AM/okqxyttMTVF56GP+7f/ZvnJ01JVOjePFPDG5IJLbiAwAIuVJBFxfd4zbxfSkBLiy1MrEU2ICEd4VSe9ootl5w8M3Hj2ROCukSGPr5gTnyqN+oAPt/SQ9Xa1Lq84dSA1r3Grf2ZV9sVcS+SvVp1GpHIdQVp3N9E9bXWettOoptTwlKmeZXO1tCTYkzHH2bPK+Ocj6LG9PhjXFdb0TfSnaDVqFJKJzgntZc1yQBYA28TITZCYjDN1poEjvG4cABAb9q3je9uM+f+OV2S71yiDVwigFiOwBvNhYWvbWV/be1qwWmKdSsHchVS9yQeyBlI0O74Ce/jllw4lgVU0YL0sZ0023z/ALsWWltwKpbq72qJlBu63JZgF43GhvxtrLLhukaCl1gV3uSGa1iW0y2v93U7uU4/sDa70sXZ1ydsBhrdcrDMRodfnOqnFsCTfQ7hbS36D2TyfaeacHFS5/IryYo6iVwXDS9f5K1tXHGq4dhlbOQQL6EAjjO0bI83o/lp9InHNv26xbCwzaAaW7J3Cdj2R5vR/LT6RN2id8/I8ppxdM24iJ6RwREQBERAEREAREQBERAEREAREQBERAEREAo/lE/j4D13/wDzkTj9j9dWwz9YE6moXykaPmAA7X3bW46anWS/lFP22B9d/wCiQVTF3qZlJsNAw3+qVOh14aMLzyNRPgzN10r9+RZA2tl0WWiiupVu12ToQC7kAj0ESq1T2T/M/onGW/C1sy303/dN10PDl6JUavdb+Z/RJmxVxyolllxPiJKl1a4SoTTz1GJC9ogqNLsAN4uBu8JCu1enUFVgGH3kzBiFJAyMOBOlpuUaiopLXAZ7jUgEqATck25aSW6KUKVauQy9aoRns1iL6ZeNiPDw3TXHJKVRex7OLEsWCM1G01cn9CV6Q4x6ytToVyxr5R1dwqIgDOe0dMxItpylcw2z+tGXDU2YA5bg5lDbmLOd2/70uO19pIMOjYnDK1U1C2GopdWYAg5mtu11PPTTW0qG2tqYupYK4o07nLSQFEW2a4JS3NTc237pepqDuT5Nbf7PKjjbyOS2JChsevhQ+Wrh0BGUmtUQKQTckEnT0n3StY/oXncGnicIznKQKeIUMDTvY084AYEWY62BvM+1+jdLq+veoLuQAFVTbPcEG2rEczutMGC2fSGYBewDkptUbulgFKgKRYGxF/QdZz8RGXaSNCg1K+RGf8u4ijihVxNJlzdovUIbO1x2g69k89PCTFGuxpZQ7ZFZe0wHWsz/AHAV0sCCQL6c5dejuzmbClKh+zSscuXQlaasX7RvbMSoJ4WPKRGKxdD91IwmTrVq2oIe0QCEStmbX7zemxlyxLNJN8upmlkmp8tyB2kWuubvByDcg6gMNbcf1natj+b0Pyk+kTim03JYE6HrG3ADgdQBO17I83o/lp9IkMFccqM127NuIibAIiIAiIgCIiAIiIAiIgCIiAIiIAiIgCIiAUnyiD7bA+u/9Er9ahqVXTXUbweIAv7OyfYRLB5RP4uB9d/6JXKjkNfnz3aWuDbhv4W5gb54ms/NJxNrZ9UZmB0JNuO8XJHMHjY/GVqqey/8wPlTljwVmbkQAd/aAvoLjeuh5jkZWq66MeWIHySU4O8xPY2aGLqhHpKC6s4suTNZrcDbiZvDDVlr0lwwy1AyB6KgjMUYBnAAylRc3N9x4ST2AjHDtlH/AHO0fDhYcf8AedCwWzxTUAAZrDM1tTxtfl4TbgyvO/dRgko7vq2Wy/KS4vgVDp90a/aKNCo7ZalHvZCbZWy5hmPAEDW3C+k59Uc56jqSwYKpNRzdhqxqILk2tr434zt21dlrVoOj6qylWHNWFjOQ7WoYmk5V6bgU2VVKKCHpA3+zNj2vaNBL9Rjaaa2LsElVGvTwg31LAXIezjKq2Is67gbn234TVo0fs0KroTq4uaiBbA5hwFtb79SZu7QxSVaZSxLBszKVtlaxFsv3tDf4+iw9GejCXp1qocMLZUIC9kbgUuSF4204XmbFCU+RbOSii49Gdm/s+GpU0VgACSSdczku3p1Yz46SYGn1RrEdoDI9tGKtuAbeNbe+TNHF3G63KVTpxtLMowtNu0zA1mXvKu8Io4ufhxnp5VGOOmeXllUWznm1sQjsDTXIuci3KynW4+c7Vsbzah+Un0icW2vhurYLly9s9m9yLqd54njO07I83o/lp9ImPSVbo5C2ue5txETeSEREAREQBERAEREAREQBERAEREAREQBERAKd5RMGKgw4DhagLmmCdGsFzDny1G6U6jjbsUrA06g3nnyJtv8ABhLX5U+jNXF0aLUSc9FmYAHt6hdVHEi3DXlOdYHpIr2w+OBVholfcQd3aPD07uYnjazHkU3Nc14dV6eK8iyMo918n49H6+BaMCCtQDnfkQR/iB3DUA6cxcDfK/iL5X/mP0pySTEVcKQH7dI91x3dfpPwMiq9XsMdRfEA+8Id0owVK5LmhkTXJm7s3aFSizPlY0w4IIJIUgAjMo4E6XnZNnbWp16Yq0zcEC4+8pIvlYcCJyHC5Fpse7ULbze1rW981xtKrQqdZSxHVPx1GVhyZLWPpm7T6hQ5GKPHCb5WmdhxtQnQGRVTBEixIt47reMptDpjjXW1jV/EtHIP8274zXZ8XUJBZVta96mY66dynml2T2hgjuzfHFOfdTLamzMFRYvloqxNybLmvz9O+fD9JMNT7pueJ/8AcqD7OtrWxBUeqtMei9Vr/wDjxmsj4S9gTWPJetrHTfooVLzI/ai/xxv4fYs/Dy/W0vVlg2x0/YApQyUydOtc3cc+rp2tfxJ9kr+Dp1CQyUqtRr3zFWsWJvmLPoT43mD/AORKNLs4fBjMNCSFQkjQ9lAT8ZrYjpxtKr3EWkOYTX3uf0mfJk1mb9CS839EZ5LT32pOVeCJup0YxVdgzhaetyWbMx0I3LfnznVdm08tGku+yKL+hQJwddlbTxfeqVnBG5c5HuWyzuux6BTD0EO9aSKb77qoBvNehxZYNvJJPyS5L4hzjLuxa9TbiInqERERAEREAREQBERAEREAREQBERAEREAREQDFiKQYAXseEpnS/oJSxYJIFOtwf7rH8duP4h7by61VvYTGw0ytqOfESMle5Ok1TOCU8Zidm1Dh8RTNSjuKsL2B4od1jy3HwlnwOxcJXodalfJTL5tSOyQF7PaOlrDQ3l925sCnXpmnVXOh7rDvLfip4ejcZznF+SerYpTOdM5YEFV0KqLNmPZOm7WeZn0Vtyg3Fvdrr6rx8xGUoLha4l0voZK1bZVH+JiDWPIOzfCmAJqN5QcFS83wlzzKonx1MkMH5HwAOsqIOfeqH3aCWHBeTzB07Xzv6MqA+4X+Mzx9lRl33KXq6X7Il7/L+lKPwsodXp7icQyqaCrTvc2Qu1hxXP2b+yfQbEVgQn7Q2a+gcIFJFu5QXW1hvOtp1TBbAw6EZMOg8Suc+9ryWWgbWAt7bD/Ks1R9n4od1JDjyyVSk2cnwPQfFsQeoSnY3BYDN/nqMz8uEmcN5NqjfxsSWHEDO36qvwnQhh7byB7APi0WX0+8/wC00R00F5nOEp+D6B4OnbR3I5kIPcgHzk5hNh00/h4dF8coJ/zNrJcVrblA9Nh8BHWMeNvRLlCK2RykjCMC53tYf3wmyosLTXqgjid/ObK7pYgxEROkBERAEREAREQBERAEREAREQBERAEREAREQBl1EFIN9Lc5kvzE7RJGHq7eI5T4/YQRobC83FAnz1cUSs1hgUG83/vwn2qINy/37ZnFKeijHCLMBYngPnHUseJ+Xym2FtFp1QQs1VwcyCgJltPcslSOGPqhyB9kx1KNt274+ybM8YQ0DQqLf3zIJkZBPgyDRxnkRE4REREAREQBERAEREAREQBERAEREAREQBERAEziInUSQn2IiSR09noiJICeTyIAnsRAPZ40RAMVSYjPIlbOMREThEREQBERAEREAREQ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pic>
        <p:nvPicPr>
          <p:cNvPr id="521220" name="Picture 4" descr="http://www.faresbiovital.ro/media/img/text_zones/Romana/small_4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549" y="348023"/>
            <a:ext cx="3810000" cy="2857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1222" name="Picture 6" descr="http://www.daciaplant.ro/files/products/thumbs300x300/ceai_trei_frati_patat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543367"/>
            <a:ext cx="2466811" cy="24668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1228" name="Picture 12" descr="http://www.hypericum-plant.ro/files/product/small/tinctura-treifratipatat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2035" y="3429000"/>
            <a:ext cx="1809750" cy="2095501"/>
          </a:xfrm>
          <a:prstGeom prst="rect">
            <a:avLst/>
          </a:prstGeom>
          <a:noFill/>
        </p:spPr>
      </p:pic>
      <p:pic>
        <p:nvPicPr>
          <p:cNvPr id="8" name="Picture 4" descr="https://encrypted-tbn2.gstatic.com/images?q=tbn:ANd9GcTpgNV4d8RIOdWs5UW4Hs53GSu1yOWmfHBZHblNuQWnqH7NqfuLk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339" y="348023"/>
            <a:ext cx="1685925" cy="27146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http://www.armonianaturii.ro/UserFiles/product/ceai_ceaipectoral-plafar.jpg">
            <a:extLst>
              <a:ext uri="{FF2B5EF4-FFF2-40B4-BE49-F238E27FC236}">
                <a16:creationId xmlns="" xmlns:a16="http://schemas.microsoft.com/office/drawing/2014/main" id="{E8104315-C8BD-4089-B3C4-C316B97D8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72326" y="3010178"/>
            <a:ext cx="1912893" cy="23762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11" descr="Ceai Purificarea Organismului (fost Ceai Depurativ) 50 g Fares">
            <a:extLst>
              <a:ext uri="{FF2B5EF4-FFF2-40B4-BE49-F238E27FC236}">
                <a16:creationId xmlns="" xmlns:a16="http://schemas.microsoft.com/office/drawing/2014/main" id="{BFC85A52-CD4D-4EEC-BE07-5E76913D4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47529" y="3257993"/>
            <a:ext cx="2057772" cy="2780773"/>
          </a:xfrm>
          <a:prstGeom prst="rect">
            <a:avLst/>
          </a:prstGeom>
          <a:noFill/>
        </p:spPr>
      </p:pic>
      <p:pic>
        <p:nvPicPr>
          <p:cNvPr id="11" name="Picture 10" descr="http://www.hypericum-plant.ro/files/product/medium2/depurativ-ceai.jpg">
            <a:extLst>
              <a:ext uri="{FF2B5EF4-FFF2-40B4-BE49-F238E27FC236}">
                <a16:creationId xmlns="" xmlns:a16="http://schemas.microsoft.com/office/drawing/2014/main" id="{38BAA4B4-9FC0-4D1E-A795-42F5DE4C5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48264" y="4079887"/>
            <a:ext cx="1628775" cy="1476375"/>
          </a:xfrm>
          <a:prstGeom prst="rect">
            <a:avLst/>
          </a:prstGeom>
          <a:noFill/>
        </p:spPr>
      </p:pic>
      <p:sp>
        <p:nvSpPr>
          <p:cNvPr id="2" name="Oval 1">
            <a:extLst>
              <a:ext uri="{FF2B5EF4-FFF2-40B4-BE49-F238E27FC236}">
                <a16:creationId xmlns="" xmlns:a16="http://schemas.microsoft.com/office/drawing/2014/main" id="{E6C9CCED-C7FA-4DBC-9FE5-2E15BDADAD14}"/>
              </a:ext>
            </a:extLst>
          </p:cNvPr>
          <p:cNvSpPr/>
          <p:nvPr/>
        </p:nvSpPr>
        <p:spPr>
          <a:xfrm>
            <a:off x="6581800" y="2422134"/>
            <a:ext cx="2647646" cy="835859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Suplimente</a:t>
            </a:r>
            <a:r>
              <a:rPr lang="ro-RO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89" name="Rectangle 1"/>
          <p:cNvSpPr>
            <a:spLocks noChangeArrowheads="1"/>
          </p:cNvSpPr>
          <p:nvPr/>
        </p:nvSpPr>
        <p:spPr bwMode="auto">
          <a:xfrm>
            <a:off x="251520" y="583897"/>
            <a:ext cx="2880320" cy="4616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CYANI FLORES</a:t>
            </a:r>
            <a:endParaRPr kumimoji="0" lang="ro-RO" sz="2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24297" name="Picture 9" descr="http://www.guenther-blaich.de/de/Ko0731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69684"/>
            <a:ext cx="3017490" cy="30174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24299" name="AutoShape 11" descr="data:image/jpeg;base64,/9j/4AAQSkZJRgABAQAAAQABAAD/2wCEAAkGBhMSERUUExQWFRUWGBgYGRgYGBgYGBccFxcXFxUXGBgXHCYeFxwkGhQVHy8gIycpLCwsFR4xNTAqNSYrLCkBCQoKDgwOGg8PGiwkHyQqLCwsLiwsLCwsLCksKSwsLCwsLCwsLCwsLCwsLCwsLCwsLCwsLCwsLCwsLCwsLCwpLP/AABEIAMgA8AMBIgACEQEDEQH/xAAcAAACAgMBAQAAAAAAAAAAAAAFBgMEAQIHAAj/xAA9EAABAgQEBAQEBQQBAgcAAAABAhEAAwQhBRIxQQYiUWETcYGRMqGxwRRC0eHwByNSYnIkghUWJUOSosL/xAAZAQADAQEBAAAAAAAAAAAAAAACAwQBAAX/xAAqEQACAgICAQMFAAEFAAAAAAAAAQIRAyESMUEEIlETMmFxkbGBocHR8P/aAAwDAQACEQMRAD8AY0SYmTLEZQiJEJjTDUS4kSiNgmNwI441CIhrKgS0uYtJiCsoPEGrQLvwagPUYmsJzME/8jf2gRNxs6maPIQem8NAjUkwmYvRLlzCCi3WJM6klY/HxZaquLVfCku8X+HqxaSSQS8AkYcwzt5RJS42t8oIDQuM1V/Azjqq7HaoxFYGjeZhdqaxKlueZoGTKlc5aee3yhnocDlkB1PGqMsnvTFOo6YNxDiIoRyJAPlAnDZsysmMVZfItDPiuFyCgpBDwGwrAFS1cqmJgscJKduVhycHDSMr4SnoLomE+r/WMI4fqVhy3oGMN0maJSf7hjFBiSFBTKDB4rc49MmSfYCpMHMtJKw7QuVdYpaymUkjvD/w+rxJSybgqOvSLCcDli4SI3ikqNt3YqcOSVS7lJJOphslSEqFxFpFKkDSN0y2jlroFgyqwtGrQN/8KQpXLYwzkRUq0hIJAvHNJ9mpsWqgJkLuIwOI0uxBA6xFiiVTFXFxFRSRlIVtCJPyhij8jLT1qFpcEEQHxqdJY7HtAemWZKs0tTgm4jXiXlQlYTqY5z49mcdgRdXOQ4BOU9Y3mVPI27XilU4pnZMEMIwvxJC1O5e43DbwnJJNVPQ6KpaBM12fV7RTrqdWZmLbweTIHgKaykm48oFT66YoAAuN+0ZD2vRzVo7YkR6dNCElRsAHjZIirjFEZslSArK4ZxrHoMlAFdx0hJASwBDudfaB07+oqzaWhz1P6QMpOCCorzO6VBidxoftDZhHCcuW3KHjGr8hWkV8Ar6qYrNMdugEOspTiIZFOEiwitX4iqSU8hKTqRtAOoHfcEVqCUknaOc8ScWpKyMmnWHCtxpJlLKDzAGOeYnJ/FS7fGnU7nrGS4S+7oJcl0b01autaVIBCjqrQCLSeHTTLZRCrXV+kU8JwqZTU6piJgTMNspG3Y9YDYhOqCT4qlOQ46RM4RnJwhSX+425JW7N11uRRSDobNFukxpYISCUjc7wrTiQdTaCFDMdGYL5hqD9oc8KiApcuxulSXGbxFDziWnxUyZnKfEPuYVarFZiwlILJ37wycOzJaJbkMfzKMD9Nd/4CbD9FRqnDxJ6r7JGg8+8UsRmDMvw+UEhLDrvA3GMZXJSFIUwUWA7dWisvE0Z0ozZs9yRta5g5xcY66AjtnTsGoRKlJSC/WJ6mfka1iWPaFrhHiBAleGuaFFJLKd3Gz9DDFOnJmMlJd72g+ViyQTk5sr36RK0U8WoSU50fGnQ/aNMKxQTE81lDURnKpUza1ZeaK2J1HhyypnaLYY6RpUSQoMYJq0Yjn9XjS5jlKCG0JEBpNXMmOVBvKOmrwmWUlLawHGCJSg2YiJ8ns34Y6LtfoQ5lQuX8Ie94N4nLMylzbpYxFiHC6lOoH2gvgSR+HXJXdWUjzhGXHVPwEnbOeVNA+WYghwdDE2HVxp5z6JVeKk2QUTihSmS+kbYzSLCygHQOCe8bw5rhJ2gm6dov8Q4tKJJlaqFwOsBKYAMolhvGmGUTqZR7GNp0qxluLbwcY17bBb8neUxIBGiREqRFxMDcZmiVKKgOn1/aMYVjsqaQkHKojQ79QO8X6ujTMQpCg4UG/fzjnlZRrkzSlWqTY9R+VQiecpQlfgdCKkq8nQ8SSrwlZPiAcel2hdqMfqJrCTKSrQEkvfyizgfE4ICJpvoFHTyUdvOKGLBVJUeIiyV8w6H/JP39Y55F93jycoP7QNjInJCg2WYEuQN4U8NrJhmhIdPX7vDfi+JGbMMzRww7NpFCXRIzGZoVN+/ziOOWLcini1VkmIYmJYlvc39bb+8aVanSAU2AKh23IfpFDE6crnyQDb94I8RFSAZY/NbNu0JkqcfyFd2Jy6dZNxGEIKSAdDBzD0JAYknu0SHDAo2UD2MekpLyTNAytoSPgOYBo2pK4ZSmZYkG/fbygvRyjLJFiDZu8VK+hQo6MrpGKdaYSjy6FutrVKVdRU1h6QRp6ZYDtzlNh0eLH/l0SckxZfNcDo3UxNMUDzAuT9B0imNTfHwIdxVlPD1LkuwJvcP9Whnw7i+ZTgoYEEv3HUDtCcHzE5rOYl/GBRa/Y7xPKDTbYapnWaD+oklTBfK+50jbEp6UTUzZZBSrX1jnn4qmyjKrMdFPYAxFQYsoryB/D83AhEpcouvAxQ4vY8q4gVS1SUrU8pdwf8AGHeTNCwCC4McgxWYFBJJdjl9IYuC8Tm3DvKT8oOORR/QuUB7q56JYdRAaFHEP6gyBMyAO5YkQr8ZcQLmzFICiEDYQCw3CVTFOBYbwuWSUvtCjFLseajHfDcXKVerQJOKeEsLuyg3m8WUUyg2YW0iLHKVCpAOmUlvX94TDlKPF/oa6ixPxecF1Od7FQeNcfrzMmf2zoAPaIq9X5W+HfeN8LpUm4+J/eK5YuLTXjQrleiemGYhQGVRHoTuIHVtOtNyndi3yhoVhDJBUbm4HTtFRSQleQXASSp79gIC3dmrqjsaYlTEaIkTFpMbiB2OYMJ8u3xp+E/VJ7GCSY3AjGrVMJOnaOXmWpB3DWIPUagxZnYlnl+Go2Fx2PbpDbjfDwWTMBCQ3M9tN32LQi4jSgXBjw/UOWKVF2Op7K1ZMDNp3gcusIDaMYr1lUpL9IErqFQOPG5bbKHpDRh+IguFNmFwTF2rqBMQFLLL2GrtbaEcTldbxYoMROhMOeJ9/Au0OtCcmgAG4IBfzgtU8SSZUkqTLQlXk2bu+rQqIqlFBD3I9hFObg3i8xWokbbADYQcFzuU5UhctJUjOIYzOmBUxkurTKGAaBsrElswAUrUrMMeHUCVJVLJ1FnbXoIVK0qlqKPzC3YR6OB4pbRPkUohvGaxK6WWkrdSTc+e0UMPqQSzuwiliiUiUjmdarkdIv4fgqkpRMSoOpnSdbw15seNq9C+Ep3RRqZmRRykGxGj66+sXsFqEqmIzIa173PnFbEaBYUpQSQlyHIsSI2wOYAu9lfz5wnM07fYUFWjXFpIlzVMOV4xTLKCFA2OsGsRlIUl1dIAU5F0hTvq3SFY8iyJjWuPYSq6wFIGZwDB+kx0S6YS5Wp1MKMmXmPhK1N0qg3heHgJCSRnzMzwjJBvo1NGcNRLmzssxTdYaMPqZKOUKYOw6GFniHhCaiX48q7XUBr5iB8jHwqT4akjM/qIascoq4+QLjLR0WrpiSkJPKosfs0A+Ja4JR4TXBBJ/wDyO8VsA4rORUuabywSn/YefUQDnSjOzT5swh1PLSPzXuYbjjXvnqtL9i2/CNKqlWWUm46bwTwSiCAFq16RQkTU5yFKygB76PElVjyTyIS6up0HeNyzlbgtv5CUVVsMLpFTVEBWXKM3kO/SF2hUuctRQASFAFP+QNrdxHhjKpCJnNmUsAZn6bN6wW4NoUePKnE2IJYaZtn9zCJN44vkavc9HXgYkSI1QBFKsxyXKOVTv5RZKSirYhJvoJJjE2Q4bMQ+41HeFur43Qn4UEnzAgLVcc1B+EpT5Jf5mFPNBofDDNh3F8MqC+qwzOOmtx084TMYKUB1THOwFz8okqOIKiYGMxZfuw9hAGYh1gqvePEzQhLJabPQgpRVMqiZnExRZkAHW4ct6wLqZw230ixU1pQlSUgDMnKd7Zs3vYeUDVzHu0X4sfkXObWiQqIBb+fx40CSllE76jaPS5pILWb+fWN5Y5SnW1r+UO6FaYyYI00lyl7AXsw3Fn9DpDRR04Qptj8xHPsHm5dSx1EM4xtTAD4tSTo28TSi+XFG+LNsbUmWoeGrmzWHSAmJ1aVqzEFMwHms4PWI69ctawUZidwrr26iJKmhnqllZYGzDcxfgwxhFE+TI5OiOXSJUcwyuLsdYNcP8Uy5VQFz5ecC1rMeraQnieqWX3iZFUH50m+4PtDMkceVe5C4ylDo79RU1FXSCJWUpJJAOqVHUNChxB/TlaSVSrEXynRQHQ7Qi4Hi66c5pSyO36x0fCf6uJy5amWSwspN389xHnTwTxytO0OU+So55jE/KClQKWBHqLNCsKe4vqYceJ6lFVNWtDDMSQ30MLczC5jE5SQm5bp1inC41rTMmpFpEzIQ5voD9oxMmFS3fK5J10I7jSBC1ubu0W0TQzvfv/NYqikhNtnR8A4paXkmm7WJ0MZxnhqlqJZnS/7c4B2GivSOefiTYdIu02MzAMoWQOn1aOcHF3E5NPst0SlKlmUoOScqSkc1hf0jEzDpiCxKQ3KMxNh2TtElFUgTEFL5QNR1OrxRqZ8zmWVEgkgA30O3SJpprJxj13/qOW48n2VV1LlTqBI9H6tG9FSIWoc+QK6u79HEUJFJ4hUAeYB26trEYmrlKFiCGLHSKOL7Qm15LNVRDxChyWuTsNNvWGMoXIKQlQSCAQOhFr94q0aw2cXVMS4cbpF0/IRBRTFz1qmG4QxPRmZI9zCM6k3Xiv6MxtHfJMsDSIMTwtE1DKYNoTtFtJiUdIolFNUJTp2c6xfAGbcdUkH9xAhaEpUE6n/Yu0dIqOFpK1ZhmT1CTY/pFykwKRL+GUjzIBPuYhXppXt6Lo+pUV0cxUEAXdT7Nb2iniGFrCDMshHU6+QAjs4pZaQSUoSBf4QGbu2kcj/qDxV+KmBCLSkfCOvVR7nboPWJcvp1Ct7Gwzc+kItQjN2AiipOv89zBn8AopzXaKM02Yep7dGinHNdIGcb2U5QfYmLi52XlUkOLMDoOhOkVCYlkyCok+cNl8sStaM0KhmBhrqcFmLyTpeiQMyeoO49HeFuiCUtmDh7tqO8dV4PqJagBnSQzeQaziJ8snGSkjUtCLU0cvxOQkMfYNpBCZVAJbM8e4spEInrynfURQwuk8RYSwW/m47w5Z5NWjPpKrsGV1OlSnB8xE8qiSU2TZIcl3tDAjhEmYosm4PKNtng5S4TLVJShAAmS3caZhoR7Rk5uKtgpJ9HOE0xKv7bnvpGJs1cs3N+sMlfgX/uSVW3A/mvaAuJYMvKFvm89bw7Hcv0BPQTwavp54KKgZF6JmJtfvB78X+ClATUGYkm0xAdJGz/AOMc/raYyldAUg+9jFuTxJMRL8MKJQdjceUIy+nal7d/j/oZCdrYdlcJCvlzZ8hpas5ZP5V7t/qYVp2ALTmzslSdUksfbeLeE8VLpl5pTgE8yH5T6bGG2di9LWpCuVMxKTmdsw6/8h5QSnPH9y18/ALipdPZzymOx9IkFvKDMylStXLkSpNiPu1njKsPUlKlKSFBwWFwWezai8VLLGuxXBgqXPyxYrcTSuUhIcFALvuSbEe7+kUZttWD3YXaNEzkDueusM43sHlWj1DMWCcj3BBPR9bwy0c7KgJnEOQCHD21F/JoDypqCACFkm4As/dwbD9IuSKLxl6sNABqAkav6R0nHGuTZiuTovyZN2D3uLv29ItYIlEqVUh7sOUi4LE66HZoF09eqSH1DEOfeNVYlmBIZiOt9PnCnJ5N+P8A3gbxUNPs7+mJERGImQIYKPZS9jtpt5xOmIxAzGsdEpK0pfxNA4tcPmfcQuc1BWwoxcnSFf8AqFxY+amlaC0xQ3P+A7Df2ha4W4Lm1Ss5DSxqs/D3br6RJhWGpXMK6lWVCS6v8175U9H3UdIKr4wMyYJcsAS0iyEuES0jcgfEfPeJOKknObPQ+1cYf0XcdWAjIkMHVsxYEgE+bQq1EloZpyTNmKUXYAm/T9T94F1UnMphEWN8WHICeBfSGHBcDUtJKRoFfJJMQSsOJmADtDHwrjIlSKkW8TMQkbhKncjzSw9Ye5OcXXgS/aJgl8r/AMvFmkWUkEEgjcFo3qJQa3WNZSYfilaF5FRfNP4typR9f1g/w/lQopQkBIsTqVK6PvACRNyAq0ygn2gxw8T4aQNTzKPdV4fH8Cm21sbqZDKv0+t4zWYd+dFljRojkW7xpinEKadBKhzEcqd/XtHZOLi1IGN3aFHGZ/hzHCgETA6nflUNWbrr6wJncTJS6UJzjS4YRHiGKg51TC5WXbp08oCzakqICRtfv0tA+nxS4Jh5JraLNViQmMSOawHRg/3MRTqMGWFaHZIAdup+rd4iXJIJfX+WjLkISAHIO/0EUuKTFW32V5khwG8u7j5RmTh6zoHP0i/TozADodB01PyhlwrBDMDoSSCNjt3jJSSZ1CmmnU9yX1L6t17xewnxFImTHyplpcA6LOZm9ng3UcNTc4U6WSGA6jd4HysOVdGUgKmaHQhgT6aiFS4+egk2A8RUlS3AtYq9opS6fOWSMxO28Ga2hKFEZWLkJHlFQyDKJ0zdr66wzHvQM9BSswZ0BROUIT8Ivps8C0SlpLyllJ6fr2i5SYwtAaYyknrqPb6ROtBCj4agHYuwJsLa6iGZ3SBxrYPnqmBBCh67X7RVkqb+ekE8Rr5rMoJL68rH0bSBuYZSzvt93iSFpbX8HM+mkRKkxCkRMmKRJujTSELiivlo8SapYUylJA0Lp19HtDxVzilClJGZQSSANyBa0IGFcDTJ8z8TV6ElSZOmpd1jZ+kIy4/qaG45cdgKgwuur5S57iVKSOU3AWxuAAHLByTpaL9fNTTUyZCCkqUHmKT+dWpubkDSG/FcVyJyB0tYBmAA2AFmhExLDZkyYlgT0Hmb+kLzNKPFedFGJ8pbM0lKfwq5ptmIQl93PMR5C3rFeho0Fac6glOq1KLAJF1a7nT1grXysstEpiBLvrqTYfUmIMOw8IeatPMTyPfKkCxA2JLl9YlUYyn+ENcqVluXJQUKKGByqv6n21EJIktMTqHABI28/cw2Vs3w5av9swHQ5wCPmYWqKSoJzEElyH6sWhuKPYqZWrJRSpuv2/nyjMpEFJ9E4SrdQ+haNpOFKO3rBY0DkYPngeEpyz2c6QSosZMhIHhG+7W7MWi8cCzy1J6jX7wq4hjk9CRKBY3DtzBrACKFB+GJ5Lyhjqf6gFCSBLSlTakkkdwP1hNrMcXMUSSSo7kufPtEuG4cVJmKUrmWkpclxcgnuohveJ6XAFCyEKV3I+j6R0Ur92zZP40DkUy2Km21Ny/YbnvtEciQXUnNo7nawcwUq1FHIbqL2F8oGpPRoho6QpLpD5mAtZ2JUb7AXihPk9ia+DYSUJSFTFHMq7PcDv3MRifmICHf0i4rDEpmDxFBS8yc76AakAdh9YJzJclN0JAfcCMbS0bTA2HZkLIuH3GvpDnhi1ABPwg6BwSfM7+QgBKoSouIN0uEKDEEu0R5cfMdGVDBIpZf5lP5DSJE08sLD3G8LmJBKBmm8hFgsHKr5a+V4BTeK5yz4chSuy8ozn/4i3tCF6X4Zt2dJmjD0zpQqkJQhbsVPkJGoKxobjXrCBx1Lo1VP/SlOUApyoBa1worNjZ7DpGlZNqTSKNVNmHKp8qsrBrBSWD7kQtSJ2Yhjfb9D2i3BhpptvX8FSlqj2KpDpYaACM01VmTkFin4T1G4MZqVeICRaz+0UKcObGK8keTFRdF6dWFJ5rjrHkqSrpFVM65TMdj8ojmIy2d23iWeKPjQ+OV+T6bkrcAjQsfcROkQE4axITJCeqWDdtoK+NDBbVOiyB1iOpLJjCZrxHLGd1baDy6+sYzhexCn1UrSNMCw0qUZirDRP8AOkMK6Ubh2u0Rz1Fg1onliuak/A1ZKjSFGowornqXMCgkEs9n6ejRpUUxmqYC2nb0hmm0T3OsDsTxCXTi4dWoSNW6npAxxKATyOQsVGG+LMSg/Ak9dWsS+28TYnhoQkJQGAsAIkwDHPGWtKJYSsB3U7kEtYbN94NSsNUo5llzHY8coqpeTpzTehXWUpYfEQAAIs0dHMmF2YQ0ycIl6sPPvFsUwGghkMfFULlO9gqThnIRoW1+sc7rlJqqkoloskXWlLqyJ+JRa5OrDyEdE4qrPCo5qw7tl78xb6QhcNTz4KUS2CphKpqx8SuY5EvsG2hjVsxOhpoMLpkpSZYBDBvL10ibEELYeEluran12ER0rSpiZSrZ0lSDu4+JPdxceREHqaWCLx0o2qMTpnPZ3Cy3JCEpKv8AV/rA+fSqSsAn4SmX5ZiVzP8A6oA9Y62KeEHH6UrxBMpIa40/2YqPol42EeJrlegLi+Di6lJYkuSCXihQTjLUyuZJ6w3cUJD2gPhuHcxCh0I8jE+SClobGWgnhstB5k6D1aN8V4pkhKJckFc48yXdKQQC2Z/i/wCPVoJ4Zg6UkFuVTg+o2gNxBg34eaUgkpIBSTqQf3+kSP1M8Xskra8/8hrFGW0LSaSpqpmaaFLL6aAdugHlDHSYJOb8qB0QB8yNY9TY4qkSC2YG7XY9nAsY3puLJZUCgKQPzJJBDHoR0LbbmG4vUqaUmZPFJC3xROmIJlm6Q1z/AJXIfbTbsYXqNeYuoauQRa+vtDbjiBPQpX5nUoDqHt8oSZzggR6+kkyLdhOUgaBy7jbU7RUEooU3Tr7GCEjIi6VHxNTZgOhQdSRq9opzARr3b7wN7CrROuWhYBdiIgVS2YH0/eNqZBKiOzxJMQR5QGSS8o2KOgcN4iZK2U+U2b7w7yzn35egOsI2IVZKmygD5wYwLFgAElT9H2jzfTZ0/bIrzY32OkmSGFhFpCfaKNNUOIuSlx6BISFAjVUp43F48Yw4rqlQLx3AkTpZBF27i3pE07iSnQVBc1KcqstzqQAS3u0C8T4wlqlqTT/3VZS6rhCLbk6noBGvE5eDVKjmqa0004+C6lOUoe5LnLftHQ5NYp7/AM6wn4phP/TImywVEBKs52ILsOzxpI4qV4iPEfKpmLN8Wh94NpOVLwa3qzpVPOcRZyQGw+Y4EGZKnEACBeLKUKpluCWZ26OL92eOaYUgIzJSu4+EgsewPTWOy1kgLQpJDhSSPcfq0cRUtKQo3zobMG6W9dIzp2Eg2lPi/EpQmJ0WTcHYK+yobuGq5xlmFljXoe/lCpRy01CAUllNboX1B7RVlFUhZbMFC7OX/dJEbFOzW01+TrITC5Ow3/1LxNhJUfU5UfR4vYHiniykrFwdtwRqDG2JTgmdJVsvNKP/AHMU/MQVVaFi9idJmXfrGkqjZZSB0+8GqqQM8V0paqAN3SPcGJMunH9joS0/0BcS/qJJkyiiSgrmDdQZIb5m8LCsan1JQStapjc2YpEtN7JTLALDuYGcQoEipmy2PLMWGJ2csfvFaSvu3Q6H0i94MbfQnnJBiumzyrKohP8AiMvKr/u/WIKWnTNUQpGQgXa3qG1vBDDOIJK0+HUXYhlNfzfV4KnhwgFcoiZLO41HtHl+pwTxW4r+a/x2U48qemxaos0p0KJJuW6g6t9fWBldRucwDgO9tOnlDTxNTjwUTE2mSzfuNPpA2lmOOQu4LpIB11D6xT6fN9SOxWSHFgGqnBEwlncBvZo9NmE3AbMN/KCa8MQojVJ3d7eTwSm4DmlgBQJD3+ghk3XYMVYOpJKUOzkEBj9R7/WJTJzW6x6mpFy3QvQ6dj5xdTNEtWWYzvykfItCI5Lk0xjjSVDXiFGwJaFgVapanJYR0vGaEBJ0jm2NU1z2jw4XGdMuvkhowPioAhKjY7w40la+kcQk1ZBEdL4UxDNLSCY9307bVMiyxS2O8pVozPGZJTdiCHFmitIXaLDw8SBaTApUkMEJJ/yUHJ8yYtTKIL1SlugEX1CPJTGt32cAKzA1Jp5stBBQQopSRdO7AjZ45ZQkZwhY0Nn6aiO4HSOS8UUAkVKSLcxHvcQicuORP50NjuLQ54Ut0i3nBiSbQOwFIVLBgyiXDhRmWqOfcccKhGadJRZiVja+re5MdERKtGJ0kKSxFo444bw9iqJZyl2EPaKGTVJDLGcfCQQ4/nSKOOcChClLkhnvl29IT6yRNlqvKUB1DhvUQcWn2Y0NnB2JqlzJsog8qjmbQEEgn1IhlxmR48khCmUCFpPRSbiOZ4NPqEkzswUkOjm1Vuw9yXjoOAVQWLxs9s5aPYfivikBYKZibLSRoeo7QWrcLzMtPKR7xckUCQczX6xeyuGieUeS2FddHLeKeDJ06YZyGUpTZgbF0uHHVw3tC7O4aqAGMtxqf2jsnhlKjG34ZJ2h8cjSBaOHKw8JtlKCTofsTFvDcRn0qs0s+itD5bR1HFuG0TA+UQkYzw5MlgmW6gPyG/tFEMkXp6AcSDiXEZdVKQpMxEoh/FBBCzpZgGVvC5KqpSVEDMpOxYgxDUOH1HVP7GJKOhmzvgllQGpPwj1hM8ONbbobDJLwSfjnU6c5HQ3grhdXmPMClmbv6RJRUVsqyxNi2kXF4IdUmJZKP7GcmyRUgKuQC3zgbVYSgPMQpQUBormHl1EF6aRl+IxZnYcFA94xRVaBtp2O2IUPiJN7mEniPCFJS7PD8DENTICgxDwvN6dT67Dx5HFnEaiX0d46JwXSqCA4ggvhqWVOUi0GKSQEWAhuGDgtnZZqfQRlaRMFMIroXEgVDRJMgxkGNAq0YJjjiUQmcb4GtZK0AF0t3BHT0hwSq0RzpeZN94CceSCToVOFagpQEqfvDQiYIGyaQJOkXUyw9oO7BLSYypURS437RxxquUFawExHBHNmaDvyjUpeMas4TqjAgWGWw6QSwzDggWEGzJBjAkRlHWZlBo3dvL5wPxHF5ci61Dy3hbqf6kJCmTLJ7kxjnFdsJQbHRSQYrT6hKA6i31PpC2nitc0cpCH7OYs0xY5g61n8yvsNoD6l/abwrsPomRVrKIKDiNaYk/FrFhdSlIuQPOHIWJtdgEtSznSl9nAeKC8HWgshTo/x2htxTD01CORTEaKB0hWqFTpDhZBHWNas1M1k4epJfLF+RcaQKp+I1pNw4jWo4nQhebKWOo+8Bx+DbDhpknaMTFhAuLdoUK/jsu0pPrAyZxjPIIJF4YsdANnZ0zIkePR6MCMGNkR6PRxxIm0bhUej0YcboPWN0qj0ejjjJVHs0ej0ccRTUCMIEej0ccSpVGCqMx6OOKEzGZYAUCCCWJ6RKmvRlzZw3nGY9G0YDK7jGmlarc9BCbjn9UFF0yUt33j0egJPwPjFJWKyaqdPU5JUTDJg/CalMVx6PQpRTZkpMcsPwVEsMwgkinAj0ehqSQqyDEFpSguVB/8AHX0hSrq1FwJaieqneMx6GXSMolpaxYRlQjKDqfvAatFmKyYxHoW5MJIrLpGDhJilNW4Yx6PQmTdhx6Bk6lu6REX4ZP5hHo9DXla0coI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B476A4D7-E669-41B9-BE3A-3207B5B7FF04}"/>
              </a:ext>
            </a:extLst>
          </p:cNvPr>
          <p:cNvSpPr/>
          <p:nvPr/>
        </p:nvSpPr>
        <p:spPr>
          <a:xfrm>
            <a:off x="4572000" y="1556792"/>
            <a:ext cx="3816424" cy="5040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400" b="1" i="1" dirty="0">
                <a:latin typeface="Times New Roman" pitchFamily="18" charset="0"/>
                <a:cs typeface="Times New Roman" pitchFamily="18" charset="0"/>
              </a:rPr>
              <a:t>CENTAUREA CYANUS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0B0B2574-70C1-450D-924E-5C7BFBEF21F4}"/>
              </a:ext>
            </a:extLst>
          </p:cNvPr>
          <p:cNvSpPr/>
          <p:nvPr/>
        </p:nvSpPr>
        <p:spPr>
          <a:xfrm>
            <a:off x="307975" y="3140968"/>
            <a:ext cx="5874622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sz="24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antiinflamatoare, antimicrobiană, diuretică</a:t>
            </a:r>
            <a:endParaRPr lang="ro-RO" sz="24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34D342BA-4343-4163-BE5C-C5958C645E49}"/>
              </a:ext>
            </a:extLst>
          </p:cNvPr>
          <p:cNvSpPr/>
          <p:nvPr/>
        </p:nvSpPr>
        <p:spPr>
          <a:xfrm>
            <a:off x="251520" y="3861048"/>
            <a:ext cx="3546227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sz="24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afecţiuni oculare şi renale</a:t>
            </a:r>
            <a:endParaRPr lang="ro-RO" sz="2400" b="1" dirty="0"/>
          </a:p>
        </p:txBody>
      </p:sp>
      <p:pic>
        <p:nvPicPr>
          <p:cNvPr id="13" name="Picture 14" descr="http://www.leaculverde.ro/images/detailed/3/ceai-oftalmic.jpg">
            <a:extLst>
              <a:ext uri="{FF2B5EF4-FFF2-40B4-BE49-F238E27FC236}">
                <a16:creationId xmlns="" xmlns:a16="http://schemas.microsoft.com/office/drawing/2014/main" id="{2C0A0602-1312-4EB2-AA22-6F8B70D67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4571999"/>
            <a:ext cx="3067050" cy="22860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2" descr="http://revistatratamentenaturiste.ro/images/Ceai%20de%20albastrele%20Fitoterapia.jpg">
            <a:extLst>
              <a:ext uri="{FF2B5EF4-FFF2-40B4-BE49-F238E27FC236}">
                <a16:creationId xmlns="" xmlns:a16="http://schemas.microsoft.com/office/drawing/2014/main" id="{00A431EB-F595-4EBE-A038-B69D6E0C1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93625" y="2170079"/>
            <a:ext cx="2286000" cy="2276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574" y="368440"/>
            <a:ext cx="4064001" cy="64807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400" b="1" i="1" dirty="0">
                <a:latin typeface="Times New Roman" pitchFamily="18" charset="0"/>
                <a:cs typeface="Times New Roman" pitchFamily="18" charset="0"/>
              </a:rPr>
              <a:t>HIBISCI SABDARIFFAE FLORES </a:t>
            </a:r>
            <a:endParaRPr lang="ro-RO" sz="2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26338" name="Picture 2" descr="http://3.bp.blogspot.com/-BqZgZis6a4o/TgCpAgXmMZI/AAAAAAAAEtU/7W1hzygmLt0/s1600/20080909_feg-hibiscu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5078" y="405738"/>
            <a:ext cx="2843808" cy="24072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6340" name="Picture 4" descr="http://www.lifestory.ro/wp-content/uploads/2011/04/800px-Hibiscus_Brillia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5078" y="4168294"/>
            <a:ext cx="3377229" cy="24695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26341" name="Rectangle 5"/>
          <p:cNvSpPr>
            <a:spLocks noChangeArrowheads="1"/>
          </p:cNvSpPr>
          <p:nvPr/>
        </p:nvSpPr>
        <p:spPr bwMode="auto">
          <a:xfrm>
            <a:off x="155574" y="1609382"/>
            <a:ext cx="4248472" cy="10156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capilaroprotectoare, diuretică, antioxidantă,  laxativă, spasmolitică, antibacteri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</a:t>
            </a:r>
            <a:r>
              <a:rPr kumimoji="0" lang="ro-RO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nă, antiinflamatoare</a:t>
            </a:r>
            <a:endParaRPr kumimoji="0" lang="ro-RO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6343" name="AutoShape 7" descr="data:image/jpeg;base64,/9j/4AAQSkZJRgABAQAAAQABAAD/2wCEAAkGBhMSEBUTExQWFRUWGRgYGRgXGRwdGBoYHhoXICAgHh8YGyYeHB8kGRwdHy8hJCcpLCwsHB4yNTAqNSYtLCkBCQoKDgwOGg8PGiwkHyQvKSwpKiksLCwsLCksLCwpLCktLCksLCwsLCwsLCwsLCwsLCwsLCwsLCwpLCwsKSwsKf/AABEIAKIA6gMBIgACEQEDEQH/xAAcAAABBQEBAQAAAAAAAAAAAAAFAAMEBgcBAgj/xAA+EAACAQIEBAUBBQcEAgEFAAABAhEAAwQSITEFBkFREyJhcYGRBxQyobEjQlLB0eHwFTNi8XKSJCVDgqLC/8QAGgEAAgMBAQAAAAAAAAAAAAAAAgMAAQQFBv/EAC4RAAICAQQBAgUDBAMAAAAAAAABAhEDBBIhMUETUQUiMmGhcYGRM7Hh8BRC0f/aAAwDAQACEQMRAD8A3GlSpVCCpUq5UIdpVylNQh2lXK7UIKuTSJqu8w4nGSfuyrlAGp3J9J00qm6GY8byS2ppfqWGvVAOXeNNcRUvR4vnmBocpAnsJ/PX4Ol6sGcXCTizpNUHnngovYpXc5UVAMx2/EdB6mfyq9G6O4rIudubMt51tSxLaG4p0IkeQEAQJnNr071G65NmhhJ5LXgd5q40Ww9i1blcvlHdiDGnWJA9yRV041zM2EFnxlADp5nk6XABIhQfU1QuXDGIs38TaZmQEqqmcoUCGZDqPMZ03J2qbzpzGMVZS2wAhy829SVCmB5iCpk6z6ETQ7jZmw7nGMY8K7f6gnjPNFu/dJbPdSQTmzLEEzCKSfloj86A4zik3AcMlxfNJVCxB9TBJDakT6nWkeIhcubDg9MylgfSTqGP0qFxniF5XC5ptsAUNsZJUnfT97eZJINEpA5I1FKP9i0cKweKVHvYW/cV0OZ7DBleBE+QyH71qPKHMRxdmXQpdSA6kEaxoQDrBrGcNxZcMufDqEuNu8ksFj8Op3PUgD5ovy1xzGCHBZAwOugBVTEgMPNBkaTQb03wSWjbx3KlfRtouCYkTpp7/wDR+lehVU5XutfZbzYkXGClSqIVBUmQWzamDsYG53mrWKM5ElTo7SpUqhR5QHWfj2r1SpVCCrhNebrQCQJgbd6B4/ivjYUMhZPEOWQQGTvrsNuvcVaVhRi2Hga7TGEtZEVcxbKAMzbmOp9aemqBO0qVcqEOmo5xiZxbzDORIWdY9qh8Qv3keUAZMpMSBlI/OCPfahPDsTau3mv+IM8KAO0DUKSASDM/nV0Njjck34LSKi47HLbAk6nRVH4mPZfWs45n5oxBD3BeazaykpbjJcbULBBBafxGY6ad6A4TFX7ua4l+4ttEDG47w/hl8hyF43MjdZiohr0zX1NG04VGCKGMsAJPc9fzp41ht3mTwQRhnxJdW1uG9Kkd8jDSTv6iJNEcF9quKQTcCusgarBk6gSumoB77UDkk6NK+G5JQ3Ra/R8Gj82YlEwzZ4gkKJkAE6AkrsBvWaDmU2cyeIWnQxcV1I9JKEVd8TzThMRhibrhCyMvhO6q2YjqD17E/FZrxni1q7DXMMrZQVQo+XRZ3yAloGs5hp0FRvgfoIPbJOPQTwvOSoV8JQhXPDFi4GYydDpJPqYk1MxvNeKuWxnNxFIkZVYZh3zQBHzFUC1zAi/7Nq2hP7xDM3xnJirBZ5zxWICoXzKQJUkKSOsQAY9NYpMpOjpr0rW2Cf3JLcTxa2luW3ueCZ86eYT1ETp7RUfgvNEuovIlwDVSVXMjHqpjf0O8dN6KYW9Di2hVZaCrqfNt+Lr/APlTfEkw1u9cS0oJMeJBDKkGSF8o109hWNZZNN2Pm4t7ZxXPsROaeYmBBCIoIMuF1ubQYYn8OoAkgE7zUS3ZH3VrkAXWcqSjZSqhF0BB/eJjr1qNztZSLVwMU6KrLGYdSBEkTrnMA6RPRvDYMYrFJbsOwsplFvMDDMQC5gnyjc+1bIRk43I5ktRjT2Q9wP8A6tcstnUXFAYrmcT5hrEldwCNJq2Yi6mM4dYuhUt3FvNbcgaHQEsFO8yJjY+9SeOfZ14WGu4z7wt3PNzwmQBWBOuucy0HSB0FUzAYn8AWciFiEmSM257tGUCd4j3pt7ejFLJOd0y08H5VXFY25hi5CWkOZ5GpVQJ00EvqfY0MwvMPhqVYh8v7PcmEAADISIA6xGsHvXvCcR+6YK6SYu31yeoB/sSfcimeWeVHxNm44UAtCoTsCDJ+IgVNvHAx525d8KkWzlDjdphcwzHwbjBmw94aFXj8JPXoQDuJHatawLMbSFjLFVzEaAmBOh9a+f7FnE4XE28LcCqxdcjaeUmMpV+0x7Sdta0vgPPjrfGFxi5XkKH28x2DDYA9GBjbvVp+GZs+Dc98P3RfabxF8IpZjAG57V7muMARFEYDlu4GAIIIOoI2Ne6btIqgAaAbCveaoQRqm8x8PSybkEKl8HynbxQCZHqR0G4zR0q5VX+dsA9zCHw1zPbYXAJj8M7HuASfirTGYmlNWBuTeaSuTC4m5muTFt980fusf4gZGu8d6u+avnXB8RY3U18zOrSTsxjWfU6+4r6IU6CaFX5H6vFGMk4+R2uV2lVmQqPM33phcVbAa3kcMxbRlP7oynMCYGo9qyzi/Hb1uLa5kyjoGQAx/wAhJ061vt23II7iqZzNyIMTbfQm4FOWGiSBoD030k6ihkrR0dLqvSVUv4Mjdr63EZctwlRBUyVzg6Eg+VtT1qctq6+ZA7XQFgyzG2GO+p/FqNtqPj7M7iMqlzA0eOs9QOo/pUrjf2Utbspcw945gZu53yqB3Xouu8k1W19mqephVXbZTbnFLqrcw5spkJXN5QCpUaQwgDT+e9EsDwZxZTEKV6lLTsqROgdmLbSD+HXageIxZlgY/ZnQFiQxmJBXf3O49NKgY3iTufNAA0CgQo06D/OtDd9mhyWNVuu+/wDWS24hkzWXS25M53j9pmJmQwP6CK6LWbxVs3MojzZjAFsgaljtJygjc+XQ1FbCvcAbeIGp1jtr0FT+aLNnClLVq54gm1dZGWFMrqrRBI9OxPvUT3GfMpYU+OPADt30XysAwEiV6mjXCkuFBcteW2h1FzVc0brI17wNdKY4XwUGbt4Fbc5sqrrB1AY7WwdpOp6A0avWEvCPEyJ0FtCYHqTGneIHpRNIrCpt3X7EexzVcs3CHuyG1LLBZZ/eE7HrHaljOIqtt0wxa89w/wC4Ac2pGsRM+aNKmcT+z8ph7YF3MhdrniEAIi5YfMZMGVBHcrG5qNwjmb7lfUWA4st5Sp0FxTpmiJLdZ+IFKeGN8jY6jJJPpfuW7lz7O7ZwwxHEAz3WGqXGZfDToNNS3XU9dupJ3+H4LwwbeHNtbLGSqy90RqoMyZYjUzFDcRz6QtjxYbxVYsDsEzgaj2BHxXeKc42ltqVtORuh0U6SNBmLfMQPXarSe588Co43dz5f6jHMZu4hctxzaRRq2QFEzEBVWSJywJiZlztWf8c4O+GvXAXRvDbUrIJM/iUEaiex02olxHizK63EZiBB1bOC4M5iHETOo00gbxJ43M7XF8MpbC6nRcxM7mXkg+gPxUc0jUtO8jSTr2/yRFxZxCeYC4yxBLQYG4942AI9J2Gjci8Rt3rRVBkZN0PQdx1jv1FZ7e4RZuJNoeFe1/DPh3PQjdDl7aHtrR/gnHW4fYfMoZ7ghbjgqynTqVll6bb9TUjK+UwdTp2ltlCn+DQ+Lck28cqi6WUr+F1/Ep+dxtpVfucn49v2WJtriVXRL6Oq3lA21MZh/wAW+o6leUPtDS7Nq9CuJg6AEdRvoR+dWyxxpLn4Cp+f8inbkcprLF9cE3Df7ajWQoHm326x1rL8P9pBHGGW4/8A8cFrQ1yqssvm10MQRP0qxc5ccay6MmIVRkuI1seZszRDgD+GDuRv8Vj3GMMlwxbTKiwC5kyxMksQNyJ0G1U5pDdPo55IuTXDNQwnOmG8e8DdAts7m3LeXMBLdss6+h11pjivgNb8Zb9y3iHACslxmTPuB5j5R6afNZ3f5cGUFb1jzEQA8EaSZU6nSoP+ovabw7hlQMsxIK7x0OWex61anfQWXBDH2bFydzxeu3fu+JRc4RGBVhJBEyQTqSI/CP1q9HXSsH4dzLh2AW4uUkKouhizDLATRtdIGpI0nuSbXwj7V7Nsi1cueJlbIzwRIBjOIBBEQcs/Joq8mGWNf9WWM/ZvhFxHjokEEnJPknvBq0rbIEV4wmLS6gdGDKwkFTINPVXYtyb7FSqn4v7R7dtgPu99lIVs6ZWGVgCDAadiKl3+esOLAuqLr5tkVD4nXUqdhIOp0JBialMmyXsWWmcTiVRSzsFUbliAB8ms6P2tOGLHDotmSqubpk/CoZ03jQd6q3MvPDY1wWZLdtfwoXMT3IUST76ULkka8OiyZHT4XuaFxLm5LgdbLorW2EPcB8J1gEiY080r8SDVH5v4tdxyWA7PZsvKlAfKzKAc0FQWBmF16bA1UsfzAYyhwUXYZQoJ/wDGNT6mu8N5odsRae6AQhnRQohQY0ETBIod7ZvlpMWJpXYXt8l27aQbym83lCAqAHiYLNIMCDAE6gTrVJxiFXYFgxBIkbfnR7EWHxdzNnEFiSSYyFtTvAMxvtqPeu2cDhPNYVLl28To+hGnojHTfqfmrTByQlKlFjfLGC+8F0L5QFBBIkZpG8axE7elXCzymHa493JcuLlHiB3AUR5dCsExoBOmmk7hMJkwp8NBERnbqT8gaCdo71NTjr+Bdg6kyvoQCSddNFWAO5pSmt3B15aPJ6MXkfQO5hxSgeGXByyFtWzKKdmd3MZ7hHv76QB2Du21Aa6Lg0aFHlVxBAOqHQE/UCoFnDG84JbIk5SxE6xMQNSdKs13G4e7aAxLQqCJUy7tpoFH7sidf70SXuc1ZZbm4q1+CLieZrpyrbHiIjZyhl1nUieramew0qVwP7pi8atu6rB3zH8Lhc+UkQM5YQdZ20FQf9cw6gCzaYOD+IhZPSMkFQPcmpPC7YtXreNuOtpBmCqDN3UROgyyJ29aO0uwGssn8tc+3gXNHCcQuLtB7Ia15bVnwHJRpLFRnJkMWaTJG+hqtYXGumIZZiCVYHaROh1PURVj4rzH4wuWwYtXfwyIgzo0AwCCN6qPhLaY+IxzA6qNwfWfr1qN7kZ8ilimuSXdxTZz012Gor1gsBcJB0QHUZzHyBqx+BTtzitqJFss3UuYH0USfqKbw/HdTnAYfwhVC/pP50CgP/5EHK0ywWOHXCsh7c6EeZlJI2jOoBPpM09ca2ym3fS6rZgYAWZIEk5lzGdt4A7UPPNVsqVGGtIDAOSVJ+ddaj4PmK7beEZghmEY5hMGN/1FA8SXKZrnrfUW2XJbLOGw+GwxH4LzndiGfKNmMKQg6gDfuaD28TqzC8Z/iJy/l/Kkcfhnw48dCtwglWtnqOjA766T2M0M4bwTEYlstmybjqJIGy+skgfWhlFypDcWeGG93RKx2PZNTmlv3o3/APbU/Sg7cTjQMQpnrG4g/lVmw32U8TuataCety4v/wDJNDOK8AGFunDG6t5pAueGsgP/AArKyW7x3iiWOuxUtc88tsK/8IeExxRlCJ5iwYECdpO3XXp/1VwwfLljidhrltDh8SnmdIbwXB2IkeQk9Afg9BeD5Pu20Luj2hcIVA65WIEk6biTlGoFXf7LbLWbuItXJAUIp8xKm5LEkTscrKIHbXenY+HRi1tyx+o3zfgyji1k2JtPb/aS2eR5gOgUmQR1zL3qzckY9L48LEW7e4Fu+oVLqHoCQAtwajRjOwrUOYOB2iYvWluWm3BG3qOoI7isv5bxL4XGX8CrgJcueGrtrkeYRxGxIIBPrtpWhx8o46lbtmjcqYr7reu2rj21txn0ICAggEgn+LWfUUTf7SMApIN8SDGg00qqcnci4tcabuK/2UXIEY5g8KVXTUBR+L3NaCOC4caeGn/ov9KBl2mZp9oH2c2sPh2v4a54arGa0zEhzIEgsfxbaHQgdKy/FcUvZjmdjO8k6wMu+8ZdPb3NW3jvFMXdUo9u6uaAxYMZ21l5qnsgVtZE7k6n4ileodVfD5xr5kMG6WGpJ6VxMKxGlXWxxHB4XBqqWExGLuGSzoWW3OygH8bR+6NJPXameC4bAqzvxB7skkCxZDDKe7FSAD/xG3XtV0BF7W01dFcOG8mbURAGsyxIgfrRXh/C/KLl2baTEgAmDvtoPc9u9O8T4lhLuSzh7LrbRi+a4UNwmCIOVRoNDLMTRa1grOKSAxC2ymbw4JmdFWTqfbbelbaNsZvM26r7AbAcP8JLly6hNvMogqQTBBkTt/3Oxolev21BFlPDZh5zJDAGPKBC9ZBMdKslzjmHw65nb75f08MOCUtjv5hqevU6fURieI/ebZa6ZufvE9+6nYT20qsjpUjVpcTeZSa4X5ZXrt4AEDf/ADWnbmNy2PA0GfUmPNmkZQOv8U+9QcW/hySDHQkRP1/SgF3iEsDJ02/rS8UWO+Ia5Qj9x25cZWmSuXt0PxrXcMGfMV0ABYkgkn6Col27InXX8zRvhWIuXntWgMotgnKukkgDUmY01LGd29K1NUjzuOSnPbbr7HrgctbuPdAa0m8jTMQdz0iQd+1Wnh/LTXrq3cSCtlUzxI8y7gGIygiNN496Dv4lvJYCp4bOXyp5hcYEEgGdRsn1E70e5ix1x7V7KVGdktasqnInmdoYiQ11olRusTFBXlnWjN44bPz5KnxK8bt4lFJGphei/Ow6VFsYZL5drl+3baQDKksYHSDoNOlD8VYfMdfQjX868Yfh7uYzKo6tqYPoBqT6CiVUcvNKWSfMXR3EWB4hWy2dJ0ZgFJ2/dzaa+9ebljwzDiPYz+le+JcJ8JQ2YPJgggqwPsenrUUWSzBVlp6dZqzO4uLqnZOsOCYRSTBPwNa927jOYUS3TqKsfAuCG0itoGglrnRfnrA6iQPXameIXbdorctut1ySPLm/MtufYClOTXR1I6ZqMXkdf3BT4O4EzsyypjKTrHp6D619Dch4HCfdbWIw1lLZu21zFRqSNCCesMKw3lzF2GY/eYFrqCrGRoYEbEnr0jferVwXmjC4S2i4V71y+zNlQXHFnzMcoddAcqGTA3GppkFxbMWqjvnthZsuP4lbtKS7RA+ddoG+p0HrWLWsHdw1y61sXGa6WJhf2mUnY3F8wmdQCsnfsbFh8GLzZ7rnOSHLtESogT001IGwMb9RfG+KXnzCyx8OYLyQh32MzHQZSfiqlK0dHTaNYuHy/N9EPC4tluBXbKLdzxPDZizCBoupPm7mdNO1WnkvCMyNiWaTduXHCr+ESxBOm50jXSI061UeW+H4a9fyPckzEExPffUyfaRWucP4attQogKBAA2qoOQnX5MbqEV0e1aVyNqOk9Kx/wC1bgH3e8l9B5bmjHpmEQfkaVtq4MUzjOEpdQpcQOp3DCRWiM/DOJKPsZPyxdyfdjg8bebEXnUPYYFraD97MD0HQzrFbMsxqdfpQSzy5bs2rtrDIlg3FIDKuxI301MdqLYayyooZszAAFoGpA1PydaFlVRV0QYjFYrDYhENu2qHMCVaGkiTm3idRG3rWXcbTD2MSxsEXbQP4tZiO/7wB6jfvRzmbHFuJYkz5CFUCTlbKABIG4EmgtvA2xgrt66kveYWrIH7oSGuPp0Gg7T70qT3ukeix43hxetJ9pJL7gHEcTSVuyxuD8IBUBemmUSPcxQ+6CyliwC9ANp7DpUW9lGpk+lPcIIuXrSM2VQfQKN+5qbbMvrU2q5Z44PdteOgvoz29BlD5JnqWiYAM6R71auGG7iHSzZizbUmAP3F2ZiTrtpmJ7VNfjeCa0FxdgXQPJacDLcAGaAWkGABAnUadKgugS3cKqyK9zKP/BQYBOpMz1ocvCRo+Gyd5JNcrySOPYdFvgW2DJlAkEGYEUNxGNyjL8e/vUIY+Fbpr9dqh4jGZ21HUEDvpvSFG3Z0JatRjV82XG5xNnwwTNbIggi4JDGP4ifIcvfQ9wYmmcS4ARcHhrlESQToF7idY9NTRM3XVBAlX02nbX40qLxPmUiz4KgZ4Ks5UE5dYAnvO/TKPenQbfBi16wuO5og2r1u3+zKs2bsZMwdYiNtNtN6smD4f9zsm67q1+9AVU80AbiRoTJA6/1qvDcKWIytDDuYHzNSuJXSSqLLESAAY6ydemn8qO/DMWFKMXkr9C2tfSxbD3FY4g6ljcQECfKoWcygKOg+KBcW4ol2Cq5I/wCbOfqxmoHFuJYZwngWjbyCGzfidurEgkD0A9aG3HBOZDB6g9ajVhPU0ic7pH4yTqSIPX4p3h2M8NWuIAzKVAHWTOoMGPjWhYviZPz3+lTMNicpBRgh7xr+dA40SGXc01wG8Lxy8LmZrCgdc7ED6Mf5UfPMPg+c2LKiJ84Ks4/4jc95iKCLgMS1vOmIXKNSwYAidydC38zpFecXwW0Lee9fdmZWJlhmOUnaQZ27wPXYRRZqlqFHjslccxWExiKy3bqOcwIchkXSRMBY10mSfehPKHC7V+6ZuEeGMxBHlIBAOsQDGsdYobwiyC+ZhltA+aT0g6A9WI7fpR3E3stkjD2/DQgb7tE60bRhjmcpKUvH5G+OYsGbdkZFklisyw0EGPmoHC7vhP4i/jUErP026CDUG9xpxoqhe5iSfr0qZgUCLmujVokdh692OgA7Ut8IfDJHJl3IsLc2Yp1C5UkiTIMATvE9dKgX+J3S+rgqDML+k6gVEZ7jFi0DMSdPyHwKetYNzAA32FDaRrSyz5lJpDeKvszZvw+3TtWocjc/PbtrbxYdlzBVuwNB2aDJ994qhW+XbjkWxrdboDog6s3TtVu4vxDwcRatWgGfLazggZWJgaA6a7mf50aYicMcpbZGx27gIBBBBggjY05WYYDml713D4DCNCCPEupI0BLMtvsoHlDddOhmtOQU5OzjZMTxumIrXYrtKrFGANcJS5eAk3BlA3yL1+dQB31NC+aeNB0w9oSqWreUjSWZyS22gB8o+BWr8B5KbBWsSWNq4c2ay1wSqKAfM2nSZIH8PSawviF8M7MSSSTB7mZJP6/NCo10dnLq1njSXRHfzGemgA9BU7lu1bBe5cmFUn5JioBfywPr71YsBg7NjDM151LNb/BmAMawAJmZ6+9Cu2BKUYU12eMRibVxrJgeH5yUB8zERCmfwiZ1p/jvGyYRYyrsvdo1k9TM61XOE3/2wLCQAx212/rFT8fgHW0t8sJuMQB2iP70E+Wa9G0sDflkS5ibTHMVP10NRCCQx6xA6an39K9hAAK8/wCoMiMqorST5islT/cUUVRz8sldslcNxjeGUbp/goTxJznznr1qZhAAkqc09xGtebdg3reQRK6irSplZJueJI8WcXIg7naKnrwyCC75U3YLH0mdCY96AYLFtbuo41ysDBGh1q4Y7iVy/wCYFbahiFRVBU7akH/uqkXppepFp3a8ETmRUDDwntRG1tAFHpJ1Y+p9KAm22XNmG4gRv3qbjMC8brptpFB3di20EdKuJnzpxlygkHUgSInTuJpJhTPofWoXjxsJ6EEaUUwROQNAAO2v9aqXCDwtTaTI3EJXKyzOoJ/Mf56Cu4XEO2jSDBAPQSIj2inMTbkrOukn3k/yivDNtMKNh6/FVu4GPGnNy8Fj4VaTIPGCAJtCqxMmdWUn4DRvVgex4loEgAkaxVJw+EYgsoJjcgTBiem1Wvlm/dTy3FY2+7aZfr09KilyHPHHb8oOXhCpcBy5gO+x+lDMQs4gs3UkhZmJM0X47xxM5WzqP4o0n07+9AyTmDltQaGUUrobgTtN9IO3wAM2WSQI7R/nWmLeJIOZWKnvRbDYO9cshsp1GgMbfNQsDwi9cYotpnPXSAPcnQUmMX7HazZcbXElQ3h+JXEzZHZc2pKwGO+7R+VFOBpi8bdNtHbUedzHlQ+sSNzoD16Ud4J9l925rfcIv8KasfnYfnWi8H4NZwyeHaQKOsbk9yetNSZy82oxr6OWM8ncoWMGJSTcKwzHtvAA2E1aJoFx7iIwuGe91A8o7kmBp17/AAaI8J4il+ylxGzBgDMR76dNelPRx8m6T3vkm0qVKiEmU/bFx1FFpbWIIuedLlq2xlrbD96NIBEQd8xrIjwotqSUHQH+21aJxTDWgzm1gsRY1zMby+WTAypppB131k1WuKA6ELpSpTp0drSaXHkx7uWgKeHNoqAlhBJI0X09TTeJtXCACQWWQAddJmPr9KOYC80wvX02neJ9Ki8VxJw4ACjxDr3O/Xt7ULd9DJYccE9zIvDFW3bPif7jSBpr0+gr1evE2wmhynTuJ+e9RrF+bZuXGzOxKgdR3P0/SuMp8EXFOhJHtr/OicWxGPMsUdt8MYF2WKHp/f8ArTNpyHM7QDHrUpcIyjxSNHAy/nr7elcwNwG5DAGYFWhM+eR/B4A3IG0ifXL39JOgpi9g2w10amDsY3HX5Harbw/CgGYEntTvFeErftlTod1PUN3+dqbSoxSlLdaK9a4fhGS7OViUzLPlbxPQg694oHdhXOpBIkDoT167xFNviHssUfo2vwf0ozavv49u8lpbht5TlJ1JBPSNQRAnfSlVya4zTjuVWRbmPYW1W4gAAI16wTv1FRDZtNqCR/xMfkZqTzDxy7iGY39XJIg/uCdh29Om1Q+FZPMLiTA0MkEbjpp66ztVbKDlqN8lF019xpkUSP02/OrFy4QyXG1FvQKInWNdDQ7i+FsllFhYXIubMw/HrJ13nQV3gfFCnk2BHTvS8sW4NLsHE0svPCH8aiBiEIPsIqDdt7GQY/KlxPiU3N/y/pFMnEbECenXX6z+VSEZJcj56jG3SJeHxrJsSvsadv8AFLlwZXdivbv796jWrpiXUKI3nX8zVhx/AbViwjtdJuNlJCr5QDlJidTodD1IouaLjUndBPl3lFcV5iWVVAHl/ePv6Vc8DyVh7YACKfUiT9TUblPHW1wtqDlUkgZ4EtJ007xUixzgBh7ty4AHtObUD8LPrEdYPXtrUTSQubnkn8vBzjvFLWHS4gkXRbzJIhSSYAB2kbx/gKfZ5iTfwau7Z3DOrE+h0/8A1IrM+L4ouviXDLuxGboYGsDsJA+Yq8/Y8W8C+vRbg1nqV1+kCrvkZlxrHi47s0NbcUF5i4kbK582WPSfr/go8i1VftHwRbCFh+6Qfjb+dE1aMuBKWRRZnXMvNDYhjbdy0HSdNOkAaCNvmrPyZirmFIbxy9tl/wBtuh6n0/vWf8M4O127p07/AFqz4zhrJZIJkgH81BoIJ9nalig4uLXHg2608gHuAa91XuSOODEYRCT50AVvpofkfz7VYafZ5mcXGTTAHOHD/GsBCpZcwJysFIA9wZ329KzHinI98BvDHiL0BIzD9BW1skiDUe3w9Qe9A8cZcs1abV5NP9JglvlTGCT4UdgWE/r+VSeJ8MdkzYnCELJGZcwhgY6L19DHrW4XuFofSot3hGmkEdjRRikqJPVSySuSTPnDinLbW7T3VR3Tp5SI9ToJjuBFBeH3ZCoJksBMmCOxGx/uK+mX4UplSu/SqPxz7LMN4niKpt+imFme0Tv2NVVC5TUndGM4zEMdDOUEZf8Aj7ek1LuJqsasyTp6f2o7zXwRLJSyhLOSCddtI/PX6eoobYv5L8hcy5SOmgzaRQN10aoY7VyfZYuE4jMizoxG3Wfah+OusbmIsrcCMxRlLkiVy6hfYga+9DcVjmJBmIOhXp7UWtYdcUnh3zLRmt3NmIOnyQehqQlu7A1Wn9N/Kyo8X4YyXQhLMT+9GhMTpJkxIp1eMNGSAI0mCD9Zn60S/wBGuW3gjOomGG3yOnSomMwqXCSPI/r1/wA70xmKNrkgJfhtSCD+KdjRK3ats4iFRpAA6HQifcE0NbDEaN10rgQgA9f6f2qi754CmO5eddRLD6mht3Dsm8r8f1osvMrrbCZZMaMe3tQrF3ixJksT1P8AmlUMsYW2XMASTRvAYAIMzKGI36Lp6jU/pRLk3h6qhvOoPRZ2MRt31qwYzE2FIGUM41aAvws6hfiT60pyfR2tJ8PUYLJPtlSsvhrlwTYZjsBbLyxO3WBrVj5jZXw1lTGe3+znclQq9eoDQAewoTxDmi+ugUKNtBAHpp+vWhtvjxcxcEjplP1BnfXrvVW64Hr0YycZvl+yosVviAfh6oRBt3ET3K9RG29DsViCLKLP/wBx2I7kKgn868NiZRUXYHN8+veobvJPYRH5TQoXHHsjX3LBxrG23WxatkZbCAE9WckFvjN/PvW28o8BXD4W2ijcBmP8TMASf5fArBOFYFrt0ImrOQoH/Ikf1r6XwGH8O0ib5VVfoAKZDlmLXr04xSffJ0Wqi8a4cL1h7Z0zKR60RrkU/o5W5p2jFMXhxgny6kmQCw9423k6a7VBs8ZL3GZzIS05gGZMEbDbQxWgc+8pm+qldIn39PodaxS/bZbpXUawYnfqP5VbSXXR0I6mUo02X3kXmL7vftIuou5EI6+bLB+JrZqxr7N+DXLuLt3riZbOHVRbJEZ3jcHqAZPpArZYoTJnyeo0z1SrhNcmrEHquVyu1CHi7ZDb1UPtE4+cFhCVUNcc5Lc7AkEkn2APzFXKs/8AtE5efG43B2DcNuyRdYsBJzKAYE6SViCdtagUK3KzG8XdupbN9yZvSAxAl2Efh02GkxuYHeoGGR/NcAlbIDEnbNLBR/7GY7LV25s4ScRj0weGE+FFi0DESJLuewBzMT1MAaivPC+FvYGN4ewhkZgrx+IMImdp2I6+b0oYx5NefM+KKhdwhS0rkg5lDCPeD/ShyMSwGYjLJEHYjt2qfjLHg23ER5iiKZ8sRO/rPzNQDZKFTvIJPuRS6NM23GN+Owla4iVuZpaCJadZPxQ67iQ7FwIHWdZP9Kmf6W7WmcAkLAJHSRr7/wB6HLbMROg7xRR47MWfmXCJNzWB06+leEwpiYJChmPt6/nVi4Jy89xrdwILiMJIzRlPT39qvt/km1fQK6QB/D5Y+lOjGzPN0Y7bwTXGW2gzMZgDcx/L1ojw7l4sc1zQTGUzP0FaXxHlmzgcKTZUIzMql5OYjXdtTGn51ScRimZSs6qRGU6NPrvSMndHV0GKCi82TpeBwcSOfw0gADLmPTXUjtvHwaI8Uwi2rJUdxJO5Miafw3J93DN94uXMqrMpbXM5zQMskZY6afWgnG+JXbsiAozEZY2joT3/AJ1W1RXJrnqJ6ia2dRPL2swnrA9j6V5tYS2VPlAPWN6ZtYmVB6U814T+kUnlG3Ljjl+byQLrZFMb7es/5+tNYS3KBup0I7Gf7inMcpy+u9e8Gn7MdyD9Zq74E9zrxRZ+QL0Y+wdMweD6jKwn6ae4Fb/h3kTWGfZtwNrmN8Y6La123Y5gB/Oa3HBrC07F0cfXSUpr7D9crtKmnPG7tsMIrP8AmLkFXtlLUKc+dS0kCSSRoJ6k/TtWiU3dtA1dlxdAblrhJtYa1bYglEVSRsSAO9G682LcCnKFKiPlnh6HG4fHiTHhzE6TO/vSpVTDgExXGpUqsWNWj529l/VqDcQP/wBTwo6eFiDHrNoT9KVKrRcikfZ9bB4vfJAJFu6QTuCb8GPcUY46g++YnQa/dT85bw/QAfFKlUQzP9X8GPc3j/5De5/UUJxA1T5/Q0qVIfZ1V/SZoXJaD7smg1LT9aofGUAxDwAPO1KlTsn0oyYP6kjRORh+wt+38zV+sjSlSpsejHm+skeErCGAIkaESPzqscU4fa++4Y+GkkPJyidNunSlSpb7Gw+j+QpjB/P9TWPcYH7a96XG/WlSocvRt+H/AFsC2D52HrU8HalSrLM7GHs9so82nT+tNKPKPalSpK7GZOjYuQ1i2v8A4CtAsbUqVbcX0nmNT9Y7SpUqaZRUqVKoQVKlSqE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sp>
        <p:nvSpPr>
          <p:cNvPr id="526345" name="AutoShape 9" descr="data:image/jpeg;base64,/9j/4AAQSkZJRgABAQAAAQABAAD/2wCEAAkGBhMSEBUTExQWFRUWGRgYGRgXGRwdGBoYHhoXICAgHh8YGyYeHB8kGRwdHy8hJCcpLCwsHB4yNTAqNSYtLCkBCQoKDgwOGg8PGiwkHyQvKSwpKiksLCwsLCksLCwpLCktLCksLCwsLCwsLCwsLCwsLCwsLCwsLCwpLCwsKSwsKf/AABEIAKIA6gMBIgACEQEDEQH/xAAcAAABBQEBAQAAAAAAAAAAAAAFAAMEBgcBAgj/xAA+EAACAQIEBAUBBQcEAgEFAAABAhEAAwQSITEFBkFREyJhcYGRBxQyobEjQlLB0eHwFTNi8XKSJCVDgqLC/8QAGgEAAgMBAQAAAAAAAAAAAAAAAgMAAQQFBv/EAC4RAAICAQQBAgUDBAMAAAAAAAABAhEDBBIhMUETUQUiMmGhcYGRM7Hh8BRC0f/aAAwDAQACEQMRAD8A3GlSpVCCpUq5UIdpVylNQh2lXK7UIKuTSJqu8w4nGSfuyrlAGp3J9J00qm6GY8byS2ppfqWGvVAOXeNNcRUvR4vnmBocpAnsJ/PX4Ol6sGcXCTizpNUHnngovYpXc5UVAMx2/EdB6mfyq9G6O4rIudubMt51tSxLaG4p0IkeQEAQJnNr071G65NmhhJ5LXgd5q40Ww9i1blcvlHdiDGnWJA9yRV041zM2EFnxlADp5nk6XABIhQfU1QuXDGIs38TaZmQEqqmcoUCGZDqPMZ03J2qbzpzGMVZS2wAhy829SVCmB5iCpk6z6ETQ7jZmw7nGMY8K7f6gnjPNFu/dJbPdSQTmzLEEzCKSfloj86A4zik3AcMlxfNJVCxB9TBJDakT6nWkeIhcubDg9MylgfSTqGP0qFxniF5XC5ptsAUNsZJUnfT97eZJINEpA5I1FKP9i0cKweKVHvYW/cV0OZ7DBleBE+QyH71qPKHMRxdmXQpdSA6kEaxoQDrBrGcNxZcMufDqEuNu8ksFj8Op3PUgD5ovy1xzGCHBZAwOugBVTEgMPNBkaTQb03wSWjbx3KlfRtouCYkTpp7/wDR+lehVU5XutfZbzYkXGClSqIVBUmQWzamDsYG53mrWKM5ElTo7SpUqhR5QHWfj2r1SpVCCrhNebrQCQJgbd6B4/ivjYUMhZPEOWQQGTvrsNuvcVaVhRi2Hga7TGEtZEVcxbKAMzbmOp9aemqBO0qVcqEOmo5xiZxbzDORIWdY9qh8Qv3keUAZMpMSBlI/OCPfahPDsTau3mv+IM8KAO0DUKSASDM/nV0Njjck34LSKi47HLbAk6nRVH4mPZfWs45n5oxBD3BeazaykpbjJcbULBBBafxGY6ad6A4TFX7ua4l+4ttEDG47w/hl8hyF43MjdZiohr0zX1NG04VGCKGMsAJPc9fzp41ht3mTwQRhnxJdW1uG9Kkd8jDSTv6iJNEcF9quKQTcCusgarBk6gSumoB77UDkk6NK+G5JQ3Ra/R8Gj82YlEwzZ4gkKJkAE6AkrsBvWaDmU2cyeIWnQxcV1I9JKEVd8TzThMRhibrhCyMvhO6q2YjqD17E/FZrxni1q7DXMMrZQVQo+XRZ3yAloGs5hp0FRvgfoIPbJOPQTwvOSoV8JQhXPDFi4GYydDpJPqYk1MxvNeKuWxnNxFIkZVYZh3zQBHzFUC1zAi/7Nq2hP7xDM3xnJirBZ5zxWICoXzKQJUkKSOsQAY9NYpMpOjpr0rW2Cf3JLcTxa2luW3ueCZ86eYT1ETp7RUfgvNEuovIlwDVSVXMjHqpjf0O8dN6KYW9Di2hVZaCrqfNt+Lr/APlTfEkw1u9cS0oJMeJBDKkGSF8o109hWNZZNN2Pm4t7ZxXPsROaeYmBBCIoIMuF1ubQYYn8OoAkgE7zUS3ZH3VrkAXWcqSjZSqhF0BB/eJjr1qNztZSLVwMU6KrLGYdSBEkTrnMA6RPRvDYMYrFJbsOwsplFvMDDMQC5gnyjc+1bIRk43I5ktRjT2Q9wP8A6tcstnUXFAYrmcT5hrEldwCNJq2Yi6mM4dYuhUt3FvNbcgaHQEsFO8yJjY+9SeOfZ14WGu4z7wt3PNzwmQBWBOuucy0HSB0FUzAYn8AWciFiEmSM257tGUCd4j3pt7ejFLJOd0y08H5VXFY25hi5CWkOZ5GpVQJ00EvqfY0MwvMPhqVYh8v7PcmEAADISIA6xGsHvXvCcR+6YK6SYu31yeoB/sSfcimeWeVHxNm44UAtCoTsCDJ+IgVNvHAx525d8KkWzlDjdphcwzHwbjBmw94aFXj8JPXoQDuJHatawLMbSFjLFVzEaAmBOh9a+f7FnE4XE28LcCqxdcjaeUmMpV+0x7Sdta0vgPPjrfGFxi5XkKH28x2DDYA9GBjbvVp+GZs+Dc98P3RfabxF8IpZjAG57V7muMARFEYDlu4GAIIIOoI2Ne6btIqgAaAbCveaoQRqm8x8PSybkEKl8HynbxQCZHqR0G4zR0q5VX+dsA9zCHw1zPbYXAJj8M7HuASfirTGYmlNWBuTeaSuTC4m5muTFt980fusf4gZGu8d6u+avnXB8RY3U18zOrSTsxjWfU6+4r6IU6CaFX5H6vFGMk4+R2uV2lVmQqPM33phcVbAa3kcMxbRlP7oynMCYGo9qyzi/Hb1uLa5kyjoGQAx/wAhJ061vt23II7iqZzNyIMTbfQm4FOWGiSBoD030k6ihkrR0dLqvSVUv4Mjdr63EZctwlRBUyVzg6Eg+VtT1qctq6+ZA7XQFgyzG2GO+p/FqNtqPj7M7iMqlzA0eOs9QOo/pUrjf2Utbspcw945gZu53yqB3Xouu8k1W19mqephVXbZTbnFLqrcw5spkJXN5QCpUaQwgDT+e9EsDwZxZTEKV6lLTsqROgdmLbSD+HXageIxZlgY/ZnQFiQxmJBXf3O49NKgY3iTufNAA0CgQo06D/OtDd9mhyWNVuu+/wDWS24hkzWXS25M53j9pmJmQwP6CK6LWbxVs3MojzZjAFsgaljtJygjc+XQ1FbCvcAbeIGp1jtr0FT+aLNnClLVq54gm1dZGWFMrqrRBI9OxPvUT3GfMpYU+OPADt30XysAwEiV6mjXCkuFBcteW2h1FzVc0brI17wNdKY4XwUGbt4Fbc5sqrrB1AY7WwdpOp6A0avWEvCPEyJ0FtCYHqTGneIHpRNIrCpt3X7EexzVcs3CHuyG1LLBZZ/eE7HrHaljOIqtt0wxa89w/wC4Ac2pGsRM+aNKmcT+z8ph7YF3MhdrniEAIi5YfMZMGVBHcrG5qNwjmb7lfUWA4st5Sp0FxTpmiJLdZ+IFKeGN8jY6jJJPpfuW7lz7O7ZwwxHEAz3WGqXGZfDToNNS3XU9dupJ3+H4LwwbeHNtbLGSqy90RqoMyZYjUzFDcRz6QtjxYbxVYsDsEzgaj2BHxXeKc42ltqVtORuh0U6SNBmLfMQPXarSe588Co43dz5f6jHMZu4hctxzaRRq2QFEzEBVWSJywJiZlztWf8c4O+GvXAXRvDbUrIJM/iUEaiex02olxHizK63EZiBB1bOC4M5iHETOo00gbxJ43M7XF8MpbC6nRcxM7mXkg+gPxUc0jUtO8jSTr2/yRFxZxCeYC4yxBLQYG4942AI9J2Gjci8Rt3rRVBkZN0PQdx1jv1FZ7e4RZuJNoeFe1/DPh3PQjdDl7aHtrR/gnHW4fYfMoZ7ghbjgqynTqVll6bb9TUjK+UwdTp2ltlCn+DQ+Lck28cqi6WUr+F1/Ep+dxtpVfucn49v2WJtriVXRL6Oq3lA21MZh/wAW+o6leUPtDS7Nq9CuJg6AEdRvoR+dWyxxpLn4Cp+f8inbkcprLF9cE3Df7ajWQoHm326x1rL8P9pBHGGW4/8A8cFrQ1yqssvm10MQRP0qxc5ccay6MmIVRkuI1seZszRDgD+GDuRv8Vj3GMMlwxbTKiwC5kyxMksQNyJ0G1U5pDdPo55IuTXDNQwnOmG8e8DdAts7m3LeXMBLdss6+h11pjivgNb8Zb9y3iHACslxmTPuB5j5R6afNZ3f5cGUFb1jzEQA8EaSZU6nSoP+ovabw7hlQMsxIK7x0OWex61anfQWXBDH2bFydzxeu3fu+JRc4RGBVhJBEyQTqSI/CP1q9HXSsH4dzLh2AW4uUkKouhizDLATRtdIGpI0nuSbXwj7V7Nsi1cueJlbIzwRIBjOIBBEQcs/Joq8mGWNf9WWM/ZvhFxHjokEEnJPknvBq0rbIEV4wmLS6gdGDKwkFTINPVXYtyb7FSqn4v7R7dtgPu99lIVs6ZWGVgCDAadiKl3+esOLAuqLr5tkVD4nXUqdhIOp0JBialMmyXsWWmcTiVRSzsFUbliAB8ms6P2tOGLHDotmSqubpk/CoZ03jQd6q3MvPDY1wWZLdtfwoXMT3IUST76ULkka8OiyZHT4XuaFxLm5LgdbLorW2EPcB8J1gEiY080r8SDVH5v4tdxyWA7PZsvKlAfKzKAc0FQWBmF16bA1UsfzAYyhwUXYZQoJ/wDGNT6mu8N5odsRae6AQhnRQohQY0ETBIod7ZvlpMWJpXYXt8l27aQbym83lCAqAHiYLNIMCDAE6gTrVJxiFXYFgxBIkbfnR7EWHxdzNnEFiSSYyFtTvAMxvtqPeu2cDhPNYVLl28To+hGnojHTfqfmrTByQlKlFjfLGC+8F0L5QFBBIkZpG8axE7elXCzymHa493JcuLlHiB3AUR5dCsExoBOmmk7hMJkwp8NBERnbqT8gaCdo71NTjr+Bdg6kyvoQCSddNFWAO5pSmt3B15aPJ6MXkfQO5hxSgeGXByyFtWzKKdmd3MZ7hHv76QB2Du21Aa6Lg0aFHlVxBAOqHQE/UCoFnDG84JbIk5SxE6xMQNSdKs13G4e7aAxLQqCJUy7tpoFH7sidf70SXuc1ZZbm4q1+CLieZrpyrbHiIjZyhl1nUieramew0qVwP7pi8atu6rB3zH8Lhc+UkQM5YQdZ20FQf9cw6gCzaYOD+IhZPSMkFQPcmpPC7YtXreNuOtpBmCqDN3UROgyyJ29aO0uwGssn8tc+3gXNHCcQuLtB7Ia15bVnwHJRpLFRnJkMWaTJG+hqtYXGumIZZiCVYHaROh1PURVj4rzH4wuWwYtXfwyIgzo0AwCCN6qPhLaY+IxzA6qNwfWfr1qN7kZ8ilimuSXdxTZz012Gor1gsBcJB0QHUZzHyBqx+BTtzitqJFss3UuYH0USfqKbw/HdTnAYfwhVC/pP50CgP/5EHK0ywWOHXCsh7c6EeZlJI2jOoBPpM09ca2ym3fS6rZgYAWZIEk5lzGdt4A7UPPNVsqVGGtIDAOSVJ+ddaj4PmK7beEZghmEY5hMGN/1FA8SXKZrnrfUW2XJbLOGw+GwxH4LzndiGfKNmMKQg6gDfuaD28TqzC8Z/iJy/l/Kkcfhnw48dCtwglWtnqOjA766T2M0M4bwTEYlstmybjqJIGy+skgfWhlFypDcWeGG93RKx2PZNTmlv3o3/APbU/Sg7cTjQMQpnrG4g/lVmw32U8TuataCety4v/wDJNDOK8AGFunDG6t5pAueGsgP/AArKyW7x3iiWOuxUtc88tsK/8IeExxRlCJ5iwYECdpO3XXp/1VwwfLljidhrltDh8SnmdIbwXB2IkeQk9Afg9BeD5Pu20Luj2hcIVA65WIEk6biTlGoFXf7LbLWbuItXJAUIp8xKm5LEkTscrKIHbXenY+HRi1tyx+o3zfgyji1k2JtPb/aS2eR5gOgUmQR1zL3qzckY9L48LEW7e4Fu+oVLqHoCQAtwajRjOwrUOYOB2iYvWluWm3BG3qOoI7isv5bxL4XGX8CrgJcueGrtrkeYRxGxIIBPrtpWhx8o46lbtmjcqYr7reu2rj21txn0ICAggEgn+LWfUUTf7SMApIN8SDGg00qqcnci4tcabuK/2UXIEY5g8KVXTUBR+L3NaCOC4caeGn/ov9KBl2mZp9oH2c2sPh2v4a54arGa0zEhzIEgsfxbaHQgdKy/FcUvZjmdjO8k6wMu+8ZdPb3NW3jvFMXdUo9u6uaAxYMZ21l5qnsgVtZE7k6n4ileodVfD5xr5kMG6WGpJ6VxMKxGlXWxxHB4XBqqWExGLuGSzoWW3OygH8bR+6NJPXameC4bAqzvxB7skkCxZDDKe7FSAD/xG3XtV0BF7W01dFcOG8mbURAGsyxIgfrRXh/C/KLl2baTEgAmDvtoPc9u9O8T4lhLuSzh7LrbRi+a4UNwmCIOVRoNDLMTRa1grOKSAxC2ymbw4JmdFWTqfbbelbaNsZvM26r7AbAcP8JLly6hNvMogqQTBBkTt/3Oxolev21BFlPDZh5zJDAGPKBC9ZBMdKslzjmHw65nb75f08MOCUtjv5hqevU6fURieI/ebZa6ZufvE9+6nYT20qsjpUjVpcTeZSa4X5ZXrt4AEDf/ADWnbmNy2PA0GfUmPNmkZQOv8U+9QcW/hySDHQkRP1/SgF3iEsDJ02/rS8UWO+Ia5Qj9x25cZWmSuXt0PxrXcMGfMV0ABYkgkn6Col27InXX8zRvhWIuXntWgMotgnKukkgDUmY01LGd29K1NUjzuOSnPbbr7HrgctbuPdAa0m8jTMQdz0iQd+1Wnh/LTXrq3cSCtlUzxI8y7gGIygiNN496Dv4lvJYCp4bOXyp5hcYEEgGdRsn1E70e5ix1x7V7KVGdktasqnInmdoYiQ11olRusTFBXlnWjN44bPz5KnxK8bt4lFJGphei/Ow6VFsYZL5drl+3baQDKksYHSDoNOlD8VYfMdfQjX868Yfh7uYzKo6tqYPoBqT6CiVUcvNKWSfMXR3EWB4hWy2dJ0ZgFJ2/dzaa+9ebljwzDiPYz+le+JcJ8JQ2YPJgggqwPsenrUUWSzBVlp6dZqzO4uLqnZOsOCYRSTBPwNa927jOYUS3TqKsfAuCG0itoGglrnRfnrA6iQPXameIXbdorctut1ySPLm/MtufYClOTXR1I6ZqMXkdf3BT4O4EzsyypjKTrHp6D619Dch4HCfdbWIw1lLZu21zFRqSNCCesMKw3lzF2GY/eYFrqCrGRoYEbEnr0jferVwXmjC4S2i4V71y+zNlQXHFnzMcoddAcqGTA3GppkFxbMWqjvnthZsuP4lbtKS7RA+ddoG+p0HrWLWsHdw1y61sXGa6WJhf2mUnY3F8wmdQCsnfsbFh8GLzZ7rnOSHLtESogT001IGwMb9RfG+KXnzCyx8OYLyQh32MzHQZSfiqlK0dHTaNYuHy/N9EPC4tluBXbKLdzxPDZizCBoupPm7mdNO1WnkvCMyNiWaTduXHCr+ESxBOm50jXSI061UeW+H4a9fyPckzEExPffUyfaRWucP4attQogKBAA2qoOQnX5MbqEV0e1aVyNqOk9Kx/wC1bgH3e8l9B5bmjHpmEQfkaVtq4MUzjOEpdQpcQOp3DCRWiM/DOJKPsZPyxdyfdjg8bebEXnUPYYFraD97MD0HQzrFbMsxqdfpQSzy5bs2rtrDIlg3FIDKuxI301MdqLYayyooZszAAFoGpA1PydaFlVRV0QYjFYrDYhENu2qHMCVaGkiTm3idRG3rWXcbTD2MSxsEXbQP4tZiO/7wB6jfvRzmbHFuJYkz5CFUCTlbKABIG4EmgtvA2xgrt66kveYWrIH7oSGuPp0Gg7T70qT3ukeix43hxetJ9pJL7gHEcTSVuyxuD8IBUBemmUSPcxQ+6CyliwC9ANp7DpUW9lGpk+lPcIIuXrSM2VQfQKN+5qbbMvrU2q5Z44PdteOgvoz29BlD5JnqWiYAM6R71auGG7iHSzZizbUmAP3F2ZiTrtpmJ7VNfjeCa0FxdgXQPJacDLcAGaAWkGABAnUadKgugS3cKqyK9zKP/BQYBOpMz1ocvCRo+Gyd5JNcrySOPYdFvgW2DJlAkEGYEUNxGNyjL8e/vUIY+Fbpr9dqh4jGZ21HUEDvpvSFG3Z0JatRjV82XG5xNnwwTNbIggi4JDGP4ifIcvfQ9wYmmcS4ARcHhrlESQToF7idY9NTRM3XVBAlX02nbX40qLxPmUiz4KgZ4Ks5UE5dYAnvO/TKPenQbfBi16wuO5og2r1u3+zKs2bsZMwdYiNtNtN6smD4f9zsm67q1+9AVU80AbiRoTJA6/1qvDcKWIytDDuYHzNSuJXSSqLLESAAY6ydemn8qO/DMWFKMXkr9C2tfSxbD3FY4g6ljcQECfKoWcygKOg+KBcW4ol2Cq5I/wCbOfqxmoHFuJYZwngWjbyCGzfidurEgkD0A9aG3HBOZDB6g9ajVhPU0ic7pH4yTqSIPX4p3h2M8NWuIAzKVAHWTOoMGPjWhYviZPz3+lTMNicpBRgh7xr+dA40SGXc01wG8Lxy8LmZrCgdc7ED6Mf5UfPMPg+c2LKiJ84Ks4/4jc95iKCLgMS1vOmIXKNSwYAidydC38zpFecXwW0Lee9fdmZWJlhmOUnaQZ27wPXYRRZqlqFHjslccxWExiKy3bqOcwIchkXSRMBY10mSfehPKHC7V+6ZuEeGMxBHlIBAOsQDGsdYobwiyC+ZhltA+aT0g6A9WI7fpR3E3stkjD2/DQgb7tE60bRhjmcpKUvH5G+OYsGbdkZFklisyw0EGPmoHC7vhP4i/jUErP026CDUG9xpxoqhe5iSfr0qZgUCLmujVokdh692OgA7Ut8IfDJHJl3IsLc2Yp1C5UkiTIMATvE9dKgX+J3S+rgqDML+k6gVEZ7jFi0DMSdPyHwKetYNzAA32FDaRrSyz5lJpDeKvszZvw+3TtWocjc/PbtrbxYdlzBVuwNB2aDJ994qhW+XbjkWxrdboDog6s3TtVu4vxDwcRatWgGfLazggZWJgaA6a7mf50aYicMcpbZGx27gIBBBBggjY05WYYDml713D4DCNCCPEupI0BLMtvsoHlDddOhmtOQU5OzjZMTxumIrXYrtKrFGANcJS5eAk3BlA3yL1+dQB31NC+aeNB0w9oSqWreUjSWZyS22gB8o+BWr8B5KbBWsSWNq4c2ay1wSqKAfM2nSZIH8PSawviF8M7MSSSTB7mZJP6/NCo10dnLq1njSXRHfzGemgA9BU7lu1bBe5cmFUn5JioBfywPr71YsBg7NjDM151LNb/BmAMawAJmZ6+9Cu2BKUYU12eMRibVxrJgeH5yUB8zERCmfwiZ1p/jvGyYRYyrsvdo1k9TM61XOE3/2wLCQAx212/rFT8fgHW0t8sJuMQB2iP70E+Wa9G0sDflkS5ibTHMVP10NRCCQx6xA6an39K9hAAK8/wCoMiMqorST5islT/cUUVRz8sldslcNxjeGUbp/goTxJznznr1qZhAAkqc09xGtebdg3reQRK6irSplZJueJI8WcXIg7naKnrwyCC75U3YLH0mdCY96AYLFtbuo41ysDBGh1q4Y7iVy/wCYFbahiFRVBU7akH/uqkXppepFp3a8ETmRUDDwntRG1tAFHpJ1Y+p9KAm22XNmG4gRv3qbjMC8brptpFB3di20EdKuJnzpxlygkHUgSInTuJpJhTPofWoXjxsJ6EEaUUwROQNAAO2v9aqXCDwtTaTI3EJXKyzOoJ/Mf56Cu4XEO2jSDBAPQSIj2inMTbkrOukn3k/yivDNtMKNh6/FVu4GPGnNy8Fj4VaTIPGCAJtCqxMmdWUn4DRvVgex4loEgAkaxVJw+EYgsoJjcgTBiem1Wvlm/dTy3FY2+7aZfr09KilyHPHHb8oOXhCpcBy5gO+x+lDMQs4gs3UkhZmJM0X47xxM5WzqP4o0n07+9AyTmDltQaGUUrobgTtN9IO3wAM2WSQI7R/nWmLeJIOZWKnvRbDYO9cshsp1GgMbfNQsDwi9cYotpnPXSAPcnQUmMX7HazZcbXElQ3h+JXEzZHZc2pKwGO+7R+VFOBpi8bdNtHbUedzHlQ+sSNzoD16Ud4J9l925rfcIv8KasfnYfnWi8H4NZwyeHaQKOsbk9yetNSZy82oxr6OWM8ncoWMGJSTcKwzHtvAA2E1aJoFx7iIwuGe91A8o7kmBp17/AAaI8J4il+ylxGzBgDMR76dNelPRx8m6T3vkm0qVKiEmU/bFx1FFpbWIIuedLlq2xlrbD96NIBEQd8xrIjwotqSUHQH+21aJxTDWgzm1gsRY1zMby+WTAypppB131k1WuKA6ELpSpTp0drSaXHkx7uWgKeHNoqAlhBJI0X09TTeJtXCACQWWQAddJmPr9KOYC80wvX02neJ9Ki8VxJw4ACjxDr3O/Xt7ULd9DJYccE9zIvDFW3bPif7jSBpr0+gr1evE2wmhynTuJ+e9RrF+bZuXGzOxKgdR3P0/SuMp8EXFOhJHtr/OicWxGPMsUdt8MYF2WKHp/f8ArTNpyHM7QDHrUpcIyjxSNHAy/nr7elcwNwG5DAGYFWhM+eR/B4A3IG0ifXL39JOgpi9g2w10amDsY3HX5Harbw/CgGYEntTvFeErftlTod1PUN3+dqbSoxSlLdaK9a4fhGS7OViUzLPlbxPQg694oHdhXOpBIkDoT167xFNviHssUfo2vwf0ozavv49u8lpbht5TlJ1JBPSNQRAnfSlVya4zTjuVWRbmPYW1W4gAAI16wTv1FRDZtNqCR/xMfkZqTzDxy7iGY39XJIg/uCdh29Om1Q+FZPMLiTA0MkEbjpp66ztVbKDlqN8lF019xpkUSP02/OrFy4QyXG1FvQKInWNdDQ7i+FsllFhYXIubMw/HrJ13nQV3gfFCnk2BHTvS8sW4NLsHE0svPCH8aiBiEIPsIqDdt7GQY/KlxPiU3N/y/pFMnEbECenXX6z+VSEZJcj56jG3SJeHxrJsSvsadv8AFLlwZXdivbv796jWrpiXUKI3nX8zVhx/AbViwjtdJuNlJCr5QDlJidTodD1IouaLjUndBPl3lFcV5iWVVAHl/ePv6Vc8DyVh7YACKfUiT9TUblPHW1wtqDlUkgZ4EtJ007xUixzgBh7ty4AHtObUD8LPrEdYPXtrUTSQubnkn8vBzjvFLWHS4gkXRbzJIhSSYAB2kbx/gKfZ5iTfwau7Z3DOrE+h0/8A1IrM+L4ouviXDLuxGboYGsDsJA+Yq8/Y8W8C+vRbg1nqV1+kCrvkZlxrHi47s0NbcUF5i4kbK582WPSfr/go8i1VftHwRbCFh+6Qfjb+dE1aMuBKWRRZnXMvNDYhjbdy0HSdNOkAaCNvmrPyZirmFIbxy9tl/wBtuh6n0/vWf8M4O127p07/AFqz4zhrJZIJkgH81BoIJ9nalig4uLXHg2608gHuAa91XuSOODEYRCT50AVvpofkfz7VYafZ5mcXGTTAHOHD/GsBCpZcwJysFIA9wZ329KzHinI98BvDHiL0BIzD9BW1skiDUe3w9Qe9A8cZcs1abV5NP9JglvlTGCT4UdgWE/r+VSeJ8MdkzYnCELJGZcwhgY6L19DHrW4XuFofSot3hGmkEdjRRikqJPVSySuSTPnDinLbW7T3VR3Tp5SI9ToJjuBFBeH3ZCoJksBMmCOxGx/uK+mX4UplSu/SqPxz7LMN4niKpt+imFme0Tv2NVVC5TUndGM4zEMdDOUEZf8Aj7ek1LuJqsasyTp6f2o7zXwRLJSyhLOSCddtI/PX6eoobYv5L8hcy5SOmgzaRQN10aoY7VyfZYuE4jMizoxG3Wfah+OusbmIsrcCMxRlLkiVy6hfYga+9DcVjmJBmIOhXp7UWtYdcUnh3zLRmt3NmIOnyQehqQlu7A1Wn9N/Kyo8X4YyXQhLMT+9GhMTpJkxIp1eMNGSAI0mCD9Zn60S/wBGuW3gjOomGG3yOnSomMwqXCSPI/r1/wA70xmKNrkgJfhtSCD+KdjRK3ats4iFRpAA6HQifcE0NbDEaN10rgQgA9f6f2qi754CmO5eddRLD6mht3Dsm8r8f1osvMrrbCZZMaMe3tQrF3ixJksT1P8AmlUMsYW2XMASTRvAYAIMzKGI36Lp6jU/pRLk3h6qhvOoPRZ2MRt31qwYzE2FIGUM41aAvws6hfiT60pyfR2tJ8PUYLJPtlSsvhrlwTYZjsBbLyxO3WBrVj5jZXw1lTGe3+znclQq9eoDQAewoTxDmi+ugUKNtBAHpp+vWhtvjxcxcEjplP1BnfXrvVW64Hr0YycZvl+yosVviAfh6oRBt3ET3K9RG29DsViCLKLP/wBx2I7kKgn868NiZRUXYHN8+veobvJPYRH5TQoXHHsjX3LBxrG23WxatkZbCAE9WckFvjN/PvW28o8BXD4W2ijcBmP8TMASf5fArBOFYFrt0ImrOQoH/Ikf1r6XwGH8O0ib5VVfoAKZDlmLXr04xSffJ0Wqi8a4cL1h7Z0zKR60RrkU/o5W5p2jFMXhxgny6kmQCw9423k6a7VBs8ZL3GZzIS05gGZMEbDbQxWgc+8pm+qldIn39PodaxS/bZbpXUawYnfqP5VbSXXR0I6mUo02X3kXmL7vftIuou5EI6+bLB+JrZqxr7N+DXLuLt3riZbOHVRbJEZ3jcHqAZPpArZYoTJnyeo0z1SrhNcmrEHquVyu1CHi7ZDb1UPtE4+cFhCVUNcc5Lc7AkEkn2APzFXKs/8AtE5efG43B2DcNuyRdYsBJzKAYE6SViCdtagUK3KzG8XdupbN9yZvSAxAl2Efh02GkxuYHeoGGR/NcAlbIDEnbNLBR/7GY7LV25s4ScRj0weGE+FFi0DESJLuewBzMT1MAaivPC+FvYGN4ewhkZgrx+IMImdp2I6+b0oYx5NefM+KKhdwhS0rkg5lDCPeD/ShyMSwGYjLJEHYjt2qfjLHg23ER5iiKZ8sRO/rPzNQDZKFTvIJPuRS6NM23GN+Owla4iVuZpaCJadZPxQ67iQ7FwIHWdZP9Kmf6W7WmcAkLAJHSRr7/wB6HLbMROg7xRR47MWfmXCJNzWB06+leEwpiYJChmPt6/nVi4Jy89xrdwILiMJIzRlPT39qvt/km1fQK6QB/D5Y+lOjGzPN0Y7bwTXGW2gzMZgDcx/L1ojw7l4sc1zQTGUzP0FaXxHlmzgcKTZUIzMql5OYjXdtTGn51ScRimZSs6qRGU6NPrvSMndHV0GKCi82TpeBwcSOfw0gADLmPTXUjtvHwaI8Uwi2rJUdxJO5Miafw3J93DN94uXMqrMpbXM5zQMskZY6afWgnG+JXbsiAozEZY2joT3/AJ1W1RXJrnqJ6ia2dRPL2swnrA9j6V5tYS2VPlAPWN6ZtYmVB6U814T+kUnlG3Ljjl+byQLrZFMb7es/5+tNYS3KBup0I7Gf7inMcpy+u9e8Gn7MdyD9Zq74E9zrxRZ+QL0Y+wdMweD6jKwn6ae4Fb/h3kTWGfZtwNrmN8Y6La123Y5gB/Oa3HBrC07F0cfXSUpr7D9crtKmnPG7tsMIrP8AmLkFXtlLUKc+dS0kCSSRoJ6k/TtWiU3dtA1dlxdAblrhJtYa1bYglEVSRsSAO9G682LcCnKFKiPlnh6HG4fHiTHhzE6TO/vSpVTDgExXGpUqsWNWj529l/VqDcQP/wBTwo6eFiDHrNoT9KVKrRcikfZ9bB4vfJAJFu6QTuCb8GPcUY46g++YnQa/dT85bw/QAfFKlUQzP9X8GPc3j/5De5/UUJxA1T5/Q0qVIfZ1V/SZoXJaD7smg1LT9aofGUAxDwAPO1KlTsn0oyYP6kjRORh+wt+38zV+sjSlSpsejHm+skeErCGAIkaESPzqscU4fa++4Y+GkkPJyidNunSlSpb7Gw+j+QpjB/P9TWPcYH7a96XG/WlSocvRt+H/AFsC2D52HrU8HalSrLM7GHs9so82nT+tNKPKPalSpK7GZOjYuQ1i2v8A4CtAsbUqVbcX0nmNT9Y7SpUqaZRUqVKoQVKlSqE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sp>
        <p:nvSpPr>
          <p:cNvPr id="526347" name="AutoShape 11" descr="data:image/jpeg;base64,/9j/4AAQSkZJRgABAQAAAQABAAD/2wCEAAkGBhQSERQUExQVFRMWGCIZGBgYGRsfHxocHR0aIR8iGx0gHCYeHR8jGSAcHy8gIycqLCwtHR4xNTAqNScrLCkBCQoKDgwOGg8PGi8kHyQvLyw0LDIsLywsLC8uLCwwLC0sLCwvLDQtLCwsLCwsLCwsLCwsKiwsLCwsLCwsLCwsLP/AABEIALcBEwMBIgACEQEDEQH/xAAbAAACAwEBAQAAAAAAAAAAAAAFBgMEBwACAf/EAEMQAAIBAgQEBAMGBAQEBQUAAAECEQMhAAQSMQUGQVETImFxMoGRBxQjQqGxUmLB8DNy0eFDgqLxJFOSsuIVNGOTo//EABoBAAMBAQEBAAAAAAAAAAAAAAMEBQIBBgD/xAAyEQABBAAEAwYGAgMBAQAAAAABAAIDEQQSITFBUfATImFxgZEFMqGxwdHh8RQjQoJi/9oADAMBAAIRAxEAPwBE4g9QV9byztL6mvLXPm/f54aM7kKdZQFgK6+LQEnZpNSlJPR9UDuCLk4p1qyV6AQqQ9Nvwnj46ZsVnby3i8gEC+4kpcEqLw+jmBDUtTK20o+o2P8AKbRPU/zWUsV3V6ZrSXjtdNa/SS87lmy1RWEFCZWbgjqrD5x7ER0xN4RNJqyiKYcJv1YMQPWymdunfDTwFRmmqpU0wqT5gDGqV1AG2oEj3nvBwGyy6OD5id3zVMf+im5P/uH1x1pDm2UCVhw8hDdvsrtHi1OqhapUYGAhd/M8AAQij0EajH9MS5OhkNLDU+ojyF1AM9ZuZ09FVbndgN1SlwfMeHrWjUNM31aTB3gz23/sYaOI8uqKKE1kLtvpPlpsZ0ptGnSI1Am4Pz52YbqumZ0wDcugQWrxjQRSXyrqhmkzpJv0tubwT6YlzfM+WpT91oKan5XemvkPRlkFiw3Hw3g3iMUeH8KX71SXNqwpl4eDGqZurbXMYp8xcEOWrsgOunJ0P/EvSexjcYIxrQksVNK/caDTyQ0KYmLbT6nb9j9MM1PlE1DlmpFdOYBIDnbQCXki8CGB67byDgVwbjLZcytw1qiGCrp2ZTKt8xY3GGLinEqJqJTpjTQp1fGpC4KBgjOghmsWWRe079tkpaNgO5WoZOnQqZShTp1Ip01UaGIWDEAFgDcxbUBNyDM4q8X4URAqUjVoEkkMpJBJHmpuhhRNrBQwjaxwCyoL0vHyzRVpAhifgemWELVBsLkAE+Uws6CNRcMnxB6VJaqN5DepSaWCE9RPmKzAv51J3a0rZg7VegbG6P8A1+O36I+n7SzR5QnzZOtqP/k1TDH/ACtsx9o9TiPI8UVKj0q+XZWUEshGwA331EX7nfBvMcb11J0hGPrIb0NiD6SCOvvX5m4ipKpXVkrKAyF1iNzBLd/fSf4Qdh93cJ65QQ150PjqPbfzSlzXwChXAbLI6sfiDhRBEWDzMGTci1t4xHzjTCZKhQLF6tGq6m+ohYQi49JM+pw0LxCnmA2oUqDqkgoD5mkD4ZMEyTIEWwgcc46aOalPMpEVFn4xexI2MGxFwYPQY1G+yGhJY6BsbTKRrsfPhrx38+aBDPMhtKn6HEmV4joMiRhj4fUpFNdWj4uXb4WWxQzcPp2i5026EWMYlTlCg5DU/EemTEIylt7xufqo3GDOLdikImTFwcx3klmrmifNN4wd+zjjlWjVamoYpVGk6afiHcnyjvvbrhh4dyvl1bR4AVl616lwbm62H6H9YwcyVIUiGVEt8BAOmR1XYGP0tOBZxsAnhgpHOD3uF8t7+qrcQ5gCU1rqDRDVNPgklPGVQVFQqrTTcEaTBUsB9KOc+0RUUrQLB2WC4Xb0LMS4v0Biw9gu8byzIzqxJpuxeR/Fe8d7/P8AYHnqLL5rFQJnt8u3r641o/ZAzOw+Zrx6b9Dkmp+MolPUxPmvJnf+7YTuI5zxC1rFiw/v5H64rZhi35ifQj9jiOg4BGq4kSB1E3j5Y3HCGapXHfEXYmm7ALyQImJx6WqNoEYtcRyyofJsek7fPFIHBd0gWlho7q2XJplA0KSCV6EiQD7gE/U4irZVUQHVLGDbYAgyDsdQPpHriPxcEuX8rTrZulSrNopO4Ut2na/TzQJ6b9MfLjg07KvwakaldQPU/KDi9kMwEqRVI0rU3vqG/mCizQY3PaxFsNfDeVRka1Viy1dMoogwR1Jj1j2jrgOnBqb5jVVaE1SwB6fuBhczNzUqbfh8zYg8jjzV7mPn1aqMn4bEEedabKXBF7fDYgeaAThc4fxWo7QKvhiN7n2GL3OWXSpVjL3o0xCzZj3hSLD0/TAPhfCa1ViKaE2JJJCqANyWYhQB7432bSLO6D/lzRuDL7vhpa0XIZA0TRrtSWtTpgN51EVGqSRM/wAhXvGke+L2d4wa2X+7vTC09WoAQCCdtJ0++EjKcy1BSpIXZlWTDEkAzHU9gMXeKcynQuhb9THXAXgggNVbCmIsc+TbeuvNGU4FTgfhn5v/APAY7CrR5jcqJBn0Uf6Y7HexPMLo+JQgaNd7o7w6n4WXp03JD1HLKkfCIEX3824tGGesSMkfCP8A4eqR41OZCuQBrHXSxXrsYjFfidVc0q/dcslSyudMCvTO3lAe6nSDCyJuACYHjIfecrqNRKq06sgitTKzO99Igz2IxmTuWV9h3duAw78ievT9IbwbhWh6jayG8Mlf5gIkT3iT/wAp74HZmkq0KdMny+I1RgdpJUD5aUE+5HufqUVrVQlJwpKlmLmAgAuZHxDtAk7RhN4xn1MUlDM+2qQBMkHyxMTaSR7XwKIPcmsWYIhR1P7BGq0Pl/PIafhPVGXr2KB2Jo1gR5SG1HQ9432iQ18e+LZfwoV6YDW3VGB3vqUSZ9QDt7YUsvy6+Wy4NbQWdjpV2YWChjC9AQykFoMxaGveyPnAD1mpjoXmonbcQ4E9Ljf5sPHC0phpNc+UkbkVddeqIUqtNHvSpOp3CqR79Rj7zpw6hWydEhQtQalPqoPlJPcHy98A2zj0Xmz+qOCD9f6HBurnBXpJKBQswetzMN7Ha2Fy8sBtPyRR4rKGcN/Kis2yvAdVRQT5esdsTcVX4it4O/zwz8SyOiSosf0wl52qwlOkyffBopTKVJxeDZhG0OKu8O5nqUldVZlFRdLwfiB3BHUYa+TOMVqgagKpOXC66i/y6TIUwWAmAdMWPacZ22D3Ief8LO0wTK1JpEd9dh/16fqcMdmFOOLfWU6p64ZSenWVFQF41KtyDHWQZEQdRHYbROCvNHEs1XQ0qlCjNHUdSAhwAJaVJPljzEbmJAJGPNbhFR6aZlGVhRUuqAstSQoZ1DKR5gNRi3wt2xT4BzV94rVKn4lSFIiqxMag4uSJKgTvgNVpzVQy5xZ3aDXmkKrRq6XcDRTXqSAs3gA7EmDAFze0A4AVvNLE/Wb36fK9+2DPNvFjVqaVP4SGEAgDtqgWkgD2EDpiDlzlmvnqvhZdZgamZrKgG5Y/XaSegwWNoGoUvFTFxynbkvnAeM5jLhmomEJGrUJUkdL7mOgvjSuWuJUq6FquQLPIH4dJKkyNytqgX+Y+X1wq5LhtGhUCOVraYEvq0iTJK01MvF92E9uzQ+eNUDxXrOkC0eFTVoFoE6hJgE32xiR7QncFh5TQG3XW6M185kUnVTpkWlaaKzKZ6kHwx76j7WxFXSg7BaWWqX8uoVAZm9tC6dugxV45x+mKDJRpJTWomkqJ0ggrLLYbRN5M+pxT5XSpWQ0wzhVJIIdlAGklz5d4AEDoWG84HWfTgqReINXA3yv70f2puYOBlVfSjugvq0kabEwAbgb/AL4SHqgyAbjF/P8AMeZos5p16qsPiLNJN9mn4um/X54UvvTAm+Pmx8kpNinB1PAqvUpiocj1K2VrZqnAWkNTL6AEkiLxaNj16AwpU6d/TBKjzBXSk9JKrLTqCHUbMPXFTLLJH1M+l/2w0DQ1UJzMztF4r1iZJMk9cQKTjnvj6i40hEklTjKMyFgJA3/vrbBLlvJq766it4a9R3tv1+mPOW4+Ey33fw1vULmp+YAqo0r0HwzJneLXw58tsyZSm6xLahSUSCxUBnebFVUESVMs1rAHGXa6JuBjcweNxwVrTTzOo+Kq0tJHWzAjoTJMFTG8aiJiMUOEZpaVV6hy611VQAHJ0k6QJkXJDCfn7QF41malIaHBHiRULQRrJmDftLC1vi3w6cD40GpfeQ2mtSenTqppsQxfzETuXAJsNyOowBvd0VaUiU2dTpprohXFuM0swE1ZcUCwkeF8MSQSFI0m4AMBYI3MYVuZqdUlWciICgAACALGBYyLzczMnDtXz1CqmaQ0xTJfXT0Efht1AB/KbggfxHspA3KUkzOmjW8pKaVcdT0n1HbfbqJPwk1BWX4PuOFVSQ6LwCO1/wC+mJEzBEnFjO8LahWqUaohht2IkEEehGJOBcPXMV6dJiVUuAx66LkxHWAQPfDFDdRg547oTJwj7O8zmaKVk06XEiZB3I6+2Ox84t9pGYWsy0n8KmsKlMAHSoAAH06bDbHYzS2ZJBpaI59KVFmD08oPw3PiUTBWEMDQwDKzEgKG6memPlTjPEa5AqF1oVgKiB3JUIxkabliN4m9sAavAalTMMHsurU7fytDAjadSkRHcbYe+F8J8tNaa+WIJYFiSNtC2EbgAyfL2wB2raCtQx/7e0foBXqUAzWUgAhZYiAx7x0vYTcnA/lvKUkzWp4ZaNxqEgsNpHWDcL1MAwCWDtm8u1ZzSoKa1X4fKfKgm+uoCFUeix7rAXATiPBUy2XWtVbW1RitJabKq2tIGlrT18p2xhgLdkxiJGO+bflx68VQ5z4nXqVkq1EZKa7eJbVJJ8sgFzJJLKCNTHYAAR8N5wQFVdA48s20n1gz1neOgwv8dfUFc1AVIOhbkhQxHm7SZIuRc+2B1B5IUKzuTCqoN/oJn0AwQxlwtJx4wQOLb09fwtn4pyzk81R8agfAqKPMpYeczN7wTuJ3MDoDizwDlomUZSRECOp6XEr9T/TGQpxCs9ZBVDiDGnSRA9jBPzOGXh3O1TwiNRCKPMuogGR0HeBF99sAeyjZF+SainDmuaxxFnTMNff9pw4/yeysy0iKhCaiBuAN5m30xlmdyeoqhlCajSfDJMEJp28xuD5ekzeTg9mudyPNRdlJGmAbsD067/8AbDnyTx6o6LXqUEYiKIYEKywAzEwpDHSVBMibDvgkLQO8BSXx8ri0RucHeI39Vl9TlSmR5M1TL/wMNJn1BO/pJPoep3l77OGdHLvTSsnw6nX45OkAEixj4+kn5ePtMyVBKhq+P49asxcMsfCDHnWJERpF+hiy3D0RWqZZKlzTRvDBBFjdoPUT0nt9TlxAtTMPG17svFbJyZxQVuHVTKrUR2coAJpsHLqL7g2g9pHQ4zvgmXmlna6jTqLQBsPKWt9bd4+vjk6g7ZkMHcLpJqwTdVUsb+oG1/0wS5Io66lSkq6zVBYAtpA8hDAiIgEqwI6D5gWfPVKqMMYc5drsfukKpldasAL4g4DxmrlKupHKhhpcQCGQ7gqbG39jDNzXlKWWrBaQACsyswLHVBAJue8i0YucU5EpoKmYrVUNCmKbAof8YOyEhYuCaRY3gg6ZsZxqMkGuCBjI43t7Rujhw5jooPxniS5fNMqtrVXMlCRaSLQx/LHl1R0tfB7J8VpFWLU6ngH4H8R1NSIsEaSVBtq28o67LVbgIp1gyqDS06ypuBJgKDub7GxgHBLLL4irqMKLGFEwDvFtRv36e2MyOAGgWsHDK91vdQHJSozVmhfw6Y3vspIEsfci8RfbBWvxBstScJKqUChu6mSTMfmJDRcgACSBOBb52NIQFTuoBaJgAm53Np/0x4rcOqVwKKSXf4iZMSQGY97W9z88BY7WlTmjAYXjX9/tLFasapKoCzMbACSST2GCVLlBywWs606hWfDEFh/nJISmPdifQyMGs7m6WUXwMnDVD5alYQWJ7KRuZ7WHSfixI+ZTLUjUUAtqvVO7MST5OgEWkid4Ikw00gaBQnsdIc7/AOFC32fUF8MPmCviAw51BJBEC9KYIJg7Egie63SHh1DRp1BUDHSCohWY2FzeBv2wcHEDVZleNNVFgHaCqR6QGUf5fSMAcxwt6LzBgHeDY9P79MdzC6WewIAe3ZDM/TK1GDfECQfcGD+uI6ak7YYuYuEVMxWfMUqZam9M5liNkG1STsNNXUsbm3fC7RrFWBFuh9sFCnPBDiCvhS3zvhy5Sz8+GCwXwVIEkxpdhJMdJMG3bCfqkn1wxcm8ISrUL1Kwoolt/MSQdhBkaQZmBeMZfsjYYlr9Annmqpl82jeEfDrU2NSnq0iZYs9ORYETK9yjdWkpT8aY1CzADxUC1I2YiPNHQyqkx1BPWMXs4g1kE+IDdHuCy9JHTaI9MfK3DYvGqm+87gj1/qMJmXXVemjwXdDoz/H8fZfcsDb0/b/bBg8FFQA07OT8PQmTsZ8pH9bdcV+FaaT0qjqWpqwWoO69b/5cPtXlE+CayQEI1oqgt5TcQIk2gwBJG3QETGF2oVCWdkdNk08d9eSQ+KZT7yoTMDRWUEJVi4no46r6jbeN5VMlmHyebSoVl6bhtJ2MG4nqDe/a+NVqUk1EZkQCJVk8wEy1urAk2JNuvWErmHLglCQXVWGrT8TKSNjBi1vpY4MyUg0VJxmCY5vaR6EV5HyKUc+HrVXq2Jdi0+5nHYcRzjVTy0slSWmPhBpKxj1LKzG/c47DOdSDhhz+hU3K1Q1FGrS1KjfSSwLyTEkGTEgCCIEADfDRmc3VaQ58FGPm8rAsDuCAJ07eUb9e+AvL/BqWSyfiVlq1KxQMaKnToDxDVSD5ViIX4ry0TAj4lxsSEy9Cmn8TIrST1AJY+Ud7dzGFpG5bVrDTh7WittOftr+Ez5jiC+A2Xy4KUT8bGzv3mDCjppvbc7jCFxLIAkSSR0Anv/e2CnMNSrlqVJba6wDQDJAmAD2J3jfaYxHkchry7sx807X6AWNuu4jAi59gpzs4HNcwC/Hx80jZ/LlCIupHX+v7YrA+sdj2wUzbEMykalnbqP8ATFHN5fQbXU7b/wBQDh5rrXmZYg0ml6o5t5Go6o+v1xLlM8FoVkPxsV0n0GvUPmdP0xTpPfFnMcLfR4gB0ETP6H9f0vjtBYzSEXZKH067KwZSVYGQQYIPoemJKmfciNTR1EmD7iY2tiEjH0U5jpPU7WxpKm/dfA+NA+ysiv8Aesmx/wAWkSn+YEQf/VoNv4cIdbKMjlH8jAwZ6etpkReRuNsNHIeQr0uIUSqXKk/8pDCdpswmNyVx8arVahLy8Zd0zcKJy1FquknxE0Pf/DRmCzHVm/EAH8h74Z+TM+tOhVzehRUh/MSZIldI3gzV0za8v7YB8TqMmbinunxCAywBEEbMumFvvvucDeM8aC5YUKYKw5JWZ6tpAMDyjUx7yxmYnCDXhp0Xr5YTK3vbGiT4cv0hQ05rNUlY/h64Ymdi17C8n0wc5n4rRfK5CmQQlRprIp+FEbQQk7ajJ9YE7YocLynh6aSWrONVR/8AykHmgddUAEkbWA64VOPZrXW8s6VGlR8yT9WJOCsPBT8U3K3OeY9qKdM/kFqVXp0GJTURSZrSB0b1EkT8/TBKrw3SBSI/Ev5Y/hBm89IPXArkpS6JNjPzmcH+ZeX6slnBVzsZ9T+tycKlxsh21qgxoY0GI6kWL6HqlQZc+PoVGDD4hpM2E7RO157Xx3HOJikYpSCyFGO0g7x8x+4w68scMKZatUlEfSKZa8hBMgNsCxvO+2wjGb8ejVYjfofkAMbAAIXHyOdG8Hhor3K2SD1g7mVW7TeekTcyR13Fj0wE5v4549chBppJ5QPUAAk9LntsMF62eXL5QqP8R7QQQRI9QD1P0PocAKmTo1Ahpl1ciHVgCs91YQYJ/KRbuejcfMqNjdQGR9dfhXuDsatEr+eiZHrTYgEey1CP/wBh7YbuD0lzICPGrrqmKhX8revZ97+owA5Z4TUy+YpNWUihVmk7fy1AUJINxBIMxEqMFMnRejVqUnHmUmV6SLW/u4HsQKY0bCe+HMcWmN2/X5RPO8rFaFSmhqNlaglwPjoPKnVA/wASmSqEgWYKvwsqnGW8QyDUXKPvuCNmB2KmLg/7GDIxs3COYypCkwQIBjYDo4/MCbT8QAtO2Bn2h8v0alOnWpqA1Ysir2qCCdJAAKm1/XG4pUrj8CNXbHgeB8PPl7HmVLgPDKdThedqOwFVNPg7bKwNQfPWvzUYWVBUiZUG8xuO47jfDl93GSpZN6tJa1LXUYqbByvcwfKHC7jpsZwIrUX4hmgwIDVSC5MinRBsBLEmFXqTf13LG4UgtLHVxV6lxbKPSQTVWuBGptISwtPWSBFupm2GbhVMPTMiQLsPS033g7fPCnzxwfLZasKWWbxSZZ3DSqyTppr/AJRuxJJttcY8cuZusoZSx8MiJ3g9BJIA2+QGFZYr1CufDsc5lxvs3x5J3fghWl4qEPRJIbSSfDMwA3uIIPXDTybzLpQUKnwqCF9QTtMH4dwZ2teBjOMpzNUpaqFNyVeQwF1ae072AuIxZ4vxqllWALFmIEaYPaZ22/pgALmuGUaqnJ2M8Du1cKvQ8R5+/qPFMfFXBqNpNpP7/wB/3fCxxrjS5UKPu6VSwnVULwDMiFUj8sbyLYtcwcxBaFOpQKhgNRYhSDG3lIiDIEGf3lfyXMozVRUzCU5dgJgkbgAaSwUCPUAAewwRkZJzlK4vGsazsWmjW/XNT5fnQFQWSop7UqdEIL/llCdt77zjsK/FJp16qKr0gtRlFNmMpDEQb7jY47DeQLzf+Q/mn/g/Lua4pWNWrV+EMfPOkKLy2lYMk7bk7gDGg8I5UpUquXUw7FPEqk/mOoaR/lBIEdeu+L78Xo0qMJuVVbjooHXtMCOw36Yo8ZzJFPI1xOoQCe9hINvQm5+WA5xtuqzIn5+4MoNgexQnmHh4biGSYBTNViVmTOqVt2tq+YxX5ooJSzVTwnAps0sCtk3JIg30yenpibi3EYzmTMmUpVKliJELV07yOg+WBOWoPnK6Ag6qhHiW6liSbC28X7fLAXm9Bvap4aPKczjpRv3Ne1IR9oPARQq+PRU+DUAJEWR4uDHexjpMYh4FkafEsqKdNAuey9gseXMU/M0ExC1AJAJsYXF37VeNFMw9Oi7pTb8NgjEawkKdXfzBh8sKvB83XpoGou9JQ0M1KVL6rwzLGqNJIVj0MdcMAjU1uorw8kNadqOvjrr5cVXXgU1HUEiDADAhgexBuCDbBtCdT0GACOAwVRADBdJsuxI3MXi/U4L8PzC5rMqNbVXiFLGWMd5ubd74CccoP94bUIKmDYDvgGcm7VT/AB2R5Q2ib1raj+EEyvLjVa6UqbA62An+EHcn0AufbBnnnNLBp5ZQ+SoaaKsYkPE6xFxr0uf4Wv1FrgyjJQQLpBYFmYCGMmyltzAAMCwnvfAvKIlFmeoQabDS9ObOsgxPQjcHoRgrJuBU7E4AgFzRQQP7iKlOmwLloOu02BO3eFg/XGxcsKmWoNmmIau6oqSsH4QQSu4kfiR6p1Bwl8D4OWrI1Mq+XgnbpBAmD5SOs233w/8AAMkatRarglVOoT+ZpsB7vBPSBjLpLND+kbDYQMaZHnTj/wDXL32U45OZMvrafvNUwwmwVuh9ep37dMItbLA1mqNenSXUR87D5mB7E9sbNxHiiojKylXggau8Wv7/APtJ2xj/ABuEoACPxCahjsJVR9dX0GBysDSMqo4CeSVjjJz05cfoANEK4bUJNdzdiL97yT7bR88Jcs9TSoJZmgAC5JMAD1Jw+ZHKf+HrVZAGoL/0MT9LfXFXkTl1qvi1Qh1uhFJFJFpXWxJBgFZQSbl+kCdwaWT4JL4ubbGGnib+iL/ZmhFVVqkIVawY/EQdp2BJNjt9caPzFzFQroKZswaWFrHqP6T74zbN8v5lytIotJxdnJ+FLCX0yTcgKI1sSFE7AVzNlsxkjTD1EqCoJB80iwPmB6wQbE79MaLSWnLxS8c0ZewyEnLoCE88a5kWQKKqgAhQN8Bs1zO+TKPVy1Aa9nekDsb7Df2wg0+PsCdQlul/3+WHbJc4UczkzlcwyAfl8UEad/hqKDHpI73AtgbGPa63JmbEQviyxjUc90pcy84vnqtNqqKEQxCAAkGJvcbC1oBJ3nDVwrhNCmVqU/PQqiabxLKR87OpEMhN57FWwv1+RNQVqdQOrPpgMhAESCXDaNJgiSRcRg3wfh5y1Wnlq1QCnVmNNRWAcCFYafLqny2JJHl7QeTUUEjhLjkzHZOX3ZKqFKoBLdJAB1Dy6T2boLAExYEDA7jPCnATMka2pMKdS8awBC6uoYqCjSAfhMXwVSnUowjr5iCabLcH0B6qTDDsSOhMx19WZdQWVS0DVe6x+Y9QDe+0nYYWOorirUYyvzN+Xq663HhaXs9WpIwIaQ1vNY7dJ3g2m1yOhnAZ6tSoyEG6OGQMxgEEH5XAkx0wQ5zyNM0qfhutTS7KWQmNliJ9iZ2M2mMDuF0mVV1XJm/0/b+vrjHykEbo+YzBzHfLwJ06KKcdUZnLZfLlSvhs7Fh/M0x6gfr8sEuJ1aFDhrBKWkkhKF5eo4jWx6aVsJHWwgDBXlnl01yQQQkSz2kCLb+pxR534QlJ1KnyICFvb1g9T69yd74I18gGY7JKbD4d0gijNO3P368Fm7cBvNWrp2JAXUflBA+pGJ6XDqrDTSDlNp09TtN9Ik+uJuJ1KcG8n3/ucS8thirFlYqBZQ6r23kyB8u2NhxcLQnwxwvy39VBS5Zr0waxIRYuzMsQbd5MkRbrbrGFzjSMKvmbUSN/r0PqMNj8WrazRFGmFqqysAQZEdWDEmBe53g4B5XllmrMtRxTpr8VQifQBRuWY2A+ZgAkHYRdlS8S0ublYNL8fqrfBcxVzOUqZdhSanl6bVVLQrDppU2LfEWA9OsAYkz9ejSyWVSmAazKXqHSsCdJW4uzCT8c6ZwTyHA6NPh34hC5p6rfhn4hT0ACVixLXvG+IuV+T34klOkoFFqLHxKpFjTaCIG7OGDR73Ii+gbJCCYcjWu52oqfFalQB2q5ckgfFl1JtYSdB2AjHYvcW4VkMpWfLtUDNTME3MyAbkMBN9ottjsZ73JMCEEXmHXonnOJSrvVpUD+KmorTIhmK/EoE7xJiJMHFnM0ycjTDX0Gm1ux8Sne9rqJPywsc96KvE6NXJsKbAKHqLN6mryx1MLpE+kdMMnCuK0q7rrZjKO7T8K6GLgHuSoqOexPtIWsaRpunGYiUBpeDW/j/RS1n2H32opuMvSCdYlVRWFu7a7YO8v1FyuTqZ1jqc+Wisb1DMQO4F5H8wi181biZaozs0NVYkme5JMgd26YaOJc+0amYyVKkjNl8qQSGIXxHJFyTIAkA3HVpjGWNs31r+k5PKBGGE3dX5Abf+ikvnOoWzbUutKKZ9WAl/8A+hfDXyE1JcvWy2YBZasbEiCNiLWZTcH5bEgofMTt97rk2bxWJuDfUeoJB9wb4LcAzahNdSoAQYiRPSDHUb7dvaSvtrNFKwzmy4hwkO/9pwq8inL1Fem5YNdCDJPzAExtIHTpj1xrh5JL1Pie7Wi/++PmR+0cKgplwVGwiY9RNsEeDMOI1xRdyg06gAPiA3g9LR++wwk4ZjxV9kgw7SXZco4jUlJXEc+YCg9Pp/cYBZMirWVGuzkAddN949Bf5YO/aDwBshXNM6iGPlLdoBBkW6kfI/LzyLwJnr+JGo7LH/V/0wvs57YaijACj4nGHEOGTb6DxV3NVqlGspo+RFlU3MoGYFSJi43/APkSdM5U4m/3ak6gMLjSDteWBA7mDPcYSeD0w7ecKy3lTEAXAsTcDSTbb5zgLyZxfMCoqUnZpBmJn4dRPcaQIt2O9sfUfmC2S1oMTx4/f29FqHNFao6M7L4dMmAC3xPABMTNltew+eEXjDhtTEQoUIomYAHfqeu25OI14nmK+YdGqEFZaSpYQNyzTKjpMbkC2KvGyFYpVq+Cy/EpuQRuI7gyPrgD2ucb4Knhp4Yo8t2QOR/P3+yV+L8SaGpKdKE3vv8A2Ma7ylnEyGTpqEmpoOpyY6sRNiRc6VUevw+bCly/wn72jLSqUDTW71XpEMoAJJvaNvhG5AJ64v62cgVP8NRZR5Qdh9Pb2sBgrjlblSLMMMZIXk2PxrtrXVppy+dq5462PlQyqj+IiCxt8KrIAECWBM3OEP7VK3iV8vSBLMiE7CZZ4AgD+BFH0w7cE45oJGm7AIvQSLCZ7G5+fzU1VXfM5lmCeIHWkxEstNF0yoBHnKhEBkAEnvjYfohyYMtdlApoS1y9y6DUf73TYwhKqDp1RMlWFjChiB1MDFRuCF2hAZ6xJ9oESe2+DFI1zpKrFPw/INAUldpJAm5DXJvfYY9cO4tXFKsiQrfnOgsVAtJsQBJiTsdoMHGsyF/jtAPE9cUn1qDU2uYHcdcdneKvV06ifKIH1J/uOwwcy1VHBSuJ71VMkTMahcMoPYT2O2AdfIlKnhEgMDpkkASTYlttPXVtF8babSczS0aHROfLH2qPRUU8ynjoD5Z3HqD0M9b+2PfGKq16YIrml1iH809GFh6zB6i9oCJnKdN/BSpSFNXCeKQSCPNLiFLkWm3cdMU+M5um7haLOyjd2gSZ3CD4R6EsfXGXR62EaLFdwtdrfp1v580TyVNVsH1k/r7DvjTm4XlqPDKNRnRqtOorGHmGaoviJH+WVIgnyz0xl/AuBrSzbl6g8OkurWBdgZ0mmCd2EATtqm0SPVXKVMxX8SjTNEadCssywsD8NzIJUgDa0nGMjWm7W3yyzNawNoNOwvX1W0jmzLUF8OjD0zsVLBoM7mxn5gjAirzJlh5vupaDJvMj1DNEe/8A3VXc0QutGVYHnZSt4/NbSJ9Nu0XB/L8x5V6Byua/D1ToqrZlboZ/3uJENOAiRz3UdPRUn4eKGLO0Enj3iPXxQLnDjFCso8LKUaJ31+QE7zKqo6/zdMJ2ayFXwwyEMGIB86TfaE1TB7x/rj7xfhtRKtqqVVQwrbagDYkReYFzOPlPLmj+JCVV7K0EE9x8QjuPrhjXfdThlIygZfcqflvglSnVWq9Mwp7i/cd/hnpht41xGk7a2RFaPIFEQRtHUx1O/rijwfmfxMvpqKspOggXb37mbSO3viTjHLWjKjNPVUl/hAHwnoGtaRPlaCCB1Nw5XPcnxNFhoRlFk3SX+I51SAAIcTtsVO1ujT9Z6EXGUOI+YSSCNipgqe4IuDN8TmmaroADrJgRfa5sBP6YMcT5apuwNH84JYdtKliR6EAmDJHrbG2gXSBIZHNzVoN/ZKNfh7szMDrkk6u98fMX24A/qPcY7B8ymHD6pr4HyLWkOrPW0NIA8gkXuSw69jgVx3jtWlrpFEpMNSHQNJGuA4kNDSBF5sT3xrOY4pl6amnQC03I8rlZqNFxCkFgLWaoQD0U2xknF8iwqugLv57AiSbAgyOvmvYTbfoG6VPL2hytFDhd390N4Hy5mM1UQU6blSYL6WIHfbcgdB/XDfluQ8nSFVsxXrKKSy7TTWDMRo0udRNgNRuR3GAHD+asxk9SLVqUkYQwiZ6xBNpPUXE4q8y84VM7pXStKil1prtq6s7G7uf4jt8zJmmwpk7QxxbdlLuYfUdXfHicW2y1uk+4m/piNMg7GFBY/wAI3+m5t2xsEJRzXXdKOjUjc4MZHirlgKetWX4dJuOkzaCSf1wDNvfB3gNJWyedmNarTYHuNTKV+ZZW/wCXGXNB1K1HO9pytO695vN5rimcC1XapVJ0ywjQq7kqAAAokm0/PGhDhn3WgmXoj8SsAN7hAbSR1Z5PaznYg4B/ZlkxSWtmaoYU9IVW/jcEEU1O8kQTG0CbYb8kDUqK1WBVrEMTcBKdtvQgAAXhVXacCkd/yFUwGHygvcOt/pufQcULpZXwQ9Qk6Up1ArAkXWmbjYgFn2/ng74z7K5Oo1ZfCbQV87PsEAm9trbRjYvtQTRl0p01GuoFpqB/MwY/rTp37E4znjNMUKS5dLu96j946DsJH0A74Ge4aTgrEt7Qir0Hp1qpOD5h3qRSZlRm3uevxuFIOqZM/l6R1jzHEctVqQ9BHdE0XZwxMk65TTJvsR0xcUeBlnYHTpSDG7arEWbY9YtC9Jwp0MjRqU9aZkrmANRRkIlp2VlJvG0iD6Y3HqLSuNDY3BlWtG5LWk1bwEYimaNRSEkSRDAmdydKkkzf0tgzx/lxqYQJqgqDqtvAMe3r0wjcm8XehXV6i6aqklTEKwIMiAIFt9rE4a89zzmsw33dacAyAVAki+mdRjeJ9r7YGQ3UFNwySNLXM0bsRtr5eVL5lajKKnh/AE3LWDsdIPb4yCe+n0nCkj/ea7hW05fL0Wuf4FHXa7vH1G8YJ5zK1FVqbZgjUR4iqfLInfvE7264TKnHQmXrUFj8RhJi5A6T23MdSQbxbMbc2iNi52x26wPz1qnvI81JRoKqUqdUtSVWL6jBAIEX7XgWjTsZwJ5g5hL1lzVFPCrLZ2X/AIkCCWXbzCzCIIOBmVz61pemopkN8AuBO3uP98MOV4OHBkQsT7TH1ABn2GOOkcDlRY8LDNH2nMdfpJ2YHhuYnQ42BIlTBg/MA36gdsQ8QyBYBwZgAfIWHyAt6fLDVneXppVKf/FoyyxsydQO8fGD1BbtgBkaxUGRab+n+399MaDnbhLvgjssfseKXUEmAJJ2A33wUo8v5kMmqjUQMbM6Mq/Ujtg5y7y4DWevslM6aYLRrqlZADWgKPOT+ULvJWWD/wClJ4v+MlapBDadUL1KgH4QDYDcxJ3GGHyAC1Hw2Fc+QRnoIZlfAp06tOHdymklYHm1AkmeirIAxc4cKqw1FjSA2YEzt0/7YK8tcoeI9RnICCSrE+UNIPm9l1GO8Y9Zh6QDCdLC0QSD6gjv2P1OEnkuor0uFjawuZX5r+17XnTN0hpYrWpkaStRdQI9Z8374k4lwWhWoo70RSRxY0aisqj1psZEbQDAvhcdSzwjai1og9/bFujwrMML6aYFtTOAL/5QzH6Y6xzj4rmJhw7DuG864+g/IKBZzlukFYCvR09CUcPMdAJB6WmMDsvw+kpl6j6RPmg/IKoIk+5AHWMFM9Vp06jLXY1GF10MAp7aifNJM2gR64X81myxlghg2hoAWI0xPeDPvvNm25iNVAm7Jp7gJHM/r+Ef4Fw/S3iUmZVBOgsdLRtcoTB/23uMN2f4x4iqK0AxHmRKgNo+MAVAesfocJHKNZTmAW1IjfhlzempIkaj0uB6xJwazdZP8xHbcTbCry5jvNWMKyHER0KtvXJQfeKnD6i1aRVw2zQCR7NuBHUEA4jq81LUqGsVCVbzGxlSD+hPT64gz9YGgqz8Jj6SP2/bAGjk9TRc/wBcFIrQlJsJkGZg1NgrSzzwDdsrl6jHzM7rcsbnabAkgegG22PuEQ8YVPKVYlbdOnzx2M9pMmhhPh3E6+ZWg1mSktVqY8gOkd6k385IltRCgz0Y2wu8e4ucsIJ8TMOJcnZREAd4F4/2ww8WzlFKioxApUpYjc1XXp7s0ewX0xm3GatStXA/4tRhA/zGFAxlgzGkTFTiGPNx6+vEozynkW4hUqJVZNKKGOpNR7flqIQB3veO+BnH8stCswgMQYI2EAQIANrQQJPS5wNpZbw2qslUg0tmXykmYlTIsT2Or+UgGL1N1zBpqupqxWCDfUwm873F+kR1w2dBovNBxkJs6oaj6/LF8OnCOWnqU18RGFVSLMfiWJEeoAIiZtsMWeD0qdOm1OrSCVUBI8v+KDNmtYjYMLEWIG7P3L3Bmq5ekxqBlKQ6kdBNgYOqNpJBnvsAF2bQIsRMTszlmHNvJtREWpURlZtmO5iN+va5vhQy1N1JprJNSBA63t+uNB5w4TUy1R1IIpkyDMqRePSYP7498MqZLLZKpmnUGsH0IhILOxRT2EKDqM9Bbe5+ieR3U9i4Y3gTCr4kbe1ofw/ijUVTLV10+ACVWN2chpbvaD2IA7zg/wAv8V8WuAwHhgyXYgQ0yJbSYk+n6CMJvLFD79nVWpUCGq3mcwALE+gkxpHSSMaZxmjlsrSp5ZSUDGXdRqkkAhJsSWkGbRAF8Zcwg5k1hsQ0sER3PLgOah5l41qrCs9tNKUFxdyVBjv4ahvdsIdAtXrFj5mZvofT/TBLmnmJa1USAqooQAdlsAfXf69MD+C1matRSmJ1VNIB2hiZ9tzfpgdlxtN5Gxta0aUPZW+eKfhZUqRDOwPygEW9mXGdlohgYv8ArjRPtOzRD6HqLU0+VQo0gQO2ozsPngDy7xigSEqoRaJCqSfrGGWHI0kC1GxLW4mdrXuykj+vpwWi8lLTOX8aqqO1Olq6+cxsoIAiInV3FgL4VMzxer4hTyohaYKiEk94mJtc/WMWuLcUp0qYVFqmowsQQE0iLHr8+nffC23EQ/xCQNwQDHsfTAbJo1oqAja17m57cK38OvRX8pxplcvpVgpgk01c6dpXVabWwE5hzdCtVDJqUAR/h006k3CGCZJuT9MXTzBANNVmkdpjUAdM37GBadwPXFDi3DvNMEbEAiLEAj12IPzwdndU3EtMzSdCR9VJy2wWrUQMGEbiYMHpMdzjS+SKyqxFXSKcFfNsZAgA99uh/UYx7LAq4KmCD37fuMP3B88pUeZC5EkAgkR36etu+BTjK8PCf+Fv7WB2Hca5ev5tHOMSK0xqWYUkRqQeWIHoI7b4U3yGmo4FwSd+3t88MuZ4kGLGvVAcU/KrmCRcAKPcGPbAfhZaszCmFggoXcSJ3AAFyf2t3AIBmJ04qnK+JrBnI000VbNcToUMsyy7VwToESokL62YgAkjsu5iBfJ3GtNVkqH4zIPr2n1/0xS5oy9VKpNRURWJ0imSV8sAxLFuxuZMz1wHpGGBG8298OiIFlHivLPx0jcQHjYHb77LVOXOcQoq06qMadSSuk3puLAgGAQVifl2wwZbmKUjwcuyi4NSnJYi0G4+vphNGYpCsNSaX8MC1h8gLCbGdyZwx0uBVGpeItNypMLv5oE2tt/vGxhIucHU0L00UUTo80pFk8+uChzFCvUOqgtVpe60tekDfTZPSNtowCz9A5mpWUipQrgtUZWkCBJMx1HsMHkyAQOGR1qL8QMKBP8AEzQQewiTiSi9SsWsSAmlnuSFkGCxPcC3XBWu01Sk8JLiWHT7bceKyTOKVJBvikXw+82csBaXjKRvBUD3menY/M9sIxpXt9MNxuDha85jYXxyZSmLhdao3D6igDRTq67C8lQDJ69B/dqPCRVbWyyYAJk9jjTPsm4SavDc7R0g+IQB7lXj6MFwD4Zyt4dFidWssViDeNo/3wOR4A807g4HOeBtl/IsINlOIU9S6lCuBfdgxkfFeBYRYDfqcFMlwl6jaqNMNAkifc7T6GIwR+07g9PLZbLU00oyeYJBLGZDMWiB5heN4W1pwo8I5qqUgwT4mUrM9wRbsYJ+uM5AdSjR41waWN0vboKhnEZXYR1/e/7Y7FWrxQkyVH647B8inmdpO6MVeY61WqFPhgzuKaiD1LAC8RjuFcUpZfM1aripVimRTJ0qfEYAaiLgAeaADO2OP3Q10am5ADA/iKQCJvPob4+cx5FaZDUoIFmuGB3Egbj2NxY4y2hsF9KXyAkuukFS998EOC1vDzNFwB8YkFtMgmD5j8Njv036Y80Mmaut5XXGrSAFETBsABPWAO+LmTyCFSrVEViRpQloYyR8Q+A9PNa4JgXx0kbLAifkvZbbmaOT4kpoEpTqIPwqgZNS+g0sQwBkFZ+hvhO4Zx3N5AuzqWSmWR1kAEiwJXcDqH03G2ETKVAjlVY0yv5WIi3SbEexnEuf40zIVZyw95GJ4ie12myywOYC0orx/n+vmQyuQKbbKAIF5FyJthW4nTLeEoYkkWHS5sB67fXFKtUxCXnqbYoNYAvnzHIWc17y+YKm2C2S4yyzqYw0XHSPSZ/7YB49CpjTmArEWJfGKBR6nXBALHyt/Qn+/nj1W4qRUTwgZX4QBcn0A9cW+LZAGkkQAiASsEHz1L2sSbX9RhgyPLlOmlKutNhVzPlo02YNawZzaRTmQAbt/lBDAyN3KrNmlIDW7nilDivB8yxDVNJLGyiopI9wD7z2vMYp5d6dL4gWqA/IW6es/wBjDhz0KVM0GpIwNRHkq2mQDoVgALA6WJXuT64SM1oAGkHVcNtG5iPlYz2wUCxXBISExP7Td3M80wLxMVHD6Q3l0ntH9Dj1nsrTCyviJU1aWDCVUGd2Amd7QbdegE8FAYVUO/hkr7gqT/06sOPLtT7zTzVCANVHWot8dIAxfaUDDp07DAi3Lon2Sma5OPH8oBneCVstDFUedmB1AW7EC8XFsWsvW8cnXDuRefTsBb+ziXLcX8RGWqEdlMAGfLe8SRudxEyN4MEXmaLKEqAQpMKw2LAKSJ7wymPX3x85pOy1DLHHq76qHiPASCTO/Q7488LpVKbKURi5+GPXBytwzMV6SNrXTUHWdUTcdokdYwbynCXqMadNqw0rLaEnT2mCJBE9ZscZzH5N0VuGbZxAGUDjz8vJCE4NWzFQ+MUpkwSNQZjbcIJj9Bhxy6plqK00CqdhFze59dUaiSN5XuBhFzFCpRqhg0sG8ri+oj3/AGOCf/1V3LvVEPB2ESTPQCBJPtjOfKmBh2vO99bUlrnHifj1Q228AbAWAA+Q+s4Xy2Cma4XUHmgkbmLx74n4hweumVoVHSn4NViEYKmvUL6WMB9iD1FxfphphBC85io3NebFItms0mYyutf8SFEdQyki3owP1jvYjy7x7N0aZpLmamk2hWMeynp7iPfF/l3lMim1bMs9QgBmpgQCzQ6ISL6m1KxAjcCSZ003OqpYMWYxpVbnaI/KO0Ak2wGQEDRV8Fle63/x7I5w3JtVZVF2mYMxci9uu5O23XBPOcJanUNEsCFFvf0AJv8ArfFXhdKvp0o1DLgiGLVRqMWM7sOttPf0xLxXlzwVWpWzFJlc7qWJO5sCAI9fXbC5Z3dlZE4MmXNQ4CrN9cEO5xzYTKLTVHeoxOsqylEHYgEmfUwN+otngylM1GXWqnpqtJnqegI64cuP8Sppl9K69TMd4AAFoEbnfoItvOAfJPABmqOfqsw1UqOpUi5hlYkHppCx66otg0fyk7KLj3ASNbd6+y1fkzidDLU2WijqGpqSpaSGF2luvW46AWnBHhLK+YFR0K0kYsqm4DE3O38XT2xnlI1jWonL0alRFJXyixZV2kkAQIn39cOrcw02yr0wjUq1OBUp1PiuPiFyCDJvP+44nOc23cNUxO2Jshjj1c6gTe3D+FR5v4amfzSrTALsAJ36f0F57DCXx/lbJZKhVfxfvFUuKdOJVZHmYiD5hFp2uYmQcHHzwpLUckrTWmS5BuwsNIO/naAY6asL/C+CrURs/n9XhA6UpC2tjtTXsAt2I2EDc4LAc4LjxS+PaYy2JnADz68Ei1lZiT4e/YN/rjsN2c4DXzLtWZlUuZ0y/lAsBZSLAAfLHzBu0CnnAS9BeMzyc2SzSNVAq5cwy1EPlYG4vFjEkSO2LnMVHLClU8J9RZ6ZFv8A8cv6wGgbXM9rrHCjWqMlMM5pKdZXUdK2gmJgbxPrgvmeHto8SLA6T7kSOnYHr2wKR1GlRwcJcwurY17oXw3Js7hEBLGbCbgXPytPyxYzHDDSJNRGtqAnowj9jghwHP8A3ZK1Zf8AGI8Kl3UsDrceqrAHq89MQmq9RXZ2LeX9THQCPSNtu2OZgFsQFxIA0CrZvi06i9BNbSS5poCSSST36zI9B2gFWcbifTBPmyqPGA8QVSEUawTB8osFJOkLt6gAwJwGUYOGjdRXzOJy/gK3UyDBEc7PJX1gx+84jzOV0bnBLhHGQgKVlapS0sFWfgZhZl6CGAJFpi+BNepqJxwZrRXdkI7buoQemCmY4E6hbqzHdFMsp7ERE+x/rAxEvh4+zfgJqV/EqKTTRQ6j+LUSqwf5Ydrf+WRvjTiQNEDDMa92V4R/J8IRMkEqEFpp+W3m0ipv10/ASRaCesYOcKpGqtTMufgpijQ/lJBWQIgHSXqQD+ZdoEL3Gamqt4YsAYMXA6R2MABfWPXBVONAZXwgAQpJuL+89bWv8sJdrZ1XrjgqYCwcvQdBJHPHE/GzMKAFpItJR/lB1fVyx+eF2jkGqB2USEALR0BMAkbxMCRtI74u8SH4lTuDf3j/AFxXylUo4KmD+4IuD6ESCMMB3dtQpYgZcp5r5wvLsuZRSCJn5qVYH5RODvL/ABFsvmUqKs6HkxNxNwel7j5nFjK0vNT1DrKntIiJ9jf2GB+aBDkdNVwNsAMuYqnHgewaa1BN+lJk+0Tga0Mymaof4GZAqoR3tqH7H5x0xnNYkMYJ3+uNm5Z05rKPk65Xw2g02m9OoZgjqQT22LHbVjLOYuDvlq70qghlMH5dv0waN9nzU/G4fK2h/wA8fA7H8Hx8wmvlJ3ahqJsLCTsJmBfqScEuF8er02qGkqMGIAZtUErIEAOs/ExvPphY4Hm6QoAFjrm69Di6eMFYZXKOpldMWPr1GFnZmvJG6r9yTCtbd6DjuUW4hy5mGq+NmKa0y1wqg+cwTMSYJ2+W0b3jy+aTlQNl1juYIED1v+mFylzJm6jgeLUdt/iJiIg+gFsX8xmKlYMTUMgWmReQZF5sRP8A2sN1lwUyNswe14bt1Sk4hlEFEMEbxNYMEDTUB3BYGRYExYRPvhcz9RWzCVGIchgq0lNxBBOoECNXSLbzERhn4PlsxVVrkEqVMAWWzEkmw2HTab9xmb5LVzCvFY7a7avTVMAz0MTO/TDEcgFBOY3CPlzOHO6PJMNfnpkUUQadMO3mYAGASxgn4QSPzT06Wwvcd5gyyVCKTGoZOprwTPcGG63kzO9sKvFOCVssxFZGQm3mH7f6jA6b4Yyhw1UXtnQu0FJupc2KNlt2FND+9/rizlOP0alQipUWiAurUVkTawUD4rnvcHfCM5x7UyZ698Z7FvFGPxOfYV7J548UTLVapHnrEKgaNUAJMgWW8setxMbBr+z/AIZSpZNalF1Z61BxVUsvxMsRBuYIG074zHiPE6uaCeKdTICNX5mkzLHqR8M9gO2COQyVY0bVGpoD5ZLRexAj03m3THRlAIKFI2Scih1xRTlf7Qzk67+TxFNiCQCGEAkbgzF/YYI8Q4lVzeYNdlCSICr2kne0mT2GM6zGQZSTuZv3wx8qczQ3hVzAg6D/ADdAf6HuAOtl5Yjl/wBadwc8cc5fiG947HgmXMLqplSJEgkeq7e98XqfDDmayK7EZbLILKOsAuQPzOSQJ9d4GI+FVV0Swk9j1Pr6YF8SzrtWZtMSfhWw9rbYBG4t0VzEQhx7QDX8pqzebCOVQUKSiwRtLMLD4mAMkm57Ex0x2F7JpQ0DxKtdX6rTprpHtftjsHzN5pTI8adkhPLeSajSqq6hXdgp6nSl7EEgqTDSN9Kwe7RmuBE8N8VfhLh2BP5vMsi0AaYEG9iZAMYFcMrnNJ4xGgMSznSQoY6iQAJsWDAdN+xw7ZugU4eyHbQWjaCyz29BEddWOauLiVsZY4Igw7kE+o1WU57JaaYMfEzEe0hf3VsFMlkl+5FoXVLDeTBAi02vN4+fTE3MFCXpUR+SmNUfzTUY+sBz9MFcvQH3avTUGEZSJsbFkk+txOMHbVMNAzUOgT/KyzN8P8zwyjSZKkwbnpPxfLEIpxYYL8zJorbQXVWPr5R/pgOWw8020Lyk8TY5nDxKsUaUmxwd4FyquYcCpV8FSdJqFZUE/DPmHXftvijwTIvWYJTEtufQDckmwAw0VM5Roo1MDxIkRYXIIuQSJmDaRaNsDkeWp3C4VkoJKE86fZ+/D2GuqjgsASoI0hhKkg94a38vWcNn2YLV+61qjMSEpF0m5AUFEF/yjUxgevfAPPcyNn6NPL1nCVKa6AzXDovwarTqW41C9z3veyvEXyupGJIegEsZEQAD6wVx9JIBbVnC4QucJOG31/SuZHImojNa5IBJi4Hr+5749cO4SahambQgn01uqz8pnDdy9Tovw5WkB0Dkm1zJI6TEAbe97jCVxXjhSg603XVWchtM6giNCqx9SNVu4nthUxgAEr0IxZe57G6EGvY7+yRuJ1A1SuRsSSPabfpiDJ0S1RAOpwwZvgCUsmc1X1/iMUo01IGojqTcwDMiOgvfAjhbFWVpGx+RuDq7fLuL74ZN5FABaZwPH8p84FlKVVqNM6g06daxCkxp3/m3vsT1xQ4py9ozD037kfMdfpi7wZqVOrl/EYhCQW03P6esC3S+DHMjoRUzBeSzeSF+LufSBHS84S3bY3Xo3PDZKd8tcuP9XaV6OXegNaz5Lmxix6/32+Yr7SuOpnMytSkhWQAR1LQAdu56Y+Kpq17kKGsXIsJIkn032w7cucJy9Ji+Rp/e8yg/+4rFUo0T/EoMyQetz2IwzCO8o2Nkzwk1ROg8rH6Wd53lLNZMK9dQmrpPmB9R6GxgmDYwcWxmKbaaS3MWVAST13AJY2m/9MWuK15r62zAzVdgQSPLSpzaAW8umOwwCbLGjWQrVo1GLWWmzSCegOkAGdrx7YYIsqOHGNoB/pM/L7UqDu2Zo5gqyEJphb9NWqxFtptffB/l7J1Kymt4WmkPITa5HmjaAdrge5vgJxXh1YUKVVi/mG25BvGogkElbxJMG+0Bo5P5jq5bLU0rDVPmIAAgz19hB7X2icKmhvorkRe43H3tNNdP7TNwrl5kQVaTlKkeZTYFTuDFxP8AF+uBGY4Ca+qky6fDUwxMjSNgTtJudW3oBg/S51oMAKusCJkIQVIO3kmRtcR/oq8w85hm8moU+inVBjfV0YzBONkMDdF2E4kyHOK8T1rxQGrxirlvwcwgr0NtFQAkDazb26XjAnMcv5CuZp1xRZphHkXEdSNIm8XjBXN8QfNiBSqVCBYgE7n2MjVePc98A8pyVXzFRRHhB9i4a07WALGekDrj5hrdZxTWvsAAnc11/K+0eSUBHmasCQqqjoNRba4Dz7WPtIxe41lcjlgtPwKdWqBLaGqRNoBcuSQLywgHZR+YW8ny193Z8uxNGoRpLkE3IFyoJLKR2Meh2Kpxvg2Zyr/jXDmVqAhkeP4DEWEeWxHUDB81hR3w5XAVv7IlyvkKZqA1VlZuBYR77/1xqPFxk6lGKYVAsKgA32vbYi0jt88ZlwjjIGXqJoTxBBVoIbe/WOotG3tOIeG8XqvWRBeWAPzMDCRza1qFcZ2XcDiQ4cuKk5t4T4FQqI8tpGAmSFJK1OpVQtTV1LATdRE7de3yw/c4cOkaXZfGvKDVaOskeZYvIJ2vGEjL8ZbLpURqVKqhMFai+ZT3RxDLsRYwe2DQg7JT4g5p72/W4TZxLjWWNWcq48MgeWdvaTMe98S/eyEYLEsLyAfpIsekjvhYTgKV5fI6zqENRePEVoJgRAdZEBreoGGHK8CZUUM8nSGCw2qDPxSBpuCCCREDeQCOaHXME58Px+ZvZSKFOBM41TTE96qr+nTHYiq5CSSpZR2BB/X3vjsZDh4IzopbNA9eqrVOJhKNNqYPhPEA/EseWDFj8JYRtJ74O5fmUmgtCoSwMMv+XzCJuR2Hbzb2x2OwWYZTolsA8yAB2tFe8kWmtXLHxHZkJFhDKTbttt2gWxYp8SpK2aNUsNdNmWBJLmorCfSZM4+47C+Y9eSrmNpvrYrMuNM1asWF7Bb9IEAfIYm4dk8tTGvNOWP5KKKZYXklrBQDbqSekXx2Ow9Gf+V5XGMAuXiSqisGqnwl0hm8qkzHa+Cb5LQupjPfHY7ApT3gE5gWgwuceCtZfj+XRPD8BNLCGJWX3mz3YEWg7WiCMGqyaCKNZZGoilUtNokGDItB7fPHY7HZGgtQcPM5koDaqwK4bohV40y5U0UaEN4A+vSb9pjrFzhdy2bytJWavrd5sqyAL9TuZOOx2FIe+aKtY+sOwyMGqGca5mGZZSyllpLppU5hVHyuf0wJy2acuS3U/ID0Hb0x8x2KeQAUvIDEPc7MrOZrFWgG3ptg9keZxpC1CxABgb3/AO+PuOws9gcNVYw2IfGbBVbjfGk0eWZP6C2FxuMORH5e3THY7BYomhqQx+NmdIRdeSN8Jy9JkRq0k1RUChfysunSSDaC2oGDt+sHFOU6iVaSJDiuuqnBAm5F52/0OOx2NOOUmlhrRJCC5FqWVrKKdM1NTqbgkwD+Uyd7EgdQBuJgMPBOKhkXUWEGx3kTGxHTb5Y+47CspsEq18NFPaOYKL060k+GTCifYSF+skf1JwOzXHK9wChI6ENf6NExjsdgQJq1VcxpeWEdUlLivPOZqAJIpqD/AMMQbeskj5R22w1cl/aIxanSzA8QFgASLzNibXM9SO18djsNO2BUKFozFpGhWoc28PWrRPiUvE0SRBCutoJVtrC8GxIWcZDm894lREqlqlEKRpaJ8xU/FvIVRB6HYC4x2OwV+hCSw3eidfClUz/J9bJ5mmkgrW/w2nfUI0sOnxC+xBGxkDxynlqRrItTUj65Y2IAXYQBMyCJmLzaMfcdgMoqwE5hCZCCd8p+6NUnbOVq9NazvRoozqzRMAqqyIBuWWcLT8A8PxKpdVigtZdQJkM6qB5dVw7IVJ+e2Ox2NMFNQ8Qbe5p4V9wPreqs8kpUoE5hWNOLBhftNuvTe2HKjwWrXYqBBI8UgkS03lj1Jkn0x2OwL5zRVOxh4RIwC6OvsreSy7NTU02qhOg8SNjG0WvjsdjsbEYIQ5MQ4PIobr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pic>
        <p:nvPicPr>
          <p:cNvPr id="526349" name="Picture 13" descr="http://t0.gstatic.com/images?q=tbn:ANd9GcQs0OqBYWTTALr1dgIfb-p9vUYKv7feukiqIGj0D-OJR4Zr8wPQQojxOAI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975" y="3573016"/>
            <a:ext cx="2592288" cy="25984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6351" name="Picture 15" descr="http://t3.gstatic.com/images?q=tbn:ANd9GcQHwl-bndCuq15Ga9Bec7iL2dUWe6Xg2U-S5coBCucuPRwxFHh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27670" y="3217915"/>
            <a:ext cx="2466975" cy="18478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/>
          <p:cNvSpPr/>
          <p:nvPr/>
        </p:nvSpPr>
        <p:spPr>
          <a:xfrm>
            <a:off x="5508105" y="2974640"/>
            <a:ext cx="3058710" cy="9087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400" dirty="0">
                <a:latin typeface="Times New Roman" pitchFamily="18" charset="0"/>
                <a:cs typeface="Times New Roman" pitchFamily="18" charset="0"/>
              </a:rPr>
              <a:t>Rosella, trandafir de China, flori de Jamaica</a:t>
            </a:r>
          </a:p>
        </p:txBody>
      </p:sp>
      <p:sp>
        <p:nvSpPr>
          <p:cNvPr id="526353" name="AutoShape 17" descr="data:image/jpeg;base64,/9j/4AAQSkZJRgABAQAAAQABAAD/2wCEAAkGBhMSEBUTExQWFRUWGRgYGRgXGRwdGBoYHhoXICAgHh8YGyYeHB8kGRwdHy8hJCcpLCwsHB4yNTAqNSYtLCkBCQoKDgwOGg8PGiwkHyQvKSwpKiksLCwsLCksLCwpLCktLCksLCwsLCwsLCwsLCwsLCwsLCwsLCwpLCwsKSwsKf/AABEIAKIA6gMBIgACEQEDEQH/xAAcAAABBQEBAQAAAAAAAAAAAAAFAAMEBgcBAgj/xAA+EAACAQIEBAUBBQcEAgEFAAABAhEAAwQSITEFBkFREyJhcYGRBxQyobEjQlLB0eHwFTNi8XKSJCVDgqLC/8QAGgEAAgMBAQAAAAAAAAAAAAAAAgMAAQQFBv/EAC4RAAICAQQBAgUDBAMAAAAAAAABAhEDBBIhMUETUQUiMmGhcYGRM7Hh8BRC0f/aAAwDAQACEQMRAD8A3GlSpVCCpUq5UIdpVylNQh2lXK7UIKuTSJqu8w4nGSfuyrlAGp3J9J00qm6GY8byS2ppfqWGvVAOXeNNcRUvR4vnmBocpAnsJ/PX4Ol6sGcXCTizpNUHnngovYpXc5UVAMx2/EdB6mfyq9G6O4rIudubMt51tSxLaG4p0IkeQEAQJnNr071G65NmhhJ5LXgd5q40Ww9i1blcvlHdiDGnWJA9yRV041zM2EFnxlADp5nk6XABIhQfU1QuXDGIs38TaZmQEqqmcoUCGZDqPMZ03J2qbzpzGMVZS2wAhy829SVCmB5iCpk6z6ETQ7jZmw7nGMY8K7f6gnjPNFu/dJbPdSQTmzLEEzCKSfloj86A4zik3AcMlxfNJVCxB9TBJDakT6nWkeIhcubDg9MylgfSTqGP0qFxniF5XC5ptsAUNsZJUnfT97eZJINEpA5I1FKP9i0cKweKVHvYW/cV0OZ7DBleBE+QyH71qPKHMRxdmXQpdSA6kEaxoQDrBrGcNxZcMufDqEuNu8ksFj8Op3PUgD5ovy1xzGCHBZAwOugBVTEgMPNBkaTQb03wSWjbx3KlfRtouCYkTpp7/wDR+lehVU5XutfZbzYkXGClSqIVBUmQWzamDsYG53mrWKM5ElTo7SpUqhR5QHWfj2r1SpVCCrhNebrQCQJgbd6B4/ivjYUMhZPEOWQQGTvrsNuvcVaVhRi2Hga7TGEtZEVcxbKAMzbmOp9aemqBO0qVcqEOmo5xiZxbzDORIWdY9qh8Qv3keUAZMpMSBlI/OCPfahPDsTau3mv+IM8KAO0DUKSASDM/nV0Njjck34LSKi47HLbAk6nRVH4mPZfWs45n5oxBD3BeazaykpbjJcbULBBBafxGY6ad6A4TFX7ua4l+4ttEDG47w/hl8hyF43MjdZiohr0zX1NG04VGCKGMsAJPc9fzp41ht3mTwQRhnxJdW1uG9Kkd8jDSTv6iJNEcF9quKQTcCusgarBk6gSumoB77UDkk6NK+G5JQ3Ra/R8Gj82YlEwzZ4gkKJkAE6AkrsBvWaDmU2cyeIWnQxcV1I9JKEVd8TzThMRhibrhCyMvhO6q2YjqD17E/FZrxni1q7DXMMrZQVQo+XRZ3yAloGs5hp0FRvgfoIPbJOPQTwvOSoV8JQhXPDFi4GYydDpJPqYk1MxvNeKuWxnNxFIkZVYZh3zQBHzFUC1zAi/7Nq2hP7xDM3xnJirBZ5zxWICoXzKQJUkKSOsQAY9NYpMpOjpr0rW2Cf3JLcTxa2luW3ueCZ86eYT1ETp7RUfgvNEuovIlwDVSVXMjHqpjf0O8dN6KYW9Di2hVZaCrqfNt+Lr/APlTfEkw1u9cS0oJMeJBDKkGSF8o109hWNZZNN2Pm4t7ZxXPsROaeYmBBCIoIMuF1ubQYYn8OoAkgE7zUS3ZH3VrkAXWcqSjZSqhF0BB/eJjr1qNztZSLVwMU6KrLGYdSBEkTrnMA6RPRvDYMYrFJbsOwsplFvMDDMQC5gnyjc+1bIRk43I5ktRjT2Q9wP8A6tcstnUXFAYrmcT5hrEldwCNJq2Yi6mM4dYuhUt3FvNbcgaHQEsFO8yJjY+9SeOfZ14WGu4z7wt3PNzwmQBWBOuucy0HSB0FUzAYn8AWciFiEmSM257tGUCd4j3pt7ejFLJOd0y08H5VXFY25hi5CWkOZ5GpVQJ00EvqfY0MwvMPhqVYh8v7PcmEAADISIA6xGsHvXvCcR+6YK6SYu31yeoB/sSfcimeWeVHxNm44UAtCoTsCDJ+IgVNvHAx525d8KkWzlDjdphcwzHwbjBmw94aFXj8JPXoQDuJHatawLMbSFjLFVzEaAmBOh9a+f7FnE4XE28LcCqxdcjaeUmMpV+0x7Sdta0vgPPjrfGFxi5XkKH28x2DDYA9GBjbvVp+GZs+Dc98P3RfabxF8IpZjAG57V7muMARFEYDlu4GAIIIOoI2Ne6btIqgAaAbCveaoQRqm8x8PSybkEKl8HynbxQCZHqR0G4zR0q5VX+dsA9zCHw1zPbYXAJj8M7HuASfirTGYmlNWBuTeaSuTC4m5muTFt980fusf4gZGu8d6u+avnXB8RY3U18zOrSTsxjWfU6+4r6IU6CaFX5H6vFGMk4+R2uV2lVmQqPM33phcVbAa3kcMxbRlP7oynMCYGo9qyzi/Hb1uLa5kyjoGQAx/wAhJ061vt23II7iqZzNyIMTbfQm4FOWGiSBoD030k6ihkrR0dLqvSVUv4Mjdr63EZctwlRBUyVzg6Eg+VtT1qctq6+ZA7XQFgyzG2GO+p/FqNtqPj7M7iMqlzA0eOs9QOo/pUrjf2Utbspcw945gZu53yqB3Xouu8k1W19mqephVXbZTbnFLqrcw5spkJXN5QCpUaQwgDT+e9EsDwZxZTEKV6lLTsqROgdmLbSD+HXageIxZlgY/ZnQFiQxmJBXf3O49NKgY3iTufNAA0CgQo06D/OtDd9mhyWNVuu+/wDWS24hkzWXS25M53j9pmJmQwP6CK6LWbxVs3MojzZjAFsgaljtJygjc+XQ1FbCvcAbeIGp1jtr0FT+aLNnClLVq54gm1dZGWFMrqrRBI9OxPvUT3GfMpYU+OPADt30XysAwEiV6mjXCkuFBcteW2h1FzVc0brI17wNdKY4XwUGbt4Fbc5sqrrB1AY7WwdpOp6A0avWEvCPEyJ0FtCYHqTGneIHpRNIrCpt3X7EexzVcs3CHuyG1LLBZZ/eE7HrHaljOIqtt0wxa89w/wC4Ac2pGsRM+aNKmcT+z8ph7YF3MhdrniEAIi5YfMZMGVBHcrG5qNwjmb7lfUWA4st5Sp0FxTpmiJLdZ+IFKeGN8jY6jJJPpfuW7lz7O7ZwwxHEAz3WGqXGZfDToNNS3XU9dupJ3+H4LwwbeHNtbLGSqy90RqoMyZYjUzFDcRz6QtjxYbxVYsDsEzgaj2BHxXeKc42ltqVtORuh0U6SNBmLfMQPXarSe588Co43dz5f6jHMZu4hctxzaRRq2QFEzEBVWSJywJiZlztWf8c4O+GvXAXRvDbUrIJM/iUEaiex02olxHizK63EZiBB1bOC4M5iHETOo00gbxJ43M7XF8MpbC6nRcxM7mXkg+gPxUc0jUtO8jSTr2/yRFxZxCeYC4yxBLQYG4942AI9J2Gjci8Rt3rRVBkZN0PQdx1jv1FZ7e4RZuJNoeFe1/DPh3PQjdDl7aHtrR/gnHW4fYfMoZ7ghbjgqynTqVll6bb9TUjK+UwdTp2ltlCn+DQ+Lck28cqi6WUr+F1/Ep+dxtpVfucn49v2WJtriVXRL6Oq3lA21MZh/wAW+o6leUPtDS7Nq9CuJg6AEdRvoR+dWyxxpLn4Cp+f8inbkcprLF9cE3Df7ajWQoHm326x1rL8P9pBHGGW4/8A8cFrQ1yqssvm10MQRP0qxc5ccay6MmIVRkuI1seZszRDgD+GDuRv8Vj3GMMlwxbTKiwC5kyxMksQNyJ0G1U5pDdPo55IuTXDNQwnOmG8e8DdAts7m3LeXMBLdss6+h11pjivgNb8Zb9y3iHACslxmTPuB5j5R6afNZ3f5cGUFb1jzEQA8EaSZU6nSoP+ovabw7hlQMsxIK7x0OWex61anfQWXBDH2bFydzxeu3fu+JRc4RGBVhJBEyQTqSI/CP1q9HXSsH4dzLh2AW4uUkKouhizDLATRtdIGpI0nuSbXwj7V7Nsi1cueJlbIzwRIBjOIBBEQcs/Joq8mGWNf9WWM/ZvhFxHjokEEnJPknvBq0rbIEV4wmLS6gdGDKwkFTINPVXYtyb7FSqn4v7R7dtgPu99lIVs6ZWGVgCDAadiKl3+esOLAuqLr5tkVD4nXUqdhIOp0JBialMmyXsWWmcTiVRSzsFUbliAB8ms6P2tOGLHDotmSqubpk/CoZ03jQd6q3MvPDY1wWZLdtfwoXMT3IUST76ULkka8OiyZHT4XuaFxLm5LgdbLorW2EPcB8J1gEiY080r8SDVH5v4tdxyWA7PZsvKlAfKzKAc0FQWBmF16bA1UsfzAYyhwUXYZQoJ/wDGNT6mu8N5odsRae6AQhnRQohQY0ETBIod7ZvlpMWJpXYXt8l27aQbym83lCAqAHiYLNIMCDAE6gTrVJxiFXYFgxBIkbfnR7EWHxdzNnEFiSSYyFtTvAMxvtqPeu2cDhPNYVLl28To+hGnojHTfqfmrTByQlKlFjfLGC+8F0L5QFBBIkZpG8axE7elXCzymHa493JcuLlHiB3AUR5dCsExoBOmmk7hMJkwp8NBERnbqT8gaCdo71NTjr+Bdg6kyvoQCSddNFWAO5pSmt3B15aPJ6MXkfQO5hxSgeGXByyFtWzKKdmd3MZ7hHv76QB2Du21Aa6Lg0aFHlVxBAOqHQE/UCoFnDG84JbIk5SxE6xMQNSdKs13G4e7aAxLQqCJUy7tpoFH7sidf70SXuc1ZZbm4q1+CLieZrpyrbHiIjZyhl1nUieramew0qVwP7pi8atu6rB3zH8Lhc+UkQM5YQdZ20FQf9cw6gCzaYOD+IhZPSMkFQPcmpPC7YtXreNuOtpBmCqDN3UROgyyJ29aO0uwGssn8tc+3gXNHCcQuLtB7Ia15bVnwHJRpLFRnJkMWaTJG+hqtYXGumIZZiCVYHaROh1PURVj4rzH4wuWwYtXfwyIgzo0AwCCN6qPhLaY+IxzA6qNwfWfr1qN7kZ8ilimuSXdxTZz012Gor1gsBcJB0QHUZzHyBqx+BTtzitqJFss3UuYH0USfqKbw/HdTnAYfwhVC/pP50CgP/5EHK0ywWOHXCsh7c6EeZlJI2jOoBPpM09ca2ym3fS6rZgYAWZIEk5lzGdt4A7UPPNVsqVGGtIDAOSVJ+ddaj4PmK7beEZghmEY5hMGN/1FA8SXKZrnrfUW2XJbLOGw+GwxH4LzndiGfKNmMKQg6gDfuaD28TqzC8Z/iJy/l/Kkcfhnw48dCtwglWtnqOjA766T2M0M4bwTEYlstmybjqJIGy+skgfWhlFypDcWeGG93RKx2PZNTmlv3o3/APbU/Sg7cTjQMQpnrG4g/lVmw32U8TuataCety4v/wDJNDOK8AGFunDG6t5pAueGsgP/AArKyW7x3iiWOuxUtc88tsK/8IeExxRlCJ5iwYECdpO3XXp/1VwwfLljidhrltDh8SnmdIbwXB2IkeQk9Afg9BeD5Pu20Luj2hcIVA65WIEk6biTlGoFXf7LbLWbuItXJAUIp8xKm5LEkTscrKIHbXenY+HRi1tyx+o3zfgyji1k2JtPb/aS2eR5gOgUmQR1zL3qzckY9L48LEW7e4Fu+oVLqHoCQAtwajRjOwrUOYOB2iYvWluWm3BG3qOoI7isv5bxL4XGX8CrgJcueGrtrkeYRxGxIIBPrtpWhx8o46lbtmjcqYr7reu2rj21txn0ICAggEgn+LWfUUTf7SMApIN8SDGg00qqcnci4tcabuK/2UXIEY5g8KVXTUBR+L3NaCOC4caeGn/ov9KBl2mZp9oH2c2sPh2v4a54arGa0zEhzIEgsfxbaHQgdKy/FcUvZjmdjO8k6wMu+8ZdPb3NW3jvFMXdUo9u6uaAxYMZ21l5qnsgVtZE7k6n4ileodVfD5xr5kMG6WGpJ6VxMKxGlXWxxHB4XBqqWExGLuGSzoWW3OygH8bR+6NJPXameC4bAqzvxB7skkCxZDDKe7FSAD/xG3XtV0BF7W01dFcOG8mbURAGsyxIgfrRXh/C/KLl2baTEgAmDvtoPc9u9O8T4lhLuSzh7LrbRi+a4UNwmCIOVRoNDLMTRa1grOKSAxC2ymbw4JmdFWTqfbbelbaNsZvM26r7AbAcP8JLly6hNvMogqQTBBkTt/3Oxolev21BFlPDZh5zJDAGPKBC9ZBMdKslzjmHw65nb75f08MOCUtjv5hqevU6fURieI/ebZa6ZufvE9+6nYT20qsjpUjVpcTeZSa4X5ZXrt4AEDf/ADWnbmNy2PA0GfUmPNmkZQOv8U+9QcW/hySDHQkRP1/SgF3iEsDJ02/rS8UWO+Ia5Qj9x25cZWmSuXt0PxrXcMGfMV0ABYkgkn6Col27InXX8zRvhWIuXntWgMotgnKukkgDUmY01LGd29K1NUjzuOSnPbbr7HrgctbuPdAa0m8jTMQdz0iQd+1Wnh/LTXrq3cSCtlUzxI8y7gGIygiNN496Dv4lvJYCp4bOXyp5hcYEEgGdRsn1E70e5ix1x7V7KVGdktasqnInmdoYiQ11olRusTFBXlnWjN44bPz5KnxK8bt4lFJGphei/Ow6VFsYZL5drl+3baQDKksYHSDoNOlD8VYfMdfQjX868Yfh7uYzKo6tqYPoBqT6CiVUcvNKWSfMXR3EWB4hWy2dJ0ZgFJ2/dzaa+9ebljwzDiPYz+le+JcJ8JQ2YPJgggqwPsenrUUWSzBVlp6dZqzO4uLqnZOsOCYRSTBPwNa927jOYUS3TqKsfAuCG0itoGglrnRfnrA6iQPXameIXbdorctut1ySPLm/MtufYClOTXR1I6ZqMXkdf3BT4O4EzsyypjKTrHp6D619Dch4HCfdbWIw1lLZu21zFRqSNCCesMKw3lzF2GY/eYFrqCrGRoYEbEnr0jferVwXmjC4S2i4V71y+zNlQXHFnzMcoddAcqGTA3GppkFxbMWqjvnthZsuP4lbtKS7RA+ddoG+p0HrWLWsHdw1y61sXGa6WJhf2mUnY3F8wmdQCsnfsbFh8GLzZ7rnOSHLtESogT001IGwMb9RfG+KXnzCyx8OYLyQh32MzHQZSfiqlK0dHTaNYuHy/N9EPC4tluBXbKLdzxPDZizCBoupPm7mdNO1WnkvCMyNiWaTduXHCr+ESxBOm50jXSI061UeW+H4a9fyPckzEExPffUyfaRWucP4attQogKBAA2qoOQnX5MbqEV0e1aVyNqOk9Kx/wC1bgH3e8l9B5bmjHpmEQfkaVtq4MUzjOEpdQpcQOp3DCRWiM/DOJKPsZPyxdyfdjg8bebEXnUPYYFraD97MD0HQzrFbMsxqdfpQSzy5bs2rtrDIlg3FIDKuxI301MdqLYayyooZszAAFoGpA1PydaFlVRV0QYjFYrDYhENu2qHMCVaGkiTm3idRG3rWXcbTD2MSxsEXbQP4tZiO/7wB6jfvRzmbHFuJYkz5CFUCTlbKABIG4EmgtvA2xgrt66kveYWrIH7oSGuPp0Gg7T70qT3ukeix43hxetJ9pJL7gHEcTSVuyxuD8IBUBemmUSPcxQ+6CyliwC9ANp7DpUW9lGpk+lPcIIuXrSM2VQfQKN+5qbbMvrU2q5Z44PdteOgvoz29BlD5JnqWiYAM6R71auGG7iHSzZizbUmAP3F2ZiTrtpmJ7VNfjeCa0FxdgXQPJacDLcAGaAWkGABAnUadKgugS3cKqyK9zKP/BQYBOpMz1ocvCRo+Gyd5JNcrySOPYdFvgW2DJlAkEGYEUNxGNyjL8e/vUIY+Fbpr9dqh4jGZ21HUEDvpvSFG3Z0JatRjV82XG5xNnwwTNbIggi4JDGP4ifIcvfQ9wYmmcS4ARcHhrlESQToF7idY9NTRM3XVBAlX02nbX40qLxPmUiz4KgZ4Ks5UE5dYAnvO/TKPenQbfBi16wuO5og2r1u3+zKs2bsZMwdYiNtNtN6smD4f9zsm67q1+9AVU80AbiRoTJA6/1qvDcKWIytDDuYHzNSuJXSSqLLESAAY6ydemn8qO/DMWFKMXkr9C2tfSxbD3FY4g6ljcQECfKoWcygKOg+KBcW4ol2Cq5I/wCbOfqxmoHFuJYZwngWjbyCGzfidurEgkD0A9aG3HBOZDB6g9ajVhPU0ic7pH4yTqSIPX4p3h2M8NWuIAzKVAHWTOoMGPjWhYviZPz3+lTMNicpBRgh7xr+dA40SGXc01wG8Lxy8LmZrCgdc7ED6Mf5UfPMPg+c2LKiJ84Ks4/4jc95iKCLgMS1vOmIXKNSwYAidydC38zpFecXwW0Lee9fdmZWJlhmOUnaQZ27wPXYRRZqlqFHjslccxWExiKy3bqOcwIchkXSRMBY10mSfehPKHC7V+6ZuEeGMxBHlIBAOsQDGsdYobwiyC+ZhltA+aT0g6A9WI7fpR3E3stkjD2/DQgb7tE60bRhjmcpKUvH5G+OYsGbdkZFklisyw0EGPmoHC7vhP4i/jUErP026CDUG9xpxoqhe5iSfr0qZgUCLmujVokdh692OgA7Ut8IfDJHJl3IsLc2Yp1C5UkiTIMATvE9dKgX+J3S+rgqDML+k6gVEZ7jFi0DMSdPyHwKetYNzAA32FDaRrSyz5lJpDeKvszZvw+3TtWocjc/PbtrbxYdlzBVuwNB2aDJ994qhW+XbjkWxrdboDog6s3TtVu4vxDwcRatWgGfLazggZWJgaA6a7mf50aYicMcpbZGx27gIBBBBggjY05WYYDml713D4DCNCCPEupI0BLMtvsoHlDddOhmtOQU5OzjZMTxumIrXYrtKrFGANcJS5eAk3BlA3yL1+dQB31NC+aeNB0w9oSqWreUjSWZyS22gB8o+BWr8B5KbBWsSWNq4c2ay1wSqKAfM2nSZIH8PSawviF8M7MSSSTB7mZJP6/NCo10dnLq1njSXRHfzGemgA9BU7lu1bBe5cmFUn5JioBfywPr71YsBg7NjDM151LNb/BmAMawAJmZ6+9Cu2BKUYU12eMRibVxrJgeH5yUB8zERCmfwiZ1p/jvGyYRYyrsvdo1k9TM61XOE3/2wLCQAx212/rFT8fgHW0t8sJuMQB2iP70E+Wa9G0sDflkS5ibTHMVP10NRCCQx6xA6an39K9hAAK8/wCoMiMqorST5islT/cUUVRz8sldslcNxjeGUbp/goTxJznznr1qZhAAkqc09xGtebdg3reQRK6irSplZJueJI8WcXIg7naKnrwyCC75U3YLH0mdCY96AYLFtbuo41ysDBGh1q4Y7iVy/wCYFbahiFRVBU7akH/uqkXppepFp3a8ETmRUDDwntRG1tAFHpJ1Y+p9KAm22XNmG4gRv3qbjMC8brptpFB3di20EdKuJnzpxlygkHUgSInTuJpJhTPofWoXjxsJ6EEaUUwROQNAAO2v9aqXCDwtTaTI3EJXKyzOoJ/Mf56Cu4XEO2jSDBAPQSIj2inMTbkrOukn3k/yivDNtMKNh6/FVu4GPGnNy8Fj4VaTIPGCAJtCqxMmdWUn4DRvVgex4loEgAkaxVJw+EYgsoJjcgTBiem1Wvlm/dTy3FY2+7aZfr09KilyHPHHb8oOXhCpcBy5gO+x+lDMQs4gs3UkhZmJM0X47xxM5WzqP4o0n07+9AyTmDltQaGUUrobgTtN9IO3wAM2WSQI7R/nWmLeJIOZWKnvRbDYO9cshsp1GgMbfNQsDwi9cYotpnPXSAPcnQUmMX7HazZcbXElQ3h+JXEzZHZc2pKwGO+7R+VFOBpi8bdNtHbUedzHlQ+sSNzoD16Ud4J9l925rfcIv8KasfnYfnWi8H4NZwyeHaQKOsbk9yetNSZy82oxr6OWM8ncoWMGJSTcKwzHtvAA2E1aJoFx7iIwuGe91A8o7kmBp17/AAaI8J4il+ylxGzBgDMR76dNelPRx8m6T3vkm0qVKiEmU/bFx1FFpbWIIuedLlq2xlrbD96NIBEQd8xrIjwotqSUHQH+21aJxTDWgzm1gsRY1zMby+WTAypppB131k1WuKA6ELpSpTp0drSaXHkx7uWgKeHNoqAlhBJI0X09TTeJtXCACQWWQAddJmPr9KOYC80wvX02neJ9Ki8VxJw4ACjxDr3O/Xt7ULd9DJYccE9zIvDFW3bPif7jSBpr0+gr1evE2wmhynTuJ+e9RrF+bZuXGzOxKgdR3P0/SuMp8EXFOhJHtr/OicWxGPMsUdt8MYF2WKHp/f8ArTNpyHM7QDHrUpcIyjxSNHAy/nr7elcwNwG5DAGYFWhM+eR/B4A3IG0ifXL39JOgpi9g2w10amDsY3HX5Harbw/CgGYEntTvFeErftlTod1PUN3+dqbSoxSlLdaK9a4fhGS7OViUzLPlbxPQg694oHdhXOpBIkDoT167xFNviHssUfo2vwf0ozavv49u8lpbht5TlJ1JBPSNQRAnfSlVya4zTjuVWRbmPYW1W4gAAI16wTv1FRDZtNqCR/xMfkZqTzDxy7iGY39XJIg/uCdh29Om1Q+FZPMLiTA0MkEbjpp66ztVbKDlqN8lF019xpkUSP02/OrFy4QyXG1FvQKInWNdDQ7i+FsllFhYXIubMw/HrJ13nQV3gfFCnk2BHTvS8sW4NLsHE0svPCH8aiBiEIPsIqDdt7GQY/KlxPiU3N/y/pFMnEbECenXX6z+VSEZJcj56jG3SJeHxrJsSvsadv8AFLlwZXdivbv796jWrpiXUKI3nX8zVhx/AbViwjtdJuNlJCr5QDlJidTodD1IouaLjUndBPl3lFcV5iWVVAHl/ePv6Vc8DyVh7YACKfUiT9TUblPHW1wtqDlUkgZ4EtJ007xUixzgBh7ty4AHtObUD8LPrEdYPXtrUTSQubnkn8vBzjvFLWHS4gkXRbzJIhSSYAB2kbx/gKfZ5iTfwau7Z3DOrE+h0/8A1IrM+L4ouviXDLuxGboYGsDsJA+Yq8/Y8W8C+vRbg1nqV1+kCrvkZlxrHi47s0NbcUF5i4kbK582WPSfr/go8i1VftHwRbCFh+6Qfjb+dE1aMuBKWRRZnXMvNDYhjbdy0HSdNOkAaCNvmrPyZirmFIbxy9tl/wBtuh6n0/vWf8M4O127p07/AFqz4zhrJZIJkgH81BoIJ9nalig4uLXHg2608gHuAa91XuSOODEYRCT50AVvpofkfz7VYafZ5mcXGTTAHOHD/GsBCpZcwJysFIA9wZ329KzHinI98BvDHiL0BIzD9BW1skiDUe3w9Qe9A8cZcs1abV5NP9JglvlTGCT4UdgWE/r+VSeJ8MdkzYnCELJGZcwhgY6L19DHrW4XuFofSot3hGmkEdjRRikqJPVSySuSTPnDinLbW7T3VR3Tp5SI9ToJjuBFBeH3ZCoJksBMmCOxGx/uK+mX4UplSu/SqPxz7LMN4niKpt+imFme0Tv2NVVC5TUndGM4zEMdDOUEZf8Aj7ek1LuJqsasyTp6f2o7zXwRLJSyhLOSCddtI/PX6eoobYv5L8hcy5SOmgzaRQN10aoY7VyfZYuE4jMizoxG3Wfah+OusbmIsrcCMxRlLkiVy6hfYga+9DcVjmJBmIOhXp7UWtYdcUnh3zLRmt3NmIOnyQehqQlu7A1Wn9N/Kyo8X4YyXQhLMT+9GhMTpJkxIp1eMNGSAI0mCD9Zn60S/wBGuW3gjOomGG3yOnSomMwqXCSPI/r1/wA70xmKNrkgJfhtSCD+KdjRK3ats4iFRpAA6HQifcE0NbDEaN10rgQgA9f6f2qi754CmO5eddRLD6mht3Dsm8r8f1osvMrrbCZZMaMe3tQrF3ixJksT1P8AmlUMsYW2XMASTRvAYAIMzKGI36Lp6jU/pRLk3h6qhvOoPRZ2MRt31qwYzE2FIGUM41aAvws6hfiT60pyfR2tJ8PUYLJPtlSsvhrlwTYZjsBbLyxO3WBrVj5jZXw1lTGe3+znclQq9eoDQAewoTxDmi+ugUKNtBAHpp+vWhtvjxcxcEjplP1BnfXrvVW64Hr0YycZvl+yosVviAfh6oRBt3ET3K9RG29DsViCLKLP/wBx2I7kKgn868NiZRUXYHN8+veobvJPYRH5TQoXHHsjX3LBxrG23WxatkZbCAE9WckFvjN/PvW28o8BXD4W2ijcBmP8TMASf5fArBOFYFrt0ImrOQoH/Ikf1r6XwGH8O0ib5VVfoAKZDlmLXr04xSffJ0Wqi8a4cL1h7Z0zKR60RrkU/o5W5p2jFMXhxgny6kmQCw9423k6a7VBs8ZL3GZzIS05gGZMEbDbQxWgc+8pm+qldIn39PodaxS/bZbpXUawYnfqP5VbSXXR0I6mUo02X3kXmL7vftIuou5EI6+bLB+JrZqxr7N+DXLuLt3riZbOHVRbJEZ3jcHqAZPpArZYoTJnyeo0z1SrhNcmrEHquVyu1CHi7ZDb1UPtE4+cFhCVUNcc5Lc7AkEkn2APzFXKs/8AtE5efG43B2DcNuyRdYsBJzKAYE6SViCdtagUK3KzG8XdupbN9yZvSAxAl2Efh02GkxuYHeoGGR/NcAlbIDEnbNLBR/7GY7LV25s4ScRj0weGE+FFi0DESJLuewBzMT1MAaivPC+FvYGN4ewhkZgrx+IMImdp2I6+b0oYx5NefM+KKhdwhS0rkg5lDCPeD/ShyMSwGYjLJEHYjt2qfjLHg23ER5iiKZ8sRO/rPzNQDZKFTvIJPuRS6NM23GN+Owla4iVuZpaCJadZPxQ67iQ7FwIHWdZP9Kmf6W7WmcAkLAJHSRr7/wB6HLbMROg7xRR47MWfmXCJNzWB06+leEwpiYJChmPt6/nVi4Jy89xrdwILiMJIzRlPT39qvt/km1fQK6QB/D5Y+lOjGzPN0Y7bwTXGW2gzMZgDcx/L1ojw7l4sc1zQTGUzP0FaXxHlmzgcKTZUIzMql5OYjXdtTGn51ScRimZSs6qRGU6NPrvSMndHV0GKCi82TpeBwcSOfw0gADLmPTXUjtvHwaI8Uwi2rJUdxJO5Miafw3J93DN94uXMqrMpbXM5zQMskZY6afWgnG+JXbsiAozEZY2joT3/AJ1W1RXJrnqJ6ia2dRPL2swnrA9j6V5tYS2VPlAPWN6ZtYmVB6U814T+kUnlG3Ljjl+byQLrZFMb7es/5+tNYS3KBup0I7Gf7inMcpy+u9e8Gn7MdyD9Zq74E9zrxRZ+QL0Y+wdMweD6jKwn6ae4Fb/h3kTWGfZtwNrmN8Y6La123Y5gB/Oa3HBrC07F0cfXSUpr7D9crtKmnPG7tsMIrP8AmLkFXtlLUKc+dS0kCSSRoJ6k/TtWiU3dtA1dlxdAblrhJtYa1bYglEVSRsSAO9G682LcCnKFKiPlnh6HG4fHiTHhzE6TO/vSpVTDgExXGpUqsWNWj529l/VqDcQP/wBTwo6eFiDHrNoT9KVKrRcikfZ9bB4vfJAJFu6QTuCb8GPcUY46g++YnQa/dT85bw/QAfFKlUQzP9X8GPc3j/5De5/UUJxA1T5/Q0qVIfZ1V/SZoXJaD7smg1LT9aofGUAxDwAPO1KlTsn0oyYP6kjRORh+wt+38zV+sjSlSpsejHm+skeErCGAIkaESPzqscU4fa++4Y+GkkPJyidNunSlSpb7Gw+j+QpjB/P9TWPcYH7a96XG/WlSocvRt+H/AFsC2D52HrU8HalSrLM7GHs9so82nT+tNKPKPalSpK7GZOjYuQ1i2v8A4CtAsbUqVbcX0nmNT9Y7SpUqaZRUqVKoQVKlSqE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3" name="Rectangle 1"/>
          <p:cNvSpPr>
            <a:spLocks noChangeArrowheads="1"/>
          </p:cNvSpPr>
          <p:nvPr/>
        </p:nvSpPr>
        <p:spPr bwMode="auto">
          <a:xfrm>
            <a:off x="179512" y="1940136"/>
            <a:ext cx="432048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SAMBUCI FRUCTUS</a:t>
            </a:r>
            <a:endParaRPr kumimoji="0" lang="ro-RO" sz="2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720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Acţiune: </a:t>
            </a:r>
            <a:r>
              <a:rPr kumimoji="0" lang="ro-RO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antioxidantă, diuretică,</a:t>
            </a:r>
            <a:r>
              <a:rPr kumimoji="0" lang="ro-RO" sz="2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o-RO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laxativă, diaforetică.</a:t>
            </a:r>
            <a:endParaRPr kumimoji="0" lang="ro-RO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720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Întrebuinţări:</a:t>
            </a:r>
            <a:r>
              <a:rPr kumimoji="0" lang="ro-RO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constipaţie, răceli; colorant alimentar.  </a:t>
            </a:r>
            <a:endParaRPr kumimoji="0" lang="ro-RO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0435" name="Picture 3" descr="http://www.tratamente-naturiste.info/system/application/uploads/fructe_so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548680"/>
            <a:ext cx="4032822" cy="30963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69698" name="Picture 2" descr="Imagini pentru elixir din fructe de so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645024"/>
            <a:ext cx="2915816" cy="29158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62" name="Picture 2" descr="https://upload.wikimedia.org/wikipedia/commons/e/ec/Malpighia_glabra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5031"/>
            <a:ext cx="3238500" cy="24288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932040" y="346348"/>
            <a:ext cx="3888432" cy="17145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o-RO" sz="2400" b="1" i="1" dirty="0">
                <a:latin typeface="Times New Roman" pitchFamily="18" charset="0"/>
                <a:cs typeface="Times New Roman" pitchFamily="18" charset="0"/>
              </a:rPr>
              <a:t>MALPIGHIA GLABRA</a:t>
            </a:r>
          </a:p>
          <a:p>
            <a:pPr algn="ctr"/>
            <a:r>
              <a:rPr lang="ro-RO" sz="2400" dirty="0">
                <a:latin typeface="Times New Roman" pitchFamily="18" charset="0"/>
                <a:cs typeface="Times New Roman" pitchFamily="18" charset="0"/>
              </a:rPr>
              <a:t>Vișină tropicală</a:t>
            </a:r>
          </a:p>
          <a:p>
            <a:pPr algn="ctr"/>
            <a:r>
              <a:rPr lang="ro-RO" sz="2400" dirty="0">
                <a:latin typeface="Times New Roman" pitchFamily="18" charset="0"/>
                <a:cs typeface="Times New Roman" pitchFamily="18" charset="0"/>
              </a:rPr>
              <a:t>Cireașă portoricană</a:t>
            </a:r>
          </a:p>
          <a:p>
            <a:pPr algn="ctr"/>
            <a:r>
              <a:rPr lang="ro-RO" sz="2400" dirty="0">
                <a:latin typeface="Times New Roman" pitchFamily="18" charset="0"/>
                <a:cs typeface="Times New Roman" pitchFamily="18" charset="0"/>
              </a:rPr>
              <a:t>Acerola </a:t>
            </a:r>
          </a:p>
          <a:p>
            <a:pPr algn="ctr"/>
            <a:endParaRPr lang="ro-RO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55364" name="Picture 4" descr="http://ro.static.z-dn.net/files/d5e/d7455ab3d1ef5e3a55a5e6dcfff1a2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535" y="2571750"/>
            <a:ext cx="2667000" cy="1714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5145712" y="4797152"/>
            <a:ext cx="3456384" cy="86409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400" b="1" dirty="0">
                <a:latin typeface="Times New Roman" pitchFamily="18" charset="0"/>
                <a:cs typeface="Times New Roman" pitchFamily="18" charset="0"/>
              </a:rPr>
              <a:t>1500 – 5000 mg vit.C/100 g pv</a:t>
            </a:r>
          </a:p>
        </p:txBody>
      </p:sp>
      <p:pic>
        <p:nvPicPr>
          <p:cNvPr id="670722" name="Picture 2" descr="Imagini pentru malpighia glabra, prepara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968" y="2825604"/>
            <a:ext cx="3238500" cy="23812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2770" name="Picture 2" descr="Imagini pentru acerola medicamente">
            <a:extLst>
              <a:ext uri="{FF2B5EF4-FFF2-40B4-BE49-F238E27FC236}">
                <a16:creationId xmlns="" xmlns:a16="http://schemas.microsoft.com/office/drawing/2014/main" id="{00E75019-4A9D-4D7D-A1ED-7E41945EC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087" y="2571750"/>
            <a:ext cx="2439689" cy="24396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2772" name="Picture 4" descr="Imagini pentru acerola medicamente">
            <a:extLst>
              <a:ext uri="{FF2B5EF4-FFF2-40B4-BE49-F238E27FC236}">
                <a16:creationId xmlns="" xmlns:a16="http://schemas.microsoft.com/office/drawing/2014/main" id="{AC67657A-787C-4362-AEC3-6F02D7340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495" y="4441403"/>
            <a:ext cx="2439690" cy="243969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="" xmlns:a16="http://schemas.microsoft.com/office/drawing/2014/main" id="{89258CE5-A4A4-4599-B5CD-6BF281092859}"/>
              </a:ext>
            </a:extLst>
          </p:cNvPr>
          <p:cNvSpPr/>
          <p:nvPr/>
        </p:nvSpPr>
        <p:spPr>
          <a:xfrm>
            <a:off x="1763688" y="4077072"/>
            <a:ext cx="2016224" cy="923553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suplimente</a:t>
            </a:r>
          </a:p>
        </p:txBody>
      </p:sp>
    </p:spTree>
    <p:extLst>
      <p:ext uri="{BB962C8B-B14F-4D97-AF65-F5344CB8AC3E}">
        <p14:creationId xmlns="" xmlns:p14="http://schemas.microsoft.com/office/powerpoint/2010/main" val="178412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5" name="Rectangle 1"/>
          <p:cNvSpPr>
            <a:spLocks noChangeArrowheads="1"/>
          </p:cNvSpPr>
          <p:nvPr/>
        </p:nvSpPr>
        <p:spPr bwMode="auto">
          <a:xfrm>
            <a:off x="539552" y="764704"/>
            <a:ext cx="3528392" cy="73866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TANINURI</a:t>
            </a:r>
          </a:p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o-RO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910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sp>
        <p:nvSpPr>
          <p:cNvPr id="55911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sp>
        <p:nvSpPr>
          <p:cNvPr id="3" name="Rectangle 3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269414911"/>
              </p:ext>
            </p:extLst>
          </p:nvPr>
        </p:nvGraphicFramePr>
        <p:xfrm>
          <a:off x="4211960" y="1268760"/>
          <a:ext cx="2967769" cy="1722039"/>
        </p:xfrm>
        <a:graphic>
          <a:graphicData uri="http://schemas.openxmlformats.org/presentationml/2006/ole">
            <p:oleObj spid="_x0000_s668779" r:id="rId3" imgW="1675793" imgH="979589" progId="">
              <p:embed/>
            </p:oleObj>
          </a:graphicData>
        </a:graphic>
      </p:graphicFrame>
      <p:sp>
        <p:nvSpPr>
          <p:cNvPr id="5" name="Rectangle 3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890684748"/>
              </p:ext>
            </p:extLst>
          </p:nvPr>
        </p:nvGraphicFramePr>
        <p:xfrm>
          <a:off x="323528" y="1772816"/>
          <a:ext cx="2232248" cy="2506385"/>
        </p:xfrm>
        <a:graphic>
          <a:graphicData uri="http://schemas.openxmlformats.org/presentationml/2006/ole">
            <p:oleObj spid="_x0000_s668780" r:id="rId4" imgW="1267642" imgH="1410943" progId="">
              <p:embed/>
            </p:oleObj>
          </a:graphicData>
        </a:graphic>
      </p:graphicFrame>
      <p:sp>
        <p:nvSpPr>
          <p:cNvPr id="7" name="Rectangle 4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822997591"/>
              </p:ext>
            </p:extLst>
          </p:nvPr>
        </p:nvGraphicFramePr>
        <p:xfrm>
          <a:off x="2555776" y="3933056"/>
          <a:ext cx="4610384" cy="2088232"/>
        </p:xfrm>
        <a:graphic>
          <a:graphicData uri="http://schemas.openxmlformats.org/presentationml/2006/ole">
            <p:oleObj spid="_x0000_s668781" r:id="rId5" imgW="2620856" imgH="1188518" progId="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825762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="" xmlns:p14="http://schemas.microsoft.com/office/powerpoint/2010/main" val="3512281101"/>
              </p:ext>
            </p:extLst>
          </p:nvPr>
        </p:nvGraphicFramePr>
        <p:xfrm>
          <a:off x="251520" y="260648"/>
          <a:ext cx="7128792" cy="4480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ounded Rectangle 2"/>
          <p:cNvSpPr/>
          <p:nvPr/>
        </p:nvSpPr>
        <p:spPr>
          <a:xfrm>
            <a:off x="5148064" y="548680"/>
            <a:ext cx="3168352" cy="9144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Taninurile precipită proteinele microbiene.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5124756" y="2636912"/>
            <a:ext cx="3744416" cy="1800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Prin formarea unui film de proteine coagulate, taninurile opresc agresiunile exterioare şi favorizează regenerarea ţesuturilor.</a:t>
            </a:r>
            <a:endParaRPr lang="ro-RO" sz="2000" dirty="0"/>
          </a:p>
        </p:txBody>
      </p:sp>
      <p:sp>
        <p:nvSpPr>
          <p:cNvPr id="5" name="Right Brace 4"/>
          <p:cNvSpPr/>
          <p:nvPr/>
        </p:nvSpPr>
        <p:spPr>
          <a:xfrm>
            <a:off x="4644008" y="548680"/>
            <a:ext cx="360040" cy="1152128"/>
          </a:xfrm>
          <a:prstGeom prst="righ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1" name="Rectangle 10"/>
          <p:cNvSpPr/>
          <p:nvPr/>
        </p:nvSpPr>
        <p:spPr>
          <a:xfrm>
            <a:off x="467544" y="4797152"/>
            <a:ext cx="8496944" cy="142795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45720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o-RO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Întrebuinţări: </a:t>
            </a:r>
          </a:p>
          <a:p>
            <a:pPr marL="342900" lvl="0" indent="-34290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ro-RO" sz="20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intern -</a:t>
            </a:r>
            <a:r>
              <a:rPr lang="ro-RO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tratamentul</a:t>
            </a:r>
            <a:r>
              <a:rPr lang="ro-RO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o-RO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diareilor, ulcerelor, colitelor şi intoxicaţiei cu alcaloizi; </a:t>
            </a:r>
          </a:p>
          <a:p>
            <a:pPr marL="342900" lvl="0" indent="-34290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ro-RO" sz="20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extern</a:t>
            </a:r>
            <a:r>
              <a:rPr lang="ro-RO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tratamentul stomatitelor, dermatozelor, arsurilor, hem</a:t>
            </a:r>
            <a:r>
              <a:rPr lang="en-US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</a:t>
            </a:r>
            <a:r>
              <a:rPr lang="ro-RO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roizilor.</a:t>
            </a:r>
            <a:endParaRPr lang="ro-RO" sz="2000" dirty="0"/>
          </a:p>
        </p:txBody>
      </p:sp>
    </p:spTree>
    <p:extLst>
      <p:ext uri="{BB962C8B-B14F-4D97-AF65-F5344CB8AC3E}">
        <p14:creationId xmlns="" xmlns:p14="http://schemas.microsoft.com/office/powerpoint/2010/main" val="163057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2950" y="273039"/>
            <a:ext cx="8790892" cy="631192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45056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sp>
        <p:nvSpPr>
          <p:cNvPr id="45056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pic>
        <p:nvPicPr>
          <p:cNvPr id="450563" name="Picture 3" descr="http://www.beaujardin.ro/imagini/muscate-erecte/muscat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848" y="3201148"/>
            <a:ext cx="2495239" cy="18714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0565" name="Picture 5" descr="http://luirig.altervista.org/cpm/albums/leo-m2/leo-mic-Ribes-rubrum-5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69319" y="1888294"/>
            <a:ext cx="1845588" cy="20916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0567" name="Picture 7" descr="http://www.starkl.ro/user/Image/shop/152040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64812" y="4021655"/>
            <a:ext cx="1872208" cy="20608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0569" name="Picture 9" descr="http://www.gospodine.net/poze/fructe/Rodii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91312" y="1477316"/>
            <a:ext cx="1830195" cy="14641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0571" name="Picture 11" descr="http://www.34life.org/blog/wp-content/uploads/2011/06/fructe_de_padure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76107" y="4998016"/>
            <a:ext cx="2110799" cy="14641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0573" name="Picture 13" descr="http://www.gradina-online.ro/_files/Articole/File/tratament/struguri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61425" y="4238467"/>
            <a:ext cx="1714500" cy="21145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130758768"/>
              </p:ext>
            </p:extLst>
          </p:nvPr>
        </p:nvGraphicFramePr>
        <p:xfrm>
          <a:off x="284882" y="555738"/>
          <a:ext cx="4088275" cy="2165400"/>
        </p:xfrm>
        <a:graphic>
          <a:graphicData uri="http://schemas.openxmlformats.org/presentationml/2006/ole">
            <p:oleObj spid="_x0000_s656599" r:id="rId9" imgW="2491284" imgH="1318086" progId="">
              <p:embed/>
            </p:oleObj>
          </a:graphicData>
        </a:graphic>
      </p:graphicFrame>
      <p:sp>
        <p:nvSpPr>
          <p:cNvPr id="5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830719030"/>
              </p:ext>
            </p:extLst>
          </p:nvPr>
        </p:nvGraphicFramePr>
        <p:xfrm>
          <a:off x="4863686" y="712641"/>
          <a:ext cx="3817519" cy="2165400"/>
        </p:xfrm>
        <a:graphic>
          <a:graphicData uri="http://schemas.openxmlformats.org/presentationml/2006/ole">
            <p:oleObj spid="_x0000_s656600" r:id="rId10" imgW="2491284" imgH="1404734" progId="">
              <p:embed/>
            </p:oleObj>
          </a:graphicData>
        </a:graphic>
      </p:graphicFrame>
      <p:sp>
        <p:nvSpPr>
          <p:cNvPr id="7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005280758"/>
              </p:ext>
            </p:extLst>
          </p:nvPr>
        </p:nvGraphicFramePr>
        <p:xfrm>
          <a:off x="2075421" y="2734864"/>
          <a:ext cx="3817518" cy="2140365"/>
        </p:xfrm>
        <a:graphic>
          <a:graphicData uri="http://schemas.openxmlformats.org/presentationml/2006/ole">
            <p:oleObj spid="_x0000_s656601" r:id="rId11" imgW="2491554" imgH="1398526" progId="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252765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60032" y="836712"/>
            <a:ext cx="4248472" cy="79208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o-RO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tulburări induse de fragilitatea capilară</a:t>
            </a:r>
            <a:endParaRPr lang="ro-RO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sp>
        <p:nvSpPr>
          <p:cNvPr id="8" name="Rectangle 7"/>
          <p:cNvSpPr/>
          <p:nvPr/>
        </p:nvSpPr>
        <p:spPr>
          <a:xfrm>
            <a:off x="2483768" y="827420"/>
            <a:ext cx="2190023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cresc tonusul venos</a:t>
            </a:r>
            <a:endParaRPr lang="ro-RO" sz="2000" dirty="0"/>
          </a:p>
        </p:txBody>
      </p:sp>
      <p:sp>
        <p:nvSpPr>
          <p:cNvPr id="12" name="Rectangle 11"/>
          <p:cNvSpPr/>
          <p:nvPr/>
        </p:nvSpPr>
        <p:spPr>
          <a:xfrm>
            <a:off x="2483768" y="1772816"/>
            <a:ext cx="2911374" cy="40011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cresc rezistenţa capilarelor</a:t>
            </a:r>
            <a:endParaRPr lang="ro-RO" sz="2000" dirty="0"/>
          </a:p>
        </p:txBody>
      </p:sp>
      <p:sp>
        <p:nvSpPr>
          <p:cNvPr id="14" name="Rectangle 13"/>
          <p:cNvSpPr/>
          <p:nvPr/>
        </p:nvSpPr>
        <p:spPr>
          <a:xfrm>
            <a:off x="190542" y="1556792"/>
            <a:ext cx="1717162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ro-RO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taninurile catehice</a:t>
            </a:r>
            <a:endParaRPr lang="ro-RO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Left Brace 14"/>
          <p:cNvSpPr/>
          <p:nvPr/>
        </p:nvSpPr>
        <p:spPr>
          <a:xfrm>
            <a:off x="2129280" y="697342"/>
            <a:ext cx="504056" cy="1939570"/>
          </a:xfrm>
          <a:prstGeom prst="lef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2" name="Rectangle 1"/>
          <p:cNvSpPr/>
          <p:nvPr/>
        </p:nvSpPr>
        <p:spPr>
          <a:xfrm>
            <a:off x="899592" y="3153162"/>
            <a:ext cx="4572000" cy="70788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lvl="0"/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imunostimulatoare (taninuri elagice)</a:t>
            </a:r>
          </a:p>
          <a:p>
            <a:pPr lvl="0"/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antiinflamatoare (depsidele)</a:t>
            </a:r>
          </a:p>
        </p:txBody>
      </p:sp>
      <p:pic>
        <p:nvPicPr>
          <p:cNvPr id="17" name="Picture 2" descr="http://farmacognozie.medicalstudent.ro/heterozide/C6/Myrtilli%20foliu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4229" y="3861048"/>
            <a:ext cx="2857500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4" descr="http://www.panacea.pl/images/artykuly/130502.jpg"/>
          <p:cNvPicPr>
            <a:picLocks noChangeAspect="1" noChangeArrowheads="1"/>
          </p:cNvPicPr>
          <p:nvPr/>
        </p:nvPicPr>
        <p:blipFill rotWithShape="1">
          <a:blip r:embed="rId3" cstate="print"/>
          <a:srcRect l="3917" t="14402" r="6593" b="14402"/>
          <a:stretch/>
        </p:blipFill>
        <p:spPr bwMode="auto">
          <a:xfrm>
            <a:off x="611560" y="4261170"/>
            <a:ext cx="3206337" cy="21019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Rectangle 18"/>
          <p:cNvSpPr/>
          <p:nvPr/>
        </p:nvSpPr>
        <p:spPr>
          <a:xfrm>
            <a:off x="4067944" y="4901098"/>
            <a:ext cx="1890261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hipoglicemiant</a:t>
            </a:r>
            <a:r>
              <a:rPr lang="ro-RO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ă</a:t>
            </a:r>
            <a:endParaRPr lang="ro-RO" sz="2000" dirty="0"/>
          </a:p>
        </p:txBody>
      </p:sp>
    </p:spTree>
    <p:extLst>
      <p:ext uri="{BB962C8B-B14F-4D97-AF65-F5344CB8AC3E}">
        <p14:creationId xmlns="" xmlns:p14="http://schemas.microsoft.com/office/powerpoint/2010/main" val="217025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403648" y="2132856"/>
            <a:ext cx="6408712" cy="1656184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Produse vegetale cu taninuri</a:t>
            </a:r>
          </a:p>
        </p:txBody>
      </p:sp>
    </p:spTree>
    <p:extLst>
      <p:ext uri="{BB962C8B-B14F-4D97-AF65-F5344CB8AC3E}">
        <p14:creationId xmlns="" xmlns:p14="http://schemas.microsoft.com/office/powerpoint/2010/main" val="339513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31640" y="836712"/>
            <a:ext cx="6984776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10-15% tanin catehic glucozidat, rataniatanin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(acid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ratanotanic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o-RO" sz="2000" dirty="0"/>
          </a:p>
        </p:txBody>
      </p:sp>
      <p:sp>
        <p:nvSpPr>
          <p:cNvPr id="3" name="Rectangle 2"/>
          <p:cNvSpPr/>
          <p:nvPr/>
        </p:nvSpPr>
        <p:spPr>
          <a:xfrm>
            <a:off x="2267744" y="1988840"/>
            <a:ext cx="5832648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astringentă, antimicrobiană</a:t>
            </a:r>
            <a:endParaRPr lang="ro-RO" sz="2000" dirty="0"/>
          </a:p>
        </p:txBody>
      </p:sp>
      <p:sp>
        <p:nvSpPr>
          <p:cNvPr id="6" name="Rectangle 5"/>
          <p:cNvSpPr/>
          <p:nvPr/>
        </p:nvSpPr>
        <p:spPr>
          <a:xfrm>
            <a:off x="251520" y="3356992"/>
            <a:ext cx="8784976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Extern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 cavităte bucală (stomatite, gingivite, par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dontopatii).</a:t>
            </a:r>
            <a:endParaRPr lang="ro-RO" sz="2000" dirty="0"/>
          </a:p>
        </p:txBody>
      </p:sp>
      <p:pic>
        <p:nvPicPr>
          <p:cNvPr id="7" name="Picture 5" descr="PARODONTAX CLASIC 75 ml GLAXOSMIT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994" y="4077072"/>
            <a:ext cx="2481064" cy="16817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Down Arrow 3"/>
          <p:cNvSpPr/>
          <p:nvPr/>
        </p:nvSpPr>
        <p:spPr>
          <a:xfrm>
            <a:off x="4716016" y="1206044"/>
            <a:ext cx="144016" cy="782796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9" name="Curved Down Arrow 8"/>
          <p:cNvSpPr/>
          <p:nvPr/>
        </p:nvSpPr>
        <p:spPr>
          <a:xfrm>
            <a:off x="4655637" y="2391110"/>
            <a:ext cx="864096" cy="998820"/>
          </a:xfrm>
          <a:prstGeom prst="curvedDown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pic>
        <p:nvPicPr>
          <p:cNvPr id="674820" name="Picture 4" descr="Image result for ceai rathan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75856" y="4221088"/>
            <a:ext cx="5411106" cy="18019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23900" y="150893"/>
            <a:ext cx="3944044" cy="64807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400" b="1" i="1" cap="al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RatHaniae radix </a:t>
            </a:r>
            <a:endParaRPr lang="ro-RO" sz="24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http://www.nutricion.pro/wp-content/uploads/2008/04/regaliz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748" y="1760913"/>
            <a:ext cx="1885996" cy="12560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65987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537" name="Rectangle 1"/>
          <p:cNvSpPr>
            <a:spLocks noChangeArrowheads="1"/>
          </p:cNvSpPr>
          <p:nvPr/>
        </p:nvSpPr>
        <p:spPr bwMode="auto">
          <a:xfrm>
            <a:off x="107504" y="232629"/>
            <a:ext cx="5616624" cy="83099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TORMENTILLAE RHIZOMA </a:t>
            </a:r>
            <a:endParaRPr kumimoji="0" lang="ro-RO" sz="2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Rizom de sclipeţi</a:t>
            </a:r>
            <a:endParaRPr kumimoji="0" lang="ro-RO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77538" name="Picture 2" descr="Tormentillae rhizoma"/>
          <p:cNvPicPr>
            <a:picLocks noChangeAspect="1" noChangeArrowheads="1"/>
          </p:cNvPicPr>
          <p:nvPr/>
        </p:nvPicPr>
        <p:blipFill>
          <a:blip r:embed="rId2" cstate="print">
            <a:lum bright="18000"/>
          </a:blip>
          <a:srcRect/>
          <a:stretch>
            <a:fillRect/>
          </a:stretch>
        </p:blipFill>
        <p:spPr bwMode="auto">
          <a:xfrm>
            <a:off x="3552428" y="648127"/>
            <a:ext cx="2171700" cy="18002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77539" name="Rectangle 3"/>
          <p:cNvSpPr>
            <a:spLocks noChangeArrowheads="1"/>
          </p:cNvSpPr>
          <p:nvPr/>
        </p:nvSpPr>
        <p:spPr bwMode="auto">
          <a:xfrm>
            <a:off x="251520" y="2704396"/>
            <a:ext cx="4104456" cy="180049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14400" algn="l"/>
              </a:tabLst>
            </a:pPr>
            <a:r>
              <a:rPr kumimoji="0" lang="ro-RO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15-20% taninuri</a:t>
            </a:r>
            <a:r>
              <a:rPr kumimoji="0" lang="ro-RO" sz="20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mixte</a:t>
            </a:r>
            <a:endParaRPr kumimoji="0" lang="ro-RO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>
                <a:tab pos="914400" algn="l"/>
              </a:tabLst>
            </a:pPr>
            <a:r>
              <a:rPr lang="ro-RO" sz="20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</a:t>
            </a:r>
            <a:r>
              <a:rPr kumimoji="0" lang="ro-RO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iaree</a:t>
            </a:r>
            <a:r>
              <a:rPr kumimoji="0" lang="ro-RO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o-RO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nespecifică 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>
                <a:tab pos="914400" algn="l"/>
              </a:tabLst>
            </a:pPr>
            <a:r>
              <a:rPr kumimoji="0" lang="ro-RO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inflamaţii bucofaringiene</a:t>
            </a:r>
            <a:endParaRPr kumimoji="0" lang="ro-RO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914400" algn="l"/>
              </a:tabLst>
            </a:pPr>
            <a:endParaRPr kumimoji="0" lang="ro-RO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75842" name="Picture 2" descr="Image result for ceai sclipeti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59" t="12865" r="10085" b="18741"/>
          <a:stretch/>
        </p:blipFill>
        <p:spPr bwMode="auto">
          <a:xfrm>
            <a:off x="4860032" y="2060848"/>
            <a:ext cx="4152453" cy="25280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7164288" y="4221088"/>
            <a:ext cx="1979712" cy="864096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dirty="0">
                <a:latin typeface="Times New Roman" pitchFamily="18" charset="0"/>
                <a:cs typeface="Times New Roman" pitchFamily="18" charset="0"/>
              </a:rPr>
              <a:t>herbă</a:t>
            </a:r>
          </a:p>
        </p:txBody>
      </p:sp>
    </p:spTree>
    <p:extLst>
      <p:ext uri="{BB962C8B-B14F-4D97-AF65-F5344CB8AC3E}">
        <p14:creationId xmlns="" xmlns:p14="http://schemas.microsoft.com/office/powerpoint/2010/main" val="80820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http://pieknyogrod.cba.pl/wp-content/uploads/2010/06/Argentina-anserina2_lo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268760"/>
            <a:ext cx="2232248" cy="20882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2627784" y="344850"/>
            <a:ext cx="3600400" cy="83099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o-RO" sz="2400" b="1" i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ANSERINAE HERBA</a:t>
            </a:r>
            <a:endParaRPr lang="ro-RO" sz="24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o-RO" sz="24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Coada racului</a:t>
            </a:r>
            <a:endParaRPr lang="ro-RO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95494" y="1403484"/>
            <a:ext cx="34884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6-10% taninuri galice (elagice)</a:t>
            </a:r>
            <a:endParaRPr lang="ro-RO" sz="2000" dirty="0"/>
          </a:p>
        </p:txBody>
      </p:sp>
      <p:sp>
        <p:nvSpPr>
          <p:cNvPr id="7" name="Rectangle 6"/>
          <p:cNvSpPr/>
          <p:nvPr/>
        </p:nvSpPr>
        <p:spPr>
          <a:xfrm>
            <a:off x="3366120" y="2308810"/>
            <a:ext cx="53103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antidiareică, hemostatică, antiseptică</a:t>
            </a:r>
            <a:endParaRPr lang="ro-RO" sz="2000" dirty="0"/>
          </a:p>
        </p:txBody>
      </p:sp>
      <p:sp>
        <p:nvSpPr>
          <p:cNvPr id="8" name="Rectangle 7"/>
          <p:cNvSpPr/>
          <p:nvPr/>
        </p:nvSpPr>
        <p:spPr>
          <a:xfrm>
            <a:off x="539552" y="378904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ro-RO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diaree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o-RO" sz="20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dismenoree</a:t>
            </a:r>
            <a:endParaRPr lang="ro-RO" sz="2000" dirty="0"/>
          </a:p>
        </p:txBody>
      </p:sp>
      <p:sp>
        <p:nvSpPr>
          <p:cNvPr id="9" name="Rectangle 8"/>
          <p:cNvSpPr/>
          <p:nvPr/>
        </p:nvSpPr>
        <p:spPr>
          <a:xfrm>
            <a:off x="4392488" y="4820959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">
              <a:buFont typeface="Wingdings" pitchFamily="2" charset="2"/>
              <a:buChar char="q"/>
            </a:pPr>
            <a:r>
              <a:rPr lang="ro-RO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mucoasă bucală </a:t>
            </a:r>
          </a:p>
          <a:p>
            <a:pPr marL="342900" indent="-342900" algn="just">
              <a:buFont typeface="Wingdings" pitchFamily="2" charset="2"/>
              <a:buChar char="q"/>
            </a:pPr>
            <a:r>
              <a:rPr lang="ro-RO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tract respirator </a:t>
            </a:r>
          </a:p>
          <a:p>
            <a:pPr marL="342900" indent="-342900" algn="just">
              <a:buFont typeface="Wingdings" pitchFamily="2" charset="2"/>
              <a:buChar char="q"/>
            </a:pPr>
            <a:r>
              <a:rPr lang="en-US" sz="2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hemoroizi</a:t>
            </a:r>
            <a:endParaRPr lang="ro-RO" sz="2000" dirty="0"/>
          </a:p>
        </p:txBody>
      </p:sp>
      <p:sp>
        <p:nvSpPr>
          <p:cNvPr id="10" name="Oval 9"/>
          <p:cNvSpPr/>
          <p:nvPr/>
        </p:nvSpPr>
        <p:spPr>
          <a:xfrm>
            <a:off x="3432232" y="3701374"/>
            <a:ext cx="2448272" cy="72008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Intern</a:t>
            </a:r>
            <a:r>
              <a:rPr lang="ro-RO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Oval 4"/>
          <p:cNvSpPr/>
          <p:nvPr/>
        </p:nvSpPr>
        <p:spPr>
          <a:xfrm>
            <a:off x="251520" y="4941168"/>
            <a:ext cx="2880320" cy="648072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Extern</a:t>
            </a:r>
            <a:r>
              <a:rPr lang="ro-RO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1" name="Curved Left Arrow 10"/>
          <p:cNvSpPr/>
          <p:nvPr/>
        </p:nvSpPr>
        <p:spPr>
          <a:xfrm>
            <a:off x="2435934" y="3789040"/>
            <a:ext cx="864096" cy="707886"/>
          </a:xfrm>
          <a:prstGeom prst="curvedLef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12" name="Curved Right Arrow 11"/>
          <p:cNvSpPr/>
          <p:nvPr/>
        </p:nvSpPr>
        <p:spPr>
          <a:xfrm>
            <a:off x="3203848" y="5085184"/>
            <a:ext cx="1080120" cy="397494"/>
          </a:xfrm>
          <a:prstGeom prst="curved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5739721" y="1803594"/>
            <a:ext cx="281567" cy="617294"/>
          </a:xfrm>
          <a:prstGeom prst="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pic>
        <p:nvPicPr>
          <p:cNvPr id="675842" name="Picture 2" descr="Image result for coada racului, ceai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403" r="19157" b="1100"/>
          <a:stretch/>
        </p:blipFill>
        <p:spPr bwMode="auto">
          <a:xfrm>
            <a:off x="6253606" y="2814644"/>
            <a:ext cx="1230343" cy="19487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8620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7808" y="476672"/>
            <a:ext cx="4572000" cy="83099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o-RO" sz="2400" b="1" i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ALCHEMILLAE HERBA </a:t>
            </a:r>
            <a:endParaRPr lang="ro-RO" sz="24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o-RO" sz="24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Creţişoară, brumărie</a:t>
            </a:r>
            <a:endParaRPr lang="ro-RO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" descr="http://sanatate.ca/media/images/Cretisoa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484784"/>
            <a:ext cx="2762250" cy="2076450"/>
          </a:xfrm>
          <a:prstGeom prst="rect">
            <a:avLst/>
          </a:prstGeom>
          <a:noFill/>
        </p:spPr>
      </p:pic>
      <p:cxnSp>
        <p:nvCxnSpPr>
          <p:cNvPr id="4" name="Straight Arrow Connector 3"/>
          <p:cNvCxnSpPr/>
          <p:nvPr/>
        </p:nvCxnSpPr>
        <p:spPr>
          <a:xfrm flipV="1">
            <a:off x="2411760" y="1516142"/>
            <a:ext cx="2808312" cy="8327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5182401" y="1331476"/>
            <a:ext cx="9525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o-RO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flavone</a:t>
            </a:r>
            <a:endParaRPr lang="ro-RO" sz="2000" dirty="0"/>
          </a:p>
        </p:txBody>
      </p:sp>
      <p:sp>
        <p:nvSpPr>
          <p:cNvPr id="6" name="Rectangle 5"/>
          <p:cNvSpPr/>
          <p:nvPr/>
        </p:nvSpPr>
        <p:spPr>
          <a:xfrm>
            <a:off x="683568" y="3789040"/>
            <a:ext cx="27206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6-8% tanin galic (elagic)</a:t>
            </a:r>
            <a:endParaRPr lang="ro-RO" sz="20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732498" y="2944651"/>
            <a:ext cx="808405" cy="10081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725756" y="2236765"/>
            <a:ext cx="4716824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o-RO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proantociani, acid cafeic şi clorogenic, mucilagii</a:t>
            </a:r>
            <a:endParaRPr lang="ro-RO" sz="2000" dirty="0"/>
          </a:p>
        </p:txBody>
      </p:sp>
      <p:sp>
        <p:nvSpPr>
          <p:cNvPr id="10" name="Rectangle 9"/>
          <p:cNvSpPr/>
          <p:nvPr/>
        </p:nvSpPr>
        <p:spPr>
          <a:xfrm>
            <a:off x="395536" y="5003884"/>
            <a:ext cx="4104456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o-RO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hemostatică, antidiareică, cicatrizantă</a:t>
            </a:r>
            <a:endParaRPr lang="ro-RO" sz="2000" dirty="0"/>
          </a:p>
        </p:txBody>
      </p:sp>
      <p:sp>
        <p:nvSpPr>
          <p:cNvPr id="13" name="Rectangle 12"/>
          <p:cNvSpPr/>
          <p:nvPr/>
        </p:nvSpPr>
        <p:spPr>
          <a:xfrm>
            <a:off x="7107813" y="1331476"/>
            <a:ext cx="1079142" cy="40011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diuretică</a:t>
            </a:r>
            <a:endParaRPr lang="ro-RO" sz="2000" dirty="0"/>
          </a:p>
        </p:txBody>
      </p:sp>
      <p:cxnSp>
        <p:nvCxnSpPr>
          <p:cNvPr id="15" name="Straight Arrow Connector 14"/>
          <p:cNvCxnSpPr>
            <a:stCxn id="5" idx="3"/>
            <a:endCxn id="13" idx="1"/>
          </p:cNvCxnSpPr>
          <p:nvPr/>
        </p:nvCxnSpPr>
        <p:spPr>
          <a:xfrm>
            <a:off x="6134906" y="1531531"/>
            <a:ext cx="972907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6084168" y="3923764"/>
            <a:ext cx="1293944" cy="40011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menoragii</a:t>
            </a:r>
            <a:endParaRPr lang="ro-RO" sz="2000" b="1" dirty="0"/>
          </a:p>
        </p:txBody>
      </p:sp>
      <p:sp>
        <p:nvSpPr>
          <p:cNvPr id="19" name="Rectangle 18"/>
          <p:cNvSpPr/>
          <p:nvPr/>
        </p:nvSpPr>
        <p:spPr>
          <a:xfrm>
            <a:off x="4499992" y="4077072"/>
            <a:ext cx="1148263" cy="40011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leucoree</a:t>
            </a:r>
            <a:r>
              <a:rPr lang="ro-RO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o-RO" dirty="0"/>
          </a:p>
        </p:txBody>
      </p:sp>
      <p:sp>
        <p:nvSpPr>
          <p:cNvPr id="23" name="Rectangle 22"/>
          <p:cNvSpPr/>
          <p:nvPr/>
        </p:nvSpPr>
        <p:spPr>
          <a:xfrm>
            <a:off x="5077223" y="5261138"/>
            <a:ext cx="862929" cy="40011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diaree</a:t>
            </a:r>
            <a:endParaRPr lang="ro-RO" sz="2000" b="1" dirty="0"/>
          </a:p>
        </p:txBody>
      </p:sp>
      <p:sp>
        <p:nvSpPr>
          <p:cNvPr id="7" name="Oval 6"/>
          <p:cNvSpPr/>
          <p:nvPr/>
        </p:nvSpPr>
        <p:spPr>
          <a:xfrm>
            <a:off x="3851920" y="3460358"/>
            <a:ext cx="2257664" cy="472698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Asocieri</a:t>
            </a:r>
            <a:r>
              <a:rPr lang="ro-RO" b="1" dirty="0">
                <a:latin typeface="Times New Roman" pitchFamily="18" charset="0"/>
                <a:cs typeface="Times New Roman" pitchFamily="18" charset="0"/>
              </a:rPr>
              <a:t> !!!</a:t>
            </a:r>
          </a:p>
        </p:txBody>
      </p:sp>
      <p:sp>
        <p:nvSpPr>
          <p:cNvPr id="11" name="Curved Right Arrow 10"/>
          <p:cNvSpPr/>
          <p:nvPr/>
        </p:nvSpPr>
        <p:spPr>
          <a:xfrm>
            <a:off x="1187624" y="4320547"/>
            <a:ext cx="1368152" cy="657364"/>
          </a:xfrm>
          <a:prstGeom prst="curved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pic>
        <p:nvPicPr>
          <p:cNvPr id="21" name="Picture 9" descr="http://t1.gstatic.com/images?q=tbn:ANd9GcQTm8YGK_h4tG8uY-vU9HpoYlz_f5n67PSkkBz3ia9eWMUSf7ILM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830" y="188228"/>
            <a:ext cx="971922" cy="9719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" name="Picture 15" descr="https://comenzi.farmaciatei.ro/images/products/comenzi.farmaciatei.ro/-concatproductsimage-1274771548_Capsule%20NormofluxG82%203D%20cdr.jpg"/>
          <p:cNvPicPr>
            <a:picLocks noChangeAspect="1" noChangeArrowheads="1"/>
          </p:cNvPicPr>
          <p:nvPr/>
        </p:nvPicPr>
        <p:blipFill rotWithShape="1">
          <a:blip r:embed="rId4" cstate="print"/>
          <a:srcRect b="10059"/>
          <a:stretch/>
        </p:blipFill>
        <p:spPr bwMode="auto">
          <a:xfrm>
            <a:off x="7521059" y="3480683"/>
            <a:ext cx="1585427" cy="26309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" name="Picture 24" descr="Enterostop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465" t="9906" r="27832" b="8471"/>
          <a:stretch/>
        </p:blipFill>
        <p:spPr bwMode="auto">
          <a:xfrm>
            <a:off x="6134906" y="4509120"/>
            <a:ext cx="1416212" cy="20882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249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3792" y="562970"/>
            <a:ext cx="4572000" cy="83099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o-RO" sz="2400" b="1" i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AGRIMONIAE HERBA </a:t>
            </a:r>
            <a:endParaRPr lang="ro-RO" sz="24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o-RO" sz="24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Turiţă mare</a:t>
            </a:r>
            <a:endParaRPr lang="ro-RO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9" descr="http://www.medicina-naturista.ro/wp-content/uploads/2010/12/Turtita_Ma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296743"/>
            <a:ext cx="2006352" cy="21944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http://t1.gstatic.com/images?q=tbn:ANd9GcRS0PZKWdrx0tm9LAwKvqQ_-3ZGaxlTgCxIXYJ6m8AP4C-_z2P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54416" y="336518"/>
            <a:ext cx="2049587" cy="27363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413792" y="4715852"/>
            <a:ext cx="86227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4-10% tanin catehic condensat, 20% poliholozide, </a:t>
            </a:r>
            <a:r>
              <a:rPr lang="ro-RO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izocumarine (</a:t>
            </a:r>
            <a:r>
              <a:rPr lang="ro-RO" sz="20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agrimonolid</a:t>
            </a:r>
            <a:r>
              <a:rPr lang="ro-RO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  <a:endParaRPr lang="ro-RO" sz="2000" dirty="0"/>
          </a:p>
        </p:txBody>
      </p:sp>
      <p:sp>
        <p:nvSpPr>
          <p:cNvPr id="6" name="Rectangle 5"/>
          <p:cNvSpPr/>
          <p:nvPr/>
        </p:nvSpPr>
        <p:spPr>
          <a:xfrm>
            <a:off x="827584" y="5651956"/>
            <a:ext cx="3785011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astringentă, antidiareică, antivirală </a:t>
            </a:r>
            <a:endParaRPr lang="ro-RO" sz="2000" dirty="0"/>
          </a:p>
        </p:txBody>
      </p:sp>
      <p:sp>
        <p:nvSpPr>
          <p:cNvPr id="7" name="Rectangle 6"/>
          <p:cNvSpPr/>
          <p:nvPr/>
        </p:nvSpPr>
        <p:spPr>
          <a:xfrm>
            <a:off x="7000284" y="5651956"/>
            <a:ext cx="1279517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sz="20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hepatotrop</a:t>
            </a:r>
            <a:endParaRPr lang="ro-RO" sz="2000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7596336" y="5157192"/>
            <a:ext cx="0" cy="4947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755576" y="1556792"/>
            <a:ext cx="46977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o-RO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Intern - </a:t>
            </a:r>
            <a:r>
              <a:rPr lang="ro-RO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diaree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o-RO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Extern –</a:t>
            </a:r>
            <a:r>
              <a:rPr lang="ro-RO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dermatoze, inflamaţii bucofaringiene</a:t>
            </a:r>
            <a:endParaRPr lang="ro-RO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483768" y="5115962"/>
            <a:ext cx="0" cy="4227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3" name="Picture 15" descr="http://copii-bebelusi.com/upload/produse/imagine/photo/55850.jpg"/>
          <p:cNvPicPr>
            <a:picLocks noChangeAspect="1" noChangeArrowheads="1"/>
          </p:cNvPicPr>
          <p:nvPr/>
        </p:nvPicPr>
        <p:blipFill rotWithShape="1">
          <a:blip r:embed="rId4" cstate="print"/>
          <a:srcRect l="20278" t="19205" r="22114" b="12438"/>
          <a:stretch/>
        </p:blipFill>
        <p:spPr bwMode="auto">
          <a:xfrm>
            <a:off x="3104456" y="2468252"/>
            <a:ext cx="1407548" cy="2144596"/>
          </a:xfrm>
          <a:prstGeom prst="rect">
            <a:avLst/>
          </a:prstGeom>
          <a:noFill/>
        </p:spPr>
      </p:pic>
      <p:pic>
        <p:nvPicPr>
          <p:cNvPr id="14" name="Picture 17" descr="Ceai Enterostop Vrac (50gr)"/>
          <p:cNvPicPr>
            <a:picLocks noChangeAspect="1" noChangeArrowheads="1"/>
          </p:cNvPicPr>
          <p:nvPr/>
        </p:nvPicPr>
        <p:blipFill rotWithShape="1">
          <a:blip r:embed="rId5" cstate="print"/>
          <a:srcRect l="29197" t="11625" r="28919" b="11853"/>
          <a:stretch/>
        </p:blipFill>
        <p:spPr bwMode="auto">
          <a:xfrm>
            <a:off x="6118860" y="2238103"/>
            <a:ext cx="1584176" cy="2604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40556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0" y="344850"/>
            <a:ext cx="4572000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lvl="0" indent="457200" algn="ctr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</a:pPr>
            <a:r>
              <a:rPr lang="ro-RO" sz="2400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RUBI FRUTICOSI FOLIUM</a:t>
            </a:r>
            <a:endParaRPr lang="ro-RO" sz="2400" i="1" dirty="0">
              <a:latin typeface="Times New Roman" pitchFamily="18" charset="0"/>
              <a:cs typeface="Times New Roman" pitchFamily="18" charset="0"/>
            </a:endParaRPr>
          </a:p>
          <a:p>
            <a:pPr lvl="0" indent="4572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</a:pPr>
            <a:r>
              <a:rPr lang="ro-RO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Frunze de mur</a:t>
            </a:r>
            <a:endParaRPr lang="ro-RO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40940" y="5949280"/>
            <a:ext cx="193995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720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</a:pPr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Galotaninuri</a:t>
            </a:r>
          </a:p>
        </p:txBody>
      </p:sp>
      <p:pic>
        <p:nvPicPr>
          <p:cNvPr id="6" name="Picture 5" descr="http://farm5.static.flickr.com/4143/4813816969_991a2ec2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412776"/>
            <a:ext cx="4762500" cy="3429001"/>
          </a:xfrm>
          <a:prstGeom prst="rect">
            <a:avLst/>
          </a:prstGeom>
          <a:noFill/>
        </p:spPr>
      </p:pic>
      <p:cxnSp>
        <p:nvCxnSpPr>
          <p:cNvPr id="8" name="Straight Arrow Connector 7"/>
          <p:cNvCxnSpPr/>
          <p:nvPr/>
        </p:nvCxnSpPr>
        <p:spPr>
          <a:xfrm flipH="1">
            <a:off x="899592" y="3933056"/>
            <a:ext cx="576064" cy="20882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853202" y="5445224"/>
            <a:ext cx="176843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720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</a:pPr>
            <a:r>
              <a:rPr lang="ro-RO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astringentă</a:t>
            </a:r>
            <a:endParaRPr lang="ro-RO" sz="2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Straight Arrow Connector 10"/>
          <p:cNvCxnSpPr>
            <a:endCxn id="9" idx="0"/>
          </p:cNvCxnSpPr>
          <p:nvPr/>
        </p:nvCxnSpPr>
        <p:spPr>
          <a:xfrm>
            <a:off x="1619672" y="4005064"/>
            <a:ext cx="1117747" cy="14401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923928" y="5313982"/>
            <a:ext cx="52565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intern</a:t>
            </a:r>
            <a:r>
              <a:rPr lang="ro-RO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în diaree;</a:t>
            </a:r>
          </a:p>
          <a:p>
            <a:r>
              <a:rPr lang="ro-RO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extern</a:t>
            </a:r>
            <a:r>
              <a:rPr lang="ro-RO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în gingivite şi stomatite, hemoroizi, inflamaţii laringofaringiene</a:t>
            </a:r>
            <a:endParaRPr lang="ro-RO" sz="2000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835696" y="3861048"/>
            <a:ext cx="2664296" cy="13681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05625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0242" name="Picture 2" descr="http://www.magazinplantemedicinale.ro/media/catalog/product/cache/1/image/9df78eab33525d08d6e5fb8d27136e95/8/6/86_mu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2924944"/>
            <a:ext cx="3717032" cy="3717032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432048" y="1340768"/>
            <a:ext cx="68042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914400" algn="l"/>
              </a:tabLst>
            </a:pPr>
            <a:r>
              <a:rPr lang="ro-RO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frunzele fermentate se înnegresc        gust asemănător frunzelor de ceai</a:t>
            </a:r>
            <a:r>
              <a:rPr lang="ro-RO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  <a:endParaRPr lang="ro-RO" dirty="0">
              <a:latin typeface="Times New Roman" pitchFamily="18" charset="0"/>
              <a:cs typeface="Times New Roman" pitchFamily="18" charset="0"/>
            </a:endParaRPr>
          </a:p>
          <a:p>
            <a:pPr lvl="0" indent="45720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914400" algn="l"/>
              </a:tabLst>
            </a:pPr>
            <a:r>
              <a:rPr lang="ro-RO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extractele apoase obţinute din frunzele fermentate sunt componente ale ceaiului instant.</a:t>
            </a:r>
            <a:endParaRPr lang="ro-RO" sz="2000" dirty="0"/>
          </a:p>
        </p:txBody>
      </p:sp>
      <p:sp>
        <p:nvSpPr>
          <p:cNvPr id="2" name="Right Arrow 1"/>
          <p:cNvSpPr/>
          <p:nvPr/>
        </p:nvSpPr>
        <p:spPr>
          <a:xfrm>
            <a:off x="4686312" y="1628800"/>
            <a:ext cx="618368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</p:spTree>
    <p:extLst>
      <p:ext uri="{BB962C8B-B14F-4D97-AF65-F5344CB8AC3E}">
        <p14:creationId xmlns="" xmlns:p14="http://schemas.microsoft.com/office/powerpoint/2010/main" val="228824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http://www.terapii-alternative.com/tmp/image/zmeur%2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404664"/>
            <a:ext cx="1691680" cy="14488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11" descr="http://t2.gstatic.com/images?q=tbn:ANd9GcRXO0b7_kBrNGGF7tbTDWqqFSi1oQBmyLcUDz0bq1rpfIGP5_EdH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1928589"/>
            <a:ext cx="2619375" cy="1743076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611560" y="188640"/>
            <a:ext cx="5544616" cy="57996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45720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o-RO" sz="2400" b="1" i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RUBI IDAEI FOLIUM</a:t>
            </a:r>
            <a:endParaRPr lang="ro-RO" sz="24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1520" y="980728"/>
            <a:ext cx="59046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taninuri galice şi elagice, derivaţi flavonici, vitamină C</a:t>
            </a:r>
            <a:endParaRPr lang="ro-RO" sz="2000" dirty="0"/>
          </a:p>
        </p:txBody>
      </p:sp>
      <p:sp>
        <p:nvSpPr>
          <p:cNvPr id="10" name="Rectangle 9"/>
          <p:cNvSpPr/>
          <p:nvPr/>
        </p:nvSpPr>
        <p:spPr>
          <a:xfrm>
            <a:off x="467544" y="2020778"/>
            <a:ext cx="27270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hemostatică, antidiareică</a:t>
            </a:r>
            <a:endParaRPr lang="ro-RO" sz="2000" dirty="0"/>
          </a:p>
        </p:txBody>
      </p:sp>
      <p:pic>
        <p:nvPicPr>
          <p:cNvPr id="679938" name="Picture 2" descr="Image result for ceai de zmeur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106" t="5602" r="22695" b="16962"/>
          <a:stretch/>
        </p:blipFill>
        <p:spPr bwMode="auto">
          <a:xfrm>
            <a:off x="4857752" y="2428868"/>
            <a:ext cx="1386722" cy="22968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own Arrow 2"/>
          <p:cNvSpPr/>
          <p:nvPr/>
        </p:nvSpPr>
        <p:spPr>
          <a:xfrm>
            <a:off x="1835925" y="1408564"/>
            <a:ext cx="60798" cy="5200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pic>
        <p:nvPicPr>
          <p:cNvPr id="14" name="Picture 13" descr="Enterostop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465" t="9906" r="27832" b="8471"/>
          <a:stretch/>
        </p:blipFill>
        <p:spPr bwMode="auto">
          <a:xfrm>
            <a:off x="2714612" y="3786190"/>
            <a:ext cx="1416212" cy="20882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Normoflux 3D linea nou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532" t="3377" r="32766" b="3636"/>
          <a:stretch/>
        </p:blipFill>
        <p:spPr bwMode="auto">
          <a:xfrm>
            <a:off x="428596" y="3214686"/>
            <a:ext cx="1445343" cy="23307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2883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260648"/>
            <a:ext cx="8550355" cy="62205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pic>
        <p:nvPicPr>
          <p:cNvPr id="449539" name="Picture 3" descr="http://t2.gstatic.com/images?q=tbn:ANd9GcSC9jNyEY_It2mfoRIm43Ieia0j3wwPWJf5sfG4Ne-NzJ-m59--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6816" y="1588821"/>
            <a:ext cx="2466975" cy="18478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9545" name="Picture 9" descr="http://lh5.ggpht.com/-dxFpjkSsrMk/SawXFWifi0I/AAAAAAAAAXA/xkGn2iIkr14/Malva_silvestrys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1801" y="2583944"/>
            <a:ext cx="2118394" cy="1800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9547" name="Picture 11" descr="http://www.nazflora.org/Althaea%20rosea%20fl%20det%205Jul03%20911a%20614x6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78401" y="4779917"/>
            <a:ext cx="1681823" cy="15630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165694225"/>
              </p:ext>
            </p:extLst>
          </p:nvPr>
        </p:nvGraphicFramePr>
        <p:xfrm>
          <a:off x="342125" y="517937"/>
          <a:ext cx="3744075" cy="2036526"/>
        </p:xfrm>
        <a:graphic>
          <a:graphicData uri="http://schemas.openxmlformats.org/presentationml/2006/ole">
            <p:oleObj spid="_x0000_s657714" r:id="rId6" imgW="2495873" imgH="1363704" progId="">
              <p:embed/>
            </p:oleObj>
          </a:graphicData>
        </a:graphic>
      </p:graphicFrame>
      <p:sp>
        <p:nvSpPr>
          <p:cNvPr id="5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290114230"/>
              </p:ext>
            </p:extLst>
          </p:nvPr>
        </p:nvGraphicFramePr>
        <p:xfrm>
          <a:off x="4904598" y="536342"/>
          <a:ext cx="3641673" cy="2004450"/>
        </p:xfrm>
        <a:graphic>
          <a:graphicData uri="http://schemas.openxmlformats.org/presentationml/2006/ole">
            <p:oleObj spid="_x0000_s657715" r:id="rId7" imgW="2495873" imgH="1368023" progId="">
              <p:embed/>
            </p:oleObj>
          </a:graphicData>
        </a:graphic>
      </p:graphicFrame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545007013"/>
              </p:ext>
            </p:extLst>
          </p:nvPr>
        </p:nvGraphicFramePr>
        <p:xfrm>
          <a:off x="622035" y="4005064"/>
          <a:ext cx="3665425" cy="1955920"/>
        </p:xfrm>
        <a:graphic>
          <a:graphicData uri="http://schemas.openxmlformats.org/presentationml/2006/ole">
            <p:oleObj spid="_x0000_s657716" r:id="rId8" imgW="2497493" imgH="1332932" progId="">
              <p:embed/>
            </p:oleObj>
          </a:graphicData>
        </a:graphic>
      </p:graphicFrame>
      <p:sp>
        <p:nvSpPr>
          <p:cNvPr id="9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843750406"/>
              </p:ext>
            </p:extLst>
          </p:nvPr>
        </p:nvGraphicFramePr>
        <p:xfrm>
          <a:off x="4862497" y="2718759"/>
          <a:ext cx="3910321" cy="2004450"/>
        </p:xfrm>
        <a:graphic>
          <a:graphicData uri="http://schemas.openxmlformats.org/presentationml/2006/ole">
            <p:oleObj spid="_x0000_s657717" r:id="rId9" imgW="2658918" imgH="1356146" progId="">
              <p:embed/>
            </p:oleObj>
          </a:graphicData>
        </a:graphic>
      </p:graphicFrame>
      <p:pic>
        <p:nvPicPr>
          <p:cNvPr id="449557" name="Picture 21" descr="http://www.divahair.ro/uploads/articole/original/articole_1065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922" y="4644072"/>
            <a:ext cx="1925049" cy="19162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1899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http://www.daciccool.ro/images/stories/Dacicool/Remedii_naturiste_produse/Hofigal/Gemoderivate/Mladite%20de%20zmeu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980728"/>
            <a:ext cx="3252446" cy="2439335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995936" y="1326247"/>
            <a:ext cx="482453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/>
              <a:t>- 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tulburări menstruale (amenoree, hipomenoree, oligomenoree, dismenoree)</a:t>
            </a:r>
          </a:p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- mastodinie, mastopatie fibrochistică</a:t>
            </a:r>
          </a:p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- chisturi ovariene</a:t>
            </a:r>
          </a:p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- sterilitate feminină</a:t>
            </a: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iminenţă de avort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- menopauză</a:t>
            </a:r>
          </a:p>
        </p:txBody>
      </p:sp>
      <p:sp>
        <p:nvSpPr>
          <p:cNvPr id="5" name="Rectangle 4"/>
          <p:cNvSpPr/>
          <p:nvPr/>
        </p:nvSpPr>
        <p:spPr>
          <a:xfrm>
            <a:off x="4320480" y="4665330"/>
            <a:ext cx="3635896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eglato</a:t>
            </a:r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 hormonal feminin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antispastic uterin</a:t>
            </a:r>
          </a:p>
        </p:txBody>
      </p:sp>
      <p:sp>
        <p:nvSpPr>
          <p:cNvPr id="7" name="Rectangle 6"/>
          <p:cNvSpPr/>
          <p:nvPr/>
        </p:nvSpPr>
        <p:spPr>
          <a:xfrm>
            <a:off x="2555776" y="332656"/>
            <a:ext cx="3206904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sz="2800" b="1" dirty="0">
                <a:latin typeface="Times New Roman" pitchFamily="18" charset="0"/>
                <a:cs typeface="Times New Roman" pitchFamily="18" charset="0"/>
              </a:rPr>
              <a:t>GEMMATERAPIE</a:t>
            </a:r>
            <a:endParaRPr lang="ro-RO" sz="2800" dirty="0"/>
          </a:p>
        </p:txBody>
      </p:sp>
      <p:pic>
        <p:nvPicPr>
          <p:cNvPr id="680962" name="Picture 2" descr="Image result for ceai de zmeur supliment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877" t="-597" r="-2861" b="597"/>
          <a:stretch/>
        </p:blipFill>
        <p:spPr bwMode="auto">
          <a:xfrm>
            <a:off x="948190" y="3140968"/>
            <a:ext cx="3345160" cy="381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1402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512" y="620688"/>
            <a:ext cx="5832648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457200" algn="ctr" fontAlgn="base">
              <a:spcBef>
                <a:spcPct val="0"/>
              </a:spcBef>
              <a:spcAft>
                <a:spcPct val="0"/>
              </a:spcAft>
            </a:pPr>
            <a:r>
              <a:rPr lang="ro-RO" sz="2400" b="1" i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GEI RHIZOMA</a:t>
            </a:r>
          </a:p>
          <a:p>
            <a:pPr lvl="0" indent="457200" algn="ctr" fontAlgn="base">
              <a:spcBef>
                <a:spcPct val="0"/>
              </a:spcBef>
              <a:spcAft>
                <a:spcPct val="0"/>
              </a:spcAft>
            </a:pPr>
            <a:r>
              <a:rPr lang="ro-RO" sz="2400" b="1" i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CARYOPHYLLATAE RHIZOMA</a:t>
            </a:r>
            <a:endParaRPr lang="ro-RO" sz="24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4572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o-RO" sz="24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Rizom de cerenţel</a:t>
            </a:r>
            <a:endParaRPr lang="ro-RO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7" descr="http://t3.gstatic.com/images?q=tbn:ANd9GcQa1mfxyfp0vPP8Rz8BInljWVVLylcIr7qm9irNkFHwumAUjBW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332656"/>
            <a:ext cx="2114550" cy="2162176"/>
          </a:xfrm>
          <a:prstGeom prst="rect">
            <a:avLst/>
          </a:prstGeom>
          <a:noFill/>
        </p:spPr>
      </p:pic>
      <p:pic>
        <p:nvPicPr>
          <p:cNvPr id="5" name="Picture 10" descr="Gei rhizoma"/>
          <p:cNvPicPr>
            <a:picLocks noChangeAspect="1" noChangeArrowheads="1"/>
          </p:cNvPicPr>
          <p:nvPr/>
        </p:nvPicPr>
        <p:blipFill>
          <a:blip r:embed="rId4" cstate="print">
            <a:lum bright="18000"/>
          </a:blip>
          <a:srcRect/>
          <a:stretch>
            <a:fillRect/>
          </a:stretch>
        </p:blipFill>
        <p:spPr bwMode="auto">
          <a:xfrm>
            <a:off x="2699792" y="4869160"/>
            <a:ext cx="2171700" cy="18002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537578221"/>
              </p:ext>
            </p:extLst>
          </p:nvPr>
        </p:nvGraphicFramePr>
        <p:xfrm>
          <a:off x="1366718" y="2828031"/>
          <a:ext cx="5625975" cy="1929236"/>
        </p:xfrm>
        <a:graphic>
          <a:graphicData uri="http://schemas.openxmlformats.org/presentationml/2006/ole">
            <p:oleObj spid="_x0000_s674853" r:id="rId5" imgW="5390179" imgH="1859033" progId="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308482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248472" y="620688"/>
            <a:ext cx="3779912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o-RO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10% tanin galic şi catehic; </a:t>
            </a:r>
          </a:p>
          <a:p>
            <a:pPr algn="just"/>
            <a:r>
              <a:rPr lang="ro-RO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ulei volatil (8% eugenol) </a:t>
            </a:r>
            <a:endParaRPr lang="ro-RO" sz="2000" dirty="0"/>
          </a:p>
        </p:txBody>
      </p:sp>
      <p:sp>
        <p:nvSpPr>
          <p:cNvPr id="7" name="Rectangle 6"/>
          <p:cNvSpPr/>
          <p:nvPr/>
        </p:nvSpPr>
        <p:spPr>
          <a:xfrm>
            <a:off x="5796136" y="2699628"/>
            <a:ext cx="1422184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antiseptică</a:t>
            </a:r>
            <a:r>
              <a:rPr lang="ro-RO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o-RO" b="1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8172400" y="1450668"/>
            <a:ext cx="0" cy="16182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683568" y="4748951"/>
            <a:ext cx="79208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o-RO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gastrite</a:t>
            </a:r>
            <a:r>
              <a:rPr lang="ro-RO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hiperacide (reduce secreţia şi iritaţia locală) </a:t>
            </a:r>
          </a:p>
          <a:p>
            <a:pPr algn="just"/>
            <a:r>
              <a:rPr lang="ro-RO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diaree</a:t>
            </a:r>
            <a:r>
              <a:rPr lang="ro-RO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(scade sensibilitatea intestinului faţă de agenţii activatori ai motilităţii, împiedică resorbţia toxinelor)</a:t>
            </a:r>
            <a:endParaRPr lang="ro-RO" sz="2000" dirty="0"/>
          </a:p>
        </p:txBody>
      </p:sp>
      <p:pic>
        <p:nvPicPr>
          <p:cNvPr id="11" name="Picture 2" descr="http://www.baaria.com/img/produse/2861/fares-linia-verde-enterostop-30-capsu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1547028"/>
            <a:ext cx="1601543" cy="2705309"/>
          </a:xfrm>
          <a:prstGeom prst="rect">
            <a:avLst/>
          </a:prstGeom>
          <a:noFill/>
        </p:spPr>
      </p:pic>
      <p:sp>
        <p:nvSpPr>
          <p:cNvPr id="4" name="Down Arrow 3"/>
          <p:cNvSpPr/>
          <p:nvPr/>
        </p:nvSpPr>
        <p:spPr>
          <a:xfrm>
            <a:off x="6228184" y="1450668"/>
            <a:ext cx="221336" cy="11049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pic>
        <p:nvPicPr>
          <p:cNvPr id="677890" name="Picture 2" descr="Related ima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136" t="1472" r="13926" b="3367"/>
          <a:stretch/>
        </p:blipFill>
        <p:spPr bwMode="auto">
          <a:xfrm>
            <a:off x="611560" y="620688"/>
            <a:ext cx="1969415" cy="25346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3473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http://chalk.richmond.edu/biology/trees/images/Hamamelis_virginiana_ma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08" y="1348913"/>
            <a:ext cx="3347864" cy="25139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842840" y="476672"/>
            <a:ext cx="3873176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</a:pPr>
            <a:r>
              <a:rPr lang="ro-RO" sz="2400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HAMAMELIDIS FOLIUM,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914400" algn="l"/>
                <a:tab pos="1793875" algn="l"/>
              </a:tabLst>
            </a:pPr>
            <a:r>
              <a:rPr lang="es-ES" sz="2400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HAMAMELIDIS CORTEX</a:t>
            </a:r>
            <a:endParaRPr lang="ro-RO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19872" y="1412776"/>
            <a:ext cx="5616624" cy="28623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</a:pPr>
            <a:r>
              <a:rPr lang="ro-RO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Acţiune: </a:t>
            </a:r>
            <a:r>
              <a:rPr lang="ro-RO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astringentă, hemostatică, antiseptică, vasoprotectoare.</a:t>
            </a:r>
          </a:p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</a:pPr>
            <a:r>
              <a:rPr lang="ro-RO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Întrebuinţări: </a:t>
            </a:r>
            <a:r>
              <a:rPr lang="ro-RO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afecţiuni venoase (hemoroizi, varice), afecţiuni dermice (eczeme, răni superficiale); </a:t>
            </a:r>
          </a:p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</a:pPr>
            <a:r>
              <a:rPr lang="ro-RO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în cosmetică pentru îngrijirea tenului şi combaterea celulitei.</a:t>
            </a:r>
            <a:endParaRPr lang="ro-RO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81986" name="Picture 2" descr="Image result for hamamelidis suplimen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415800"/>
            <a:ext cx="1238250" cy="2381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6866" name="Picture 2" descr="Image result for hamamelis cosmeti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490" y="4470968"/>
            <a:ext cx="2270914" cy="227091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9292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octoliz Med x 25 gr crema antihemoroidala Fiterman Pharma"/>
          <p:cNvPicPr/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2007" r="40488" b="31415"/>
          <a:stretch/>
        </p:blipFill>
        <p:spPr bwMode="auto">
          <a:xfrm>
            <a:off x="4143372" y="285728"/>
            <a:ext cx="2503805" cy="19594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http://www.farmaciabeladona.ro/image/cache/data/import-04022014/stimuvencrema-499x499.jpg"/>
          <p:cNvPicPr/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529" t="26988" r="3718" b="23288"/>
          <a:stretch/>
        </p:blipFill>
        <p:spPr bwMode="auto">
          <a:xfrm>
            <a:off x="480488" y="2514342"/>
            <a:ext cx="3659464" cy="14974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214414" y="1000108"/>
            <a:ext cx="2124299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Dispozitiv medical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29124" y="3214686"/>
            <a:ext cx="135005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Suplimente</a:t>
            </a:r>
          </a:p>
        </p:txBody>
      </p:sp>
      <p:pic>
        <p:nvPicPr>
          <p:cNvPr id="675842" name="Picture 2" descr="Image result for cutade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441" t="34880" b="34389"/>
          <a:stretch/>
        </p:blipFill>
        <p:spPr bwMode="auto">
          <a:xfrm>
            <a:off x="4786314" y="5143512"/>
            <a:ext cx="3745960" cy="11921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44" name="Picture 4" descr="Related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662"/>
          <a:stretch/>
        </p:blipFill>
        <p:spPr bwMode="auto">
          <a:xfrm>
            <a:off x="357158" y="4714884"/>
            <a:ext cx="3810000" cy="13016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2310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87824" y="764704"/>
            <a:ext cx="5904656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o-RO" sz="2400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GALLAE. GALLAE HALEPENSIS</a:t>
            </a:r>
            <a:endParaRPr lang="ro-RO" sz="2400" i="1" dirty="0">
              <a:latin typeface="Times New Roman" pitchFamily="18" charset="0"/>
              <a:cs typeface="Times New Roman" pitchFamily="18" charset="0"/>
            </a:endParaRPr>
          </a:p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o-RO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Gale de Alep, gale turceşti, gogoşi de ristic</a:t>
            </a:r>
            <a:endParaRPr lang="ro-RO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5" descr="Gallae"/>
          <p:cNvPicPr>
            <a:picLocks noChangeAspect="1" noChangeArrowheads="1"/>
          </p:cNvPicPr>
          <p:nvPr/>
        </p:nvPicPr>
        <p:blipFill>
          <a:blip r:embed="rId2" cstate="print">
            <a:lum bright="18000"/>
          </a:blip>
          <a:srcRect/>
          <a:stretch>
            <a:fillRect/>
          </a:stretch>
        </p:blipFill>
        <p:spPr bwMode="auto">
          <a:xfrm>
            <a:off x="4139952" y="4875309"/>
            <a:ext cx="2171700" cy="18002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11" descr="http://t1.gstatic.com/images?q=tbn:ANd9GcTVhQXKOid331kn23xA9Mz_OR34gp5IbMdo9jS2_jNJ7wOG0ppyr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4999134"/>
            <a:ext cx="1676400" cy="1676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4732463" y="3212976"/>
            <a:ext cx="2935882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o-RO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Sursă de acid tanic.</a:t>
            </a:r>
            <a:endParaRPr lang="ro-RO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5616116" y="1901400"/>
            <a:ext cx="324036" cy="12601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pic>
        <p:nvPicPr>
          <p:cNvPr id="683012" name="Picture 4" descr="Image result for galla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2386"/>
            <a:ext cx="4732463" cy="356117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ight Arrow 8"/>
          <p:cNvSpPr/>
          <p:nvPr/>
        </p:nvSpPr>
        <p:spPr>
          <a:xfrm>
            <a:off x="2987824" y="5837334"/>
            <a:ext cx="936104" cy="3279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</p:spTree>
    <p:extLst>
      <p:ext uri="{BB962C8B-B14F-4D97-AF65-F5344CB8AC3E}">
        <p14:creationId xmlns="" xmlns:p14="http://schemas.microsoft.com/office/powerpoint/2010/main" val="265222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825" name="Rectangle 1"/>
          <p:cNvSpPr>
            <a:spLocks noChangeArrowheads="1"/>
          </p:cNvSpPr>
          <p:nvPr/>
        </p:nvSpPr>
        <p:spPr bwMode="auto">
          <a:xfrm>
            <a:off x="432048" y="1340768"/>
            <a:ext cx="6300192" cy="33239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Acţiune: </a:t>
            </a:r>
            <a:r>
              <a:rPr kumimoji="0" lang="ro-RO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astringentă, hemostatică, antidiareică.</a:t>
            </a:r>
            <a:endParaRPr kumimoji="0" lang="ro-RO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720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Întrebuinţări: intern </a:t>
            </a:r>
            <a:r>
              <a:rPr kumimoji="0" lang="ro-RO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în diarei nespecifice; </a:t>
            </a:r>
            <a:r>
              <a:rPr kumimoji="0" lang="ro-RO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extern</a:t>
            </a:r>
            <a:r>
              <a:rPr kumimoji="0" lang="ro-RO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în hemoroizi, inflamaţii uşoare ale mucoasei bucale şi faringiene.</a:t>
            </a:r>
            <a:endParaRPr kumimoji="0" lang="ro-RO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720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Mod de administrare:</a:t>
            </a:r>
            <a:r>
              <a:rPr kumimoji="0" lang="ro-RO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decoct (extracţie 15-20 min.); băi de şezut (hemoroizi) sau de picioare (antiperspirant).</a:t>
            </a:r>
            <a:endParaRPr kumimoji="0" lang="ro-RO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720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o-RO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89831" name="Picture 7" descr="http://www.sanatate-ingrijire.com/upload/produse/imagine/photo/172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135" y="4357506"/>
            <a:ext cx="2868827" cy="2326333"/>
          </a:xfrm>
          <a:prstGeom prst="rect">
            <a:avLst/>
          </a:prstGeom>
          <a:noFill/>
        </p:spPr>
      </p:pic>
      <p:pic>
        <p:nvPicPr>
          <p:cNvPr id="589833" name="Picture 9" descr="https://comenzi.farmaciatei.ro/images/products/comenzi.farmaciatei.ro/-concatproductsimage-1274771548_Capsule%20NormofluxG82%203D%20cdr.jpg"/>
          <p:cNvPicPr>
            <a:picLocks noChangeAspect="1" noChangeArrowheads="1"/>
          </p:cNvPicPr>
          <p:nvPr/>
        </p:nvPicPr>
        <p:blipFill rotWithShape="1">
          <a:blip r:embed="rId3" cstate="print"/>
          <a:srcRect l="10428" r="9010" b="15057"/>
          <a:stretch/>
        </p:blipFill>
        <p:spPr bwMode="auto">
          <a:xfrm>
            <a:off x="4067944" y="4061268"/>
            <a:ext cx="1500378" cy="2918807"/>
          </a:xfrm>
          <a:prstGeom prst="rect">
            <a:avLst/>
          </a:prstGeom>
          <a:noFill/>
        </p:spPr>
      </p:pic>
      <p:pic>
        <p:nvPicPr>
          <p:cNvPr id="589835" name="Picture 11" descr="http://www.sfatulmedicului.ro/magazin_plafar/image/centrofarm/trimiteri/phpsync/normal/A/antidiareic_220.jpg"/>
          <p:cNvPicPr>
            <a:picLocks noChangeAspect="1" noChangeArrowheads="1"/>
          </p:cNvPicPr>
          <p:nvPr/>
        </p:nvPicPr>
        <p:blipFill rotWithShape="1">
          <a:blip r:embed="rId4" cstate="print"/>
          <a:srcRect l="21567" t="22597" r="24685" b="11617"/>
          <a:stretch/>
        </p:blipFill>
        <p:spPr bwMode="auto">
          <a:xfrm>
            <a:off x="7456101" y="2154461"/>
            <a:ext cx="1535349" cy="249318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655135" y="697321"/>
            <a:ext cx="5544616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457200" algn="ctr" fontAlgn="base">
              <a:spcBef>
                <a:spcPct val="0"/>
              </a:spcBef>
              <a:spcAft>
                <a:spcPct val="0"/>
              </a:spcAft>
            </a:pPr>
            <a:r>
              <a:rPr lang="ro-RO" sz="2400" b="1" i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QUERCUS CORTEX, </a:t>
            </a:r>
            <a:r>
              <a:rPr lang="ro-RO" sz="24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scoarţa de stejar</a:t>
            </a:r>
            <a:endParaRPr lang="ro-RO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Quercus cortex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67094" y="0"/>
            <a:ext cx="2675756" cy="22180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84034" name="Picture 2" descr="Image result for ceai stejar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390" r="15577"/>
          <a:stretch/>
        </p:blipFill>
        <p:spPr bwMode="auto">
          <a:xfrm>
            <a:off x="5988697" y="4566654"/>
            <a:ext cx="1785185" cy="24166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8195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ChangeArrowheads="1"/>
          </p:cNvSpPr>
          <p:nvPr/>
        </p:nvSpPr>
        <p:spPr bwMode="auto">
          <a:xfrm>
            <a:off x="740023" y="548680"/>
            <a:ext cx="3687961" cy="73866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EPILOBII HERBA</a:t>
            </a:r>
            <a:endParaRPr kumimoji="0" lang="ro-RO" sz="2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o-RO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8" descr="http://t3.gstatic.com/images?q=tbn:ANd9GcR4kK25sIjSbS9WblkOJbFSUrenoMDRkuFZd2Ze418h0JPd6RfcD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3356992"/>
            <a:ext cx="1866900" cy="2457451"/>
          </a:xfrm>
          <a:prstGeom prst="rect">
            <a:avLst/>
          </a:prstGeom>
          <a:noFill/>
        </p:spPr>
      </p:pic>
      <p:pic>
        <p:nvPicPr>
          <p:cNvPr id="4" name="Picture 22" descr="http://t2.gstatic.com/images?q=tbn:ANd9GcSyuzNbAKtNouH8ZfHNiyzQVrQ6Ev4xIFy8fQh7qLffFDar_fW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484784"/>
            <a:ext cx="1857375" cy="2466975"/>
          </a:xfrm>
          <a:prstGeom prst="rect">
            <a:avLst/>
          </a:prstGeom>
          <a:noFill/>
        </p:spPr>
      </p:pic>
      <p:pic>
        <p:nvPicPr>
          <p:cNvPr id="6" name="Picture 16" descr="http://www.terapii-alternative.com/tmp/image/zburatoare,%20Epilobium_angustifoliu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389641"/>
            <a:ext cx="2282577" cy="29673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467544" y="4193793"/>
            <a:ext cx="59046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o-RO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Acţiune:</a:t>
            </a:r>
            <a:r>
              <a:rPr lang="en-US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decongestiv</a:t>
            </a:r>
            <a:r>
              <a:rPr lang="ro-RO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ă a prostatei, diuretică, antiseptică urinară, antiinflamatoare.</a:t>
            </a:r>
            <a:endParaRPr lang="ro-RO" sz="2000" dirty="0">
              <a:latin typeface="Times New Roman" pitchFamily="18" charset="0"/>
              <a:cs typeface="Times New Roman" pitchFamily="18" charset="0"/>
            </a:endParaRPr>
          </a:p>
          <a:p>
            <a:pPr lvl="0" indent="45720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o-RO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Întrebuinţări: </a:t>
            </a:r>
            <a:r>
              <a:rPr lang="ro-RO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iritaţii  ale vezicii urinare, probleme de micţiune asociate cu adenom de prostată.</a:t>
            </a:r>
            <a:endParaRPr lang="ro-RO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444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87624" y="292586"/>
            <a:ext cx="5184576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457200"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ro-RO" sz="2000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CASTANEAE FOLIUM, </a:t>
            </a:r>
            <a:r>
              <a:rPr lang="ro-RO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frunze de castan</a:t>
            </a:r>
          </a:p>
        </p:txBody>
      </p:sp>
      <p:pic>
        <p:nvPicPr>
          <p:cNvPr id="4" name="Picture 28" descr="http://img1.price.ro/images/preturi/big_new/9/9/7/412997.jpg"/>
          <p:cNvPicPr>
            <a:picLocks noChangeAspect="1" noChangeArrowheads="1"/>
          </p:cNvPicPr>
          <p:nvPr/>
        </p:nvPicPr>
        <p:blipFill rotWithShape="1">
          <a:blip r:embed="rId2" cstate="print"/>
          <a:srcRect l="21868" r="21271"/>
          <a:stretch/>
        </p:blipFill>
        <p:spPr bwMode="auto">
          <a:xfrm>
            <a:off x="7596336" y="194157"/>
            <a:ext cx="1403648" cy="2468549"/>
          </a:xfrm>
          <a:prstGeom prst="rect">
            <a:avLst/>
          </a:prstGeom>
          <a:noFill/>
        </p:spPr>
      </p:pic>
      <p:pic>
        <p:nvPicPr>
          <p:cNvPr id="685058" name="Picture 2" descr="Image result for castan comestib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26" y="764704"/>
            <a:ext cx="2971507" cy="222863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64187" y="3604954"/>
            <a:ext cx="6825861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o-RO" sz="2000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HIPPOCASTANI FOLIUM, </a:t>
            </a:r>
            <a:r>
              <a:rPr lang="ro-RO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frunze de castan sălbatic</a:t>
            </a:r>
            <a:endParaRPr lang="ro-RO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85064" name="Picture 8" descr="Image result for frunze de cast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77" y="4126754"/>
            <a:ext cx="3410880" cy="25581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5580112" y="4645585"/>
            <a:ext cx="3312368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20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Acţiune</a:t>
            </a:r>
            <a:r>
              <a:rPr lang="es-ES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lang="es-ES" sz="2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venotonă</a:t>
            </a:r>
            <a:endParaRPr lang="ro-RO" sz="20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20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Întrebuinţări</a:t>
            </a:r>
            <a:r>
              <a:rPr lang="es-ES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lang="es-ES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varice, </a:t>
            </a:r>
            <a:r>
              <a:rPr lang="es-ES" sz="2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hemoroizi</a:t>
            </a:r>
            <a:r>
              <a:rPr lang="ro-RO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es-E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85066" name="Picture 10" descr="Image result for frunze de castan cea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293096"/>
            <a:ext cx="1769740" cy="23915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290212" y="1333217"/>
            <a:ext cx="4176464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45720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o-RO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hemostatic, venoprotector   </a:t>
            </a:r>
          </a:p>
          <a:p>
            <a:pPr lvl="0" indent="45720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o-RO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afecţiuni venoase, menoragii, hipermenoree.</a:t>
            </a:r>
            <a:endParaRPr lang="ro-RO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6603076" y="1496213"/>
            <a:ext cx="489204" cy="605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cxnSp>
        <p:nvCxnSpPr>
          <p:cNvPr id="5" name="Straight Connector 4"/>
          <p:cNvCxnSpPr/>
          <p:nvPr/>
        </p:nvCxnSpPr>
        <p:spPr>
          <a:xfrm>
            <a:off x="179512" y="3182476"/>
            <a:ext cx="8820472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27958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7944" y="548680"/>
            <a:ext cx="457200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lvl="0" indent="45720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o-RO" sz="2000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FRAGARIAE FOLIUM</a:t>
            </a:r>
            <a:endParaRPr lang="ro-RO" sz="20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" descr="http://t1.gstatic.com/images?q=tbn:ANd9GcRQvNlzjr0teQqc6CL7c741WrUvqOx0hkzubSTUgmLv86KkOrO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087" y="188640"/>
            <a:ext cx="2520280" cy="26001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86082" name="Picture 2" descr="Image result for frag  ceai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2895" t="11437" r="33988" b="11161"/>
          <a:stretch/>
        </p:blipFill>
        <p:spPr bwMode="auto">
          <a:xfrm>
            <a:off x="6180033" y="1093007"/>
            <a:ext cx="1287228" cy="22564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43808" y="2276872"/>
            <a:ext cx="2888932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tulburări gastro-intestinale</a:t>
            </a:r>
            <a:endParaRPr lang="ro-RO" sz="2000" dirty="0"/>
          </a:p>
        </p:txBody>
      </p:sp>
      <p:sp>
        <p:nvSpPr>
          <p:cNvPr id="5" name="Rectangle 4"/>
          <p:cNvSpPr/>
          <p:nvPr/>
        </p:nvSpPr>
        <p:spPr>
          <a:xfrm>
            <a:off x="3419872" y="1340768"/>
            <a:ext cx="137730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antidiareică</a:t>
            </a:r>
            <a:endParaRPr lang="ro-RO" sz="2000" dirty="0"/>
          </a:p>
        </p:txBody>
      </p:sp>
      <p:sp>
        <p:nvSpPr>
          <p:cNvPr id="6" name="Down Arrow 5"/>
          <p:cNvSpPr/>
          <p:nvPr/>
        </p:nvSpPr>
        <p:spPr>
          <a:xfrm flipH="1">
            <a:off x="3878451" y="1837273"/>
            <a:ext cx="242396" cy="38395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9" name="Rectangle 8"/>
          <p:cNvSpPr/>
          <p:nvPr/>
        </p:nvSpPr>
        <p:spPr>
          <a:xfrm>
            <a:off x="323528" y="3565465"/>
            <a:ext cx="3888432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457200" defTabSz="914400" fontAlgn="base">
              <a:spcBef>
                <a:spcPct val="0"/>
              </a:spcBef>
              <a:spcAft>
                <a:spcPct val="0"/>
              </a:spcAft>
            </a:pPr>
            <a:r>
              <a:rPr lang="ro-RO" sz="2000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CORYLI FOLIUM / CORTEX</a:t>
            </a:r>
            <a:endParaRPr lang="ro-RO" sz="2000" i="1" dirty="0">
              <a:latin typeface="Times New Roman" pitchFamily="18" charset="0"/>
              <a:cs typeface="Times New Roman" pitchFamily="18" charset="0"/>
            </a:endParaRPr>
          </a:p>
          <a:p>
            <a:pPr lvl="0" indent="45720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o-RO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Frunze / scoarță de alu</a:t>
            </a:r>
            <a:r>
              <a:rPr lang="en-US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</a:t>
            </a:r>
            <a:r>
              <a:rPr lang="ro-RO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</a:t>
            </a:r>
          </a:p>
        </p:txBody>
      </p:sp>
      <p:pic>
        <p:nvPicPr>
          <p:cNvPr id="10" name="Picture 6" descr="Image result for alun ceai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038" t="19602" r="4692" b="20365"/>
          <a:stretch/>
        </p:blipFill>
        <p:spPr bwMode="auto">
          <a:xfrm>
            <a:off x="728560" y="4382622"/>
            <a:ext cx="2830478" cy="19249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http://t2.gstatic.com/images?q=tbn:ANd9GcR3QQ6K33bHVkXZ3nMRbz1J0sdwRjxuPKjgV55NT4Sjb_rvFQkU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8274" y="3174958"/>
            <a:ext cx="2143140" cy="23951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/>
          <p:cNvSpPr/>
          <p:nvPr/>
        </p:nvSpPr>
        <p:spPr>
          <a:xfrm>
            <a:off x="3528391" y="5581689"/>
            <a:ext cx="5274555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45720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o-RO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Acţiune: </a:t>
            </a:r>
            <a:r>
              <a:rPr lang="ro-RO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venotonă.</a:t>
            </a:r>
            <a:endParaRPr lang="ro-RO" sz="2000" dirty="0">
              <a:latin typeface="Times New Roman" pitchFamily="18" charset="0"/>
              <a:cs typeface="Times New Roman" pitchFamily="18" charset="0"/>
            </a:endParaRPr>
          </a:p>
          <a:p>
            <a:pPr lvl="0" indent="45720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o-RO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Întrebuinţări:</a:t>
            </a:r>
            <a:r>
              <a:rPr lang="ro-RO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afecţiuni venoase (varice, hemoroizi).</a:t>
            </a:r>
            <a:endParaRPr lang="ro-RO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9183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526313"/>
            <a:ext cx="8568952" cy="585501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4485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pic>
        <p:nvPicPr>
          <p:cNvPr id="448515" name="Picture 3" descr="http://www.femeiastie.ro/upload/article/cover/albastre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818" y="2057756"/>
            <a:ext cx="2125245" cy="15801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8517" name="Picture 5" descr="http://www.divahair.ro/images/speciale/articole/raluca_diva/corectari/afinel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0631" y="4967720"/>
            <a:ext cx="2246784" cy="13639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8521" name="Picture 9" descr="http://forevergreen.files.wordpress.com/2011/08/nalb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80378" y="5345831"/>
            <a:ext cx="2024057" cy="13493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227822784"/>
              </p:ext>
            </p:extLst>
          </p:nvPr>
        </p:nvGraphicFramePr>
        <p:xfrm>
          <a:off x="432549" y="849617"/>
          <a:ext cx="3444895" cy="1938686"/>
        </p:xfrm>
        <a:graphic>
          <a:graphicData uri="http://schemas.openxmlformats.org/presentationml/2006/ole">
            <p:oleObj spid="_x0000_s658738" r:id="rId6" imgW="2491554" imgH="1398796" progId="">
              <p:embed/>
            </p:oleObj>
          </a:graphicData>
        </a:graphic>
      </p:graphicFrame>
      <p:sp>
        <p:nvSpPr>
          <p:cNvPr id="5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956548520"/>
              </p:ext>
            </p:extLst>
          </p:nvPr>
        </p:nvGraphicFramePr>
        <p:xfrm>
          <a:off x="4797561" y="1012246"/>
          <a:ext cx="3717538" cy="1955040"/>
        </p:xfrm>
        <a:graphic>
          <a:graphicData uri="http://schemas.openxmlformats.org/presentationml/2006/ole">
            <p:oleObj spid="_x0000_s658739" r:id="rId7" imgW="2486965" imgH="1310258" progId="">
              <p:embed/>
            </p:oleObj>
          </a:graphicData>
        </a:graphic>
      </p:graphicFrame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416781722"/>
              </p:ext>
            </p:extLst>
          </p:nvPr>
        </p:nvGraphicFramePr>
        <p:xfrm>
          <a:off x="579499" y="3576702"/>
          <a:ext cx="3664524" cy="2016224"/>
        </p:xfrm>
        <a:graphic>
          <a:graphicData uri="http://schemas.openxmlformats.org/presentationml/2006/ole">
            <p:oleObj spid="_x0000_s658740" r:id="rId8" imgW="2495873" imgH="1369643" progId="">
              <p:embed/>
            </p:oleObj>
          </a:graphicData>
        </a:graphic>
      </p:graphicFrame>
      <p:sp>
        <p:nvSpPr>
          <p:cNvPr id="9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974334645"/>
              </p:ext>
            </p:extLst>
          </p:nvPr>
        </p:nvGraphicFramePr>
        <p:xfrm>
          <a:off x="4834397" y="3637886"/>
          <a:ext cx="3507979" cy="1955040"/>
        </p:xfrm>
        <a:graphic>
          <a:graphicData uri="http://schemas.openxmlformats.org/presentationml/2006/ole">
            <p:oleObj spid="_x0000_s658741" r:id="rId9" imgW="2495873" imgH="1395557" progId="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88330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43608" y="440668"/>
            <a:ext cx="3255886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MYRTILLI FOLIUM</a:t>
            </a:r>
          </a:p>
        </p:txBody>
      </p:sp>
      <p:pic>
        <p:nvPicPr>
          <p:cNvPr id="155653" name="Picture 5" descr="http://www.ecosystema.ru/08nature/world/ug/0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88640"/>
            <a:ext cx="4078535" cy="3501008"/>
          </a:xfrm>
          <a:prstGeom prst="rect">
            <a:avLst/>
          </a:prstGeom>
          <a:noFill/>
        </p:spPr>
      </p:pic>
      <p:pic>
        <p:nvPicPr>
          <p:cNvPr id="155654" name="Picture 6" descr="Myrtilli foli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052736"/>
            <a:ext cx="288032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656" name="Picture 8" descr="http://www.plantsystematics.org/users/dws/9_18_05_3/VacciniumMyrtillus/Vaccinium_myrtillus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63584" y="3501008"/>
            <a:ext cx="3700903" cy="2232248"/>
          </a:xfrm>
          <a:prstGeom prst="rect">
            <a:avLst/>
          </a:prstGeom>
          <a:noFill/>
        </p:spPr>
      </p:pic>
      <p:pic>
        <p:nvPicPr>
          <p:cNvPr id="155658" name="Picture 10" descr="http://t2.gstatic.com/images?q=tbn:ANd9GcQ3dUXbuY3oNQSsvHxBQdsKDsXT1M_B8zKZa0qZCmUkBDi3HqE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4869160"/>
            <a:ext cx="2466975" cy="1847851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835696" y="3284984"/>
            <a:ext cx="3168352" cy="64807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20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VACCINIUM MYRTILLUS </a:t>
            </a:r>
          </a:p>
        </p:txBody>
      </p:sp>
      <p:pic>
        <p:nvPicPr>
          <p:cNvPr id="155660" name="Picture 12" descr="http://www.naturephoto-cz.eu/pic/ceteri/vaccinium-myrtillus-333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077072"/>
            <a:ext cx="2748008" cy="25922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76371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Myrtilli foli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35906"/>
            <a:ext cx="3264363" cy="2448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4320480" y="836712"/>
            <a:ext cx="4283968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o-RO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proantociani, flavone, derivaţi de acid cafeic şi clorogenic, iridoide,</a:t>
            </a:r>
            <a:r>
              <a:rPr lang="ro-RO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o-RO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săruri de mangan şi crom</a:t>
            </a:r>
            <a:endParaRPr lang="ro-RO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2627784" y="1340768"/>
            <a:ext cx="1656184" cy="7920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899592" y="3923764"/>
            <a:ext cx="7537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tanin</a:t>
            </a:r>
            <a:endParaRPr lang="ro-RO" sz="2000" b="1" dirty="0"/>
          </a:p>
        </p:txBody>
      </p:sp>
      <p:cxnSp>
        <p:nvCxnSpPr>
          <p:cNvPr id="8" name="Straight Arrow Connector 7"/>
          <p:cNvCxnSpPr>
            <a:endCxn id="6" idx="0"/>
          </p:cNvCxnSpPr>
          <p:nvPr/>
        </p:nvCxnSpPr>
        <p:spPr>
          <a:xfrm flipH="1">
            <a:off x="1276458" y="2420888"/>
            <a:ext cx="919278" cy="150287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4754195" y="3635732"/>
            <a:ext cx="19335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20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hipoglicemiantă</a:t>
            </a:r>
            <a:endParaRPr lang="ro-RO" sz="2000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5720966" y="1484784"/>
            <a:ext cx="1875370" cy="217483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6" idx="3"/>
          </p:cNvCxnSpPr>
          <p:nvPr/>
        </p:nvCxnSpPr>
        <p:spPr>
          <a:xfrm flipV="1">
            <a:off x="1653324" y="3861048"/>
            <a:ext cx="2990684" cy="26277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754195" y="1859495"/>
            <a:ext cx="720080" cy="1800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4523363" y="5075892"/>
            <a:ext cx="21916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20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adjuvant în diabet</a:t>
            </a:r>
            <a:endParaRPr lang="ro-RO" sz="2000" dirty="0"/>
          </a:p>
        </p:txBody>
      </p:sp>
      <p:sp>
        <p:nvSpPr>
          <p:cNvPr id="23" name="Rectangle 22"/>
          <p:cNvSpPr/>
          <p:nvPr/>
        </p:nvSpPr>
        <p:spPr>
          <a:xfrm>
            <a:off x="395536" y="5589240"/>
            <a:ext cx="1960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b="1" dirty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induce constipaţie</a:t>
            </a:r>
            <a:endParaRPr lang="ro-RO" b="1" dirty="0">
              <a:solidFill>
                <a:srgbClr val="7030A0"/>
              </a:solidFill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5720966" y="4221088"/>
            <a:ext cx="435210" cy="8548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2" name="Down Arrow 11"/>
          <p:cNvSpPr/>
          <p:nvPr/>
        </p:nvSpPr>
        <p:spPr>
          <a:xfrm>
            <a:off x="1089327" y="4428538"/>
            <a:ext cx="45719" cy="1152128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</p:spTree>
    <p:extLst>
      <p:ext uri="{BB962C8B-B14F-4D97-AF65-F5344CB8AC3E}">
        <p14:creationId xmlns="" xmlns:p14="http://schemas.microsoft.com/office/powerpoint/2010/main" val="339586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2" name="Picture 2" descr="http://upload.wikimedia.org/wikipedia/commons/f/f1/Vaccinium_vitis-idaea_20060824_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692696"/>
            <a:ext cx="3816424" cy="2862318"/>
          </a:xfrm>
          <a:prstGeom prst="rect">
            <a:avLst/>
          </a:prstGeom>
          <a:noFill/>
        </p:spPr>
      </p:pic>
      <p:pic>
        <p:nvPicPr>
          <p:cNvPr id="215044" name="Picture 4" descr="http://www.ecosystema.ru/08nature/world/ug/0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764704"/>
            <a:ext cx="3198826" cy="2745868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5076056" y="3140968"/>
            <a:ext cx="3240360" cy="36004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b="1" i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Vaccinium myrtillus </a:t>
            </a:r>
            <a:endParaRPr lang="ro-RO" b="1" i="1" dirty="0"/>
          </a:p>
        </p:txBody>
      </p:sp>
      <p:sp>
        <p:nvSpPr>
          <p:cNvPr id="5" name="Rectangle 4"/>
          <p:cNvSpPr/>
          <p:nvPr/>
        </p:nvSpPr>
        <p:spPr>
          <a:xfrm>
            <a:off x="611560" y="3212976"/>
            <a:ext cx="2808312" cy="36004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b="1" i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</a:t>
            </a:r>
            <a:r>
              <a:rPr lang="en-US" b="1" i="1" dirty="0" err="1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accinium</a:t>
            </a:r>
            <a:r>
              <a:rPr lang="ro-RO" b="1" i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vitis idaea </a:t>
            </a:r>
            <a:endParaRPr lang="ro-RO" b="1" i="1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5004048" y="2852936"/>
            <a:ext cx="2376264" cy="144016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4242301" y="4149080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 g p</a:t>
            </a:r>
            <a:r>
              <a:rPr lang="en-US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</a:t>
            </a:r>
            <a:endParaRPr lang="ro-RO" dirty="0"/>
          </a:p>
        </p:txBody>
      </p:sp>
      <p:sp>
        <p:nvSpPr>
          <p:cNvPr id="10" name="Rectangle 9"/>
          <p:cNvSpPr/>
          <p:nvPr/>
        </p:nvSpPr>
        <p:spPr>
          <a:xfrm>
            <a:off x="5930037" y="3717032"/>
            <a:ext cx="941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infuzie </a:t>
            </a:r>
            <a:endParaRPr lang="ro-RO" dirty="0"/>
          </a:p>
        </p:txBody>
      </p:sp>
      <p:sp>
        <p:nvSpPr>
          <p:cNvPr id="11" name="Rectangle 10"/>
          <p:cNvSpPr/>
          <p:nvPr/>
        </p:nvSpPr>
        <p:spPr>
          <a:xfrm>
            <a:off x="4489368" y="3635732"/>
            <a:ext cx="1082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5-10 min</a:t>
            </a:r>
            <a:r>
              <a:rPr lang="en-US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ro-RO" dirty="0"/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611560" y="4869160"/>
            <a:ext cx="813690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914400" algn="l"/>
              </a:tabLst>
            </a:pPr>
            <a:r>
              <a:rPr kumimoji="0" lang="ro-RO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extractele obţinute din frunzele de afin administrate în doze de 1,5 g/kg/zi la animalele de experienţă au indus o serie de manifestări adverse de tipul: anemie, icter, caşexie, stare de excitaţie; </a:t>
            </a:r>
            <a:endParaRPr kumimoji="0" lang="ro-RO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914400" algn="l"/>
              </a:tabLst>
            </a:pPr>
            <a:r>
              <a:rPr kumimoji="0" lang="ro-RO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avându-se în vedere potenţialul toxic al extractelor nu este indicată administrarea infuziei timp îndelungat.</a:t>
            </a:r>
            <a:endParaRPr kumimoji="0" lang="ro-RO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1662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9" name="Picture 3" descr="http://www.daciccool.ro/images/stories/Dacicool/Remedii_naturiste_produse/Hofigal/Ceaiuri/Ceai%20de%20af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452" y="386358"/>
            <a:ext cx="3372544" cy="2811859"/>
          </a:xfrm>
          <a:prstGeom prst="rect">
            <a:avLst/>
          </a:prstGeom>
          <a:noFill/>
        </p:spPr>
      </p:pic>
      <p:pic>
        <p:nvPicPr>
          <p:cNvPr id="157703" name="Picture 7" descr="http://www.sanafarm.ro/images/Normodiab-V-plantavore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3607817"/>
            <a:ext cx="2857500" cy="2857500"/>
          </a:xfrm>
          <a:prstGeom prst="rect">
            <a:avLst/>
          </a:prstGeom>
          <a:noFill/>
        </p:spPr>
      </p:pic>
      <p:pic>
        <p:nvPicPr>
          <p:cNvPr id="157705" name="Picture 9" descr="http://www.dagrino.ro/media/catalog/product/cache/1/image/5e06319eda06f020e43594a9c230972d/f/i/file_13_8.jpg"/>
          <p:cNvPicPr>
            <a:picLocks noChangeAspect="1" noChangeArrowheads="1"/>
          </p:cNvPicPr>
          <p:nvPr/>
        </p:nvPicPr>
        <p:blipFill rotWithShape="1">
          <a:blip r:embed="rId4" cstate="print"/>
          <a:srcRect l="7377" t="10258"/>
          <a:stretch/>
        </p:blipFill>
        <p:spPr bwMode="auto">
          <a:xfrm>
            <a:off x="4589924" y="3505940"/>
            <a:ext cx="3554150" cy="3087477"/>
          </a:xfrm>
          <a:prstGeom prst="rect">
            <a:avLst/>
          </a:prstGeom>
          <a:noFill/>
        </p:spPr>
      </p:pic>
      <p:sp>
        <p:nvSpPr>
          <p:cNvPr id="157707" name="AutoShape 11" descr="data:image/jpg;base64,/9j/4AAQSkZJRgABAQAAAQABAAD/2wCEAAkGBhMREBUUERQUFBQWFxgaFxUYFxcUGRsUGhgXGhcfGhUXHiYeGRojGhUfHy8gIycpLC0tFx4xNTAqNScrLCkBCQoKDgwOGg8PGiwkHCQwLykqKSw1KiwsLDAsLywqKSosNCwyLCwsLCwpLCwpKSwsKTQsKSwsLCwsLC0pLCksLP/AABEIAJAASgMBIgACEQEDEQH/xAAbAAACAwEBAQAAAAAAAAAAAAAFBwMEBgIAAf/EADkQAAIBAgQDBQUHBAIDAAAAAAECEQADBBIhMQVBYSJRcYGxBhMjMnIHQlJikaHBFDPR8HOCFiQ0/8QAGQEAAwEBAQAAAAAAAAAAAAAAAgMEBQEA/8QAJxEAAgEDAwQBBQEAAAAAAAAAAAECAwQRITEyEhMzQVEUYXGhsSL/2gAMAwEAAhEDEQA/AHhNemqfFMWbVsuADEaedVLHGPeCUjw50qVWMXhhKLeoXmvTQg8Qu/hH6iuXx92OQ16/wKHvxPdLDM17NQI8Qc7MvhDGuRi7h0zan8rVzvr4PdIfmvs0Is4h13YGrdvHjmI9KKNaLPOLLlerlXnauqcCC/aNScNcjQwIPWRWJwWPMj7rjXQyCO8d46cq3PHh/wCvc8B6isDfwX4dAWkjuPevcecc6z7nkOp7GqsY4lQSBJHWu/6o9w/eg+J4h/T4N7xBb3VtmiQJyzz61irn2n4k2/eLhLQTKGlrpY5TIBga6n0qeMak+J2dSEOQzDij0/Svf1Dd/wCwpRXPtRx7A5LFpd9fdudgSdWI2yn9Kms+2HErmIW1720F7JuOttVCI0SSzSQNYnvPhR9mpuK+qpjPt8UDOyK8svzAaxy1O2/KpvenvNKDHcYxRv5cG7WbUAFxlLOBc92zneO0TCyDAmvez3E8avEsKl/E3XD3SpUuSIDFWDDbUia92J4y2BC6zo0O/gxJzT0opQvgmzeXpRSrrfxoZU5FDjv/AM9z6ZrFIwIBGxra8dWcPd0nsHTb96X+EumQCZnY7ZgOnJxsRU90v9IOnsX+NYVrvDr9u2pZ2suqqNy0GAOtLXCey2OKoDhLphMkMbSKRmzSQxMnrTdwR+GKkLjvH61LCs4ZSPVKCqPLFh/4ZxG5Oa0gzTIe+sEGZ0ReeY1Nb+znGEy1zDKTAPavNoABqQBO3M+lMj3694/0x61Gccg579D3x60TuZsFWkPuYW19mN7XNirYnU5bBMnqXfXc/rRLhH2cpYv277X7lxrRzKuS3bWeuXXyrTNjgPusfLw/z+xr39UxOiNHefWOY50DrzejYxW0F6DvBNm8R6UTobwT5W8R6UTrTt/GhU+TKPGROHu8+w2nlS3b5TMmdZE5oWJP/Isf9gKZfFBNm59Db+Bpa2zKiVO4IP3pAIPiVjzWkXPJB09jQcOTNYQMc0gSw56zP7V22CVflQHWdTEVxwk/BTbblt5dKuVnPcoTK62T+FBy5nTQ199w2mqjTWFG/h3RVgV8Jrh7JF7g/jby0qREgRJPjUdvFqXZRmlSJ7JjUBhB2Ig9/fU9eOZyFeC/K3j/ABRKhvBflbx/iiVbNv40Sz5MrcRHwn+hvQ0rgYH3tAdtYywdPpmR+JSaaeN/tv8ASfQ0rlTSRBACns8uenh8w6Eik3O6Dpmi4VrZXby28ulXU6VS4QvwV5f7y6VZt7/r6VnPceZLHfang7dwoou3IbLmACpMxIZjt1iqA+09TnV1VQFnO2YDKXymFCnOQpmZgxpS24W5F5fl1OXtLmAmROXvG48KKPxp1e5iVuG6xZbaXL6IxgKWnIZVSIkDWJq/sRRl/VTl7Nz7Me2lp8auGsW0Np1gXQroxe2hIlXYyIWJ0reFojqYHPWkhwDC3Lb2763Iu3ExRSAWZWFp1RiBrLOSYAOgmm3hOFlmS7dyswt2wBDAh1E5iSRqcx0Kjep60IxehVb1JSWpq+C/Ifq/gUSodwYdg/VRGtGh40enyZDih2G+k+lK/COdxqJ25RsTHlIHRhTSvfKfA+lKpkIBU8oMganUmfH+V60i69B0vZpeEAe5GXbWP1n+anG9DuG4gW8NnbsopYnnCzuI5f5rpuNWlaC4DSdIJII1IPcYrOw8j9BR8I4Rbt3bZvMC/vF+H7xbYHbHzHVmP5VEfmrvitwWbVpEfD2Za45yBmOXP7tCGcEzCNrI5Vu19neH5nv2sM1xxDqPiBS5YxC8oYa90g86JLYtgZlwNlXBVR733anLEA9qSIMADftDvqvvezPVDCxp+zDew+HW5i2axndszZb1zOzWrQtOksdAS7uNjIyxTTw9rIsZmY8yxzGSNde6hCf1bDRrKANy7xoVIURv6CrF3BXXW3mvEMpJbIoEk6AeAGnnSKkup5KqUOhGs4L/AGz9RojQzgZ+GfqP8UTrUoeNC58mcXBoaW2JtEKWHzCfHL97/PiKZT7Ur8bivjKpMQTAHM8yfIwB4mprveIdIJYBVbDlGEhmYFTqImT5VPbtop2VZ20A12r2AylNdNf4Fex3C7TwWXNy3O2/LrWdnUq/pBxK+cyZbqWyjB+0x7WVgMpA1ylS0nXl3UOs4KxkGa4LoQMjqtprgYPcFwATyCrE6xvRG7gmABs27I3kuAd9ss89Z61Zt2rrplZ8hI1VVGmuozDppFGpYQiUW5A7D4llthbFu641ytcMkgk7kmSBtryiiGFuMRLrkPdM/qRpUtjCMi5czPqTmP8AvIVJfGgoHIdEO8D/ALX/AGNEqG8DHwvM0SraoeOJHPkzlqVvH7b2b2QKGctAP5eceK8+UGmmRWS9uOF5gt1fu9lwOaEiNeQnQ9DS7mHVHPwdpvXHyDuF3uz0J/eAas3TqI7qo4O4AjdGEeQFXrmpnlWO9zQSJgmgnWNajzkannz6Vy+OVSAWAJiBz1MDQcpqg/HUDFQrtqdl5jT5jpuK4k2A2luH0cHnXF21PSgeHxZYkMrJJEGc0iPy0XF7Tn56VySaOY9oP8HEWvM1fodwRptA9T60Rret/FH8EU+TPVDicOHRlbZgQfA1NXw04AXa2Taa5bbdXI8oEHzFSoxIEGNO6a03E/ZxL9zOWZdIaI1jbU7aaV3h/ZqyojKW+piay5Wcm3jYtVeONTB8WsuXVkEsBqxiRr2SNOWunWpU4ZibiwsZDp2UOY6DMZ780mmNawCL8qKPKpgtNjaPGrFOsnsjFcE9m8QgIeSTBlmjYR8s6E7mN6MJ7PMd3A8BNHsteimK0p7vUDuy9Fbh+CFpMoJOpMnrVqvV6qkklhC286s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sp>
        <p:nvSpPr>
          <p:cNvPr id="157713" name="AutoShape 17" descr="data:image/jpg;base64,/9j/4AAQSkZJRgABAQAAAQABAAD/2wCEAAkGBhQSERQUEhQVFRUUFx0YGBcYGBcaFhgbFxgZFxwaFxgYGyYeGhojGhUXHy8gJCcpLCwsFh4xNTAqNSYrLCkBCQoKDgwOGg8PGikkHyUqLCwsKSwqLzQuLC8vMCwvLCwqKiotKSwqKiwsLC0sLCwvLDQsLCwpKSwsLCwsLCwsLP/AABEIAOEA4QMBIgACEQEDEQH/xAAbAAEAAgMBAQAAAAAAAAAAAAAABQcDBAYCAf/EAEQQAAEDAgMEBQgIBAUFAQAAAAEAAhEDIQQSMQVBUWEGEyIycQcjc4GRocHCFDRCUmJysdEVM4KyJCU14fBTY5Ki8UP/xAAaAQEAAwEBAQAAAAAAAAAAAAAAAwQFAgEG/8QANREAAgECAwUFBwQCAwAAAAAAAAECAxEEITEFEjJBURNhcYGRIjOhscHR8BRCUuGi8SNygv/aAAwDAQACEQMRAD8AvFERAEREAREQBERAEREAREQBERAEXyUlAfUXyV8NQDUheXB6Ra7sdTGr2D+ofulPaFMmBUYTwDmk/qvN5A2EXwFfV0AiIgCIiAIiIAiIgCIiAIiIAvhK+qmPKpXqU9oZqdWoyaTbBxyn+nRRVanZx3jxuxcTsS0auaPEhYKm16LdajPaFQeH6WVW/wA1oqDiCQfYbKYwfSOhUtmyng4R71SljJ8o/Ei7R9C3KnSbDt1qt9/7LVq9NMM37ZPg0qvBUl7WgwDeRvjcOZUxsfZzHMLzBN+yb5de8NSVWqbRnBXa+Bz2jOnd01pfZDz6lH47yk0qUZmO7XdvrFjoFE4x9KLvY07uxEeO9RNZzBq4OBFjkO7WPFRQx1Wef0Oo1c/aOlxHlFcIIpNAdo4uGU+BErXf5RKh06scu0SoRuQ3bbkWAD1zvXsuEz1cjcGxu096k/VTfX1J1Vpc4v1/o2ndP8S4wBbeQ0R7Vkdt+u4nzzx4CxHGNyjXY18ACjHElwGnG6xHENsc1NpiD2gZO/1QopTqPO7XmR1asZcMbebJWli6r56yu8cyTH66r4KJcRlrF5mwhx9WqjBtNoECo3WbNLuXDVfBtQ3848yNzD8dFBJzbzkQXJ4YTER3mi/h7VixlKoWgFrQR9oPued1BO2kZB84YFgS0Df61q/xJ2bKWXie9Ijgo08+JHl2dRgttYml3S5zRuPbH+ymcH09GlWmRzb+xXBU9qVG6ENnhPwXzr6r7zMX0/dWaeLlB2Ugptcy3MDt6jV7rx4Gx96kAVT2GxJIyk9r43Vl9E5+iUZknKdfzFauGxXbOxPCe8S6IivEgREQBERAEREAREQBUr5XngY4SY80P1V1KmPKuydosGk0gqmL92cT0OU2ZcjKAXEw3N3RxJ8FsbbwB/8A0a3PGrRDXga7rOC87PZ2XmJix9vL4LZx2JLw1usHWZtpHK2+fUs1R9m6LEaacEu4hqFZzO65wGsTZdfXxNSAW1HMD2CcoAIn8XHmuNzXINvj4LvdlU2l7MzC+KIOUXmBa0iVVxFWUKdyi072NF2Oqb3kxaTBJ3XJC8Co7XM6/MD4Lp6WCphzrUyM5FSwGVnVyIBJIM8N60cFs2m6hmIl2VziSXSCDAgaERvWX+tdr5nXYyvqQbnE2LifW4/FY6lnMbpLriTexU0/EURWeGtaG9WWtcM3eIFzv1kSNFE7RxGapRBIJEC3AA8bnxKkhVnJ89CJrvPbqbYuB7Fr18dldkaO390CXewaetfNrY/qaJqjvF2SnwzRLnxvygwOa+dDXt/h+0n1C6/VAubHWEOeZGY6B2hN9TYq3hML22c3ka2C2eqlLt6l926SS552PLcVVeJFKuRxAt7ln6p7aZqVWV6bB9pwAEzECbk8gvtLE4bDEupVAHBl2sq1ILxWiRlImaV7nXhosW2tt0agqS41HA+aeTUcYmweKogW1Lb23q9LA0UszWWysNVajGi7fyvK/pc2cNS63+TVbUj7Oj//ABMH2LVzzUE/dPuctDo1QLXmubZJDPxPIi35Qcx8BxUhWoXaGvAeGxBuCJ/dZUoKE3G/Iw9q4ClgsR2dGbkrZp5287GbKuh6PYZkOcTIF43TH2r6BcyysZyuGV27gfAraw1bK7SQbETcgrxScM7eBmxyaudZWoUSwtuA37ToEA/aaRcRO9dd0Un6JRkz2Tfj2iuC2nVNBgaGg597jJFpLV3nRN04OiRbs6f1FamypNzfh9ienv6Ttfu0JhERfQE4REQBERAEREAREQBU55Uh/mdL0Y/VXEVTvlU/1Kl6MfqqeN90yOpocvhTkqPbvzW379y36zwQS4AkA33wRy1WltRmV4eBINnDj6+PxWLFYxkebeTazcpBB3l5NtZNt6y6M1KCZYo1Y7ufIj6tHsZ5kTblpoecrrah7LI16tv6LnMVTjDt5kn2wuiqns0/Rt/RVKst6m/EoTd8zGvfXOy5czsv3ZMexYyfUsVRxccrTEXc77o/cqmlcjTBqF0hp07zjo39ytingnMa17W9lzoL3TmdPDkpTYmxQ4BzhFMd1v3ublK7YwZfTAYLtIIHGFVqYuKmqa8zzLQ5SqGOpilXoio1pJBuHAu1hzfitVmGYyhVo0KtSmysW9Y1zA8nISQA4RA/ZTjdj1j9gDxcszej9Xe5g8JP6qaGL7Lhnbz+mZYoYvEUFuwqO3RpNfI5alh3tADXU7ADuOzSLTI5HRfG7GzPLqhLpvplHs1jlZde3o27fV9jQszejLN76h9cL2e1N5W3vh/RcW18Wr2klfmkr/UgKVCIAHIACAOQG5TexNmBzndYAQWgQfFb+G6P0Wuu0m/2iVuuwwZ3RAVOeIi4Nq9zOcnJtvUgNp9GWgEtOZm9p1bzaeAUGcG9hAPaae661+R5wF3ShcdsrKSQSGP/APV3LkVJhMV2r7OaOU75EfU2u5584M0aW0VndEXTg6JAjs/MVUbsSXmCAHNMGN5tdW10O+pUPy/MV9HszKq13fUnpNuTuTSIi3ywEREAREQBERAEREB8Kp3yqf6lS9GP1VxFU75Vh/mVL0Y/uVTGe6ZHU0Ofq09RcCdDdpHwWq3BNB7ZMbt4Pr3LafIJmWknxYfHgvLobc9nmLsPq3XXzsW0ivcxbcjqxH/NFM1e7T9G1QW1mxSFgJJNtN2inandp86bfivGrUfM8loa+IflbxJsBvJOi39ibKzugmWtMvP3ncPBRou8ndTEAcXO/wCe9dhgg3D0mh5ALjcnUuN1n4mo4R3Yas5s27JXZvwvqiqvSSiBZ2Ym1gfC/KTqsOP265op5Gkue0O0kAEHQakyFmxwNaTSta/UsQwOIk0txq/XIm5RQ/8AGanV1HGkRlEtmYdeNI9yxNdiySQ1ozRYkQInQEiJ3r1YGWe9KK5ZtHUcFN33pRVusl3dPEnJWagybqBGAxDjLqwFtw4xy8VuYnYhqZPPOGVsGDqZmTEbrLuGGpppuon4XOOwppq9VeSbsSG0KwYC5xho1K0/47TaBLrHjaOZ4LEzYgaCHue+TNzyhZG7Fw/3IvOp14+Kn3cKnfelfwt8ztLCR4pSb7kl8zFX6T0QBlhxMRGl+fhuXv6e3FUnhk5bi4gyNCFl+gU2mzG23wF7a0DQAeCgqV6SVqaad9br6ENWrQ3LU4u/VtfJI4SrIeDvd2Xfmb/srh6HfUqH5fmKqnb1LLUqRuc149eqtbob9Sofl+Yr6vZMt6W93fY6oak0iIvoSyEREAREQBERAEREAVOeVn/UaUf9L5irjVO+Vj/UaPoh/cVUxnumR1OE5sPNyZFtRdpjluXwmPwzvuWH9kcYdLbSdR3f6hxXwugTZsnUXafEbl86ircw7VnqhIAudNN2inaruxTPCm0+4qB2s/zYEARMRcHTRTG0DFJp/wC01etex5nvIzbBw+Z9MHeTUPw+C66vhmvjMAYMjkVAdHWecP4GALoZXz+MqPtboglNxldEPtLG08OWsbRDjlLhA0Mjlv8AgsVXblYZopWBGUwYAN7xMy0DdaVk2ziD1tKkHdWKk5niA6B9kE6KKqYk9RiGTVhsHtuByyRYELXw2HjUpwlKN27atvJytc+nweFhVpQlKCbdrttvJytfklny9TrG1xDZ7JcO6SJ8Oax/xKl1gpmo3Od29RdSpTrVMKab5LTBibHL+69YTDZGdUaLjUcTNWNJ+0Xevcq8dmxUXOb5Xt0zfXkreOZQWzYKN5t3tfdyTWcs8+St0vmjeq7Xpg2JcAYLgJaD4hYcRtqKwpNYXGAScwaADwnVRWHw2IFL6OKYaJvUkERMyBxW/isA57gC2mWjL279Z2fDipXhcFCVm+vO/g8rPrle5K8Ngac7SktJfuv0tKys1e/De5nwO2az8QaJptAbdxJJOUmxCwDaznVzTs1tQO6t28EEi63XURne9pgvbl0uOa0/4PSBYYIc0yHTDiea5dbCbjTWe6krLR83n328rkPb4Ddd45uKSstHa7eb62XgYthOqOfV6yqX9W7JEAA21gb1NLUo0GsLi0RnOZ3MrIXrLxVRVam9FWWWXl3GXja8a9VzirKyytbkuS77nO9KO+/0Y9xVn9Cz/gaH5PmKq7pIe0/0Y/uVo9DPqVD8nzFfU7E+n2JsNoTaIi+lLYREQBERAEREAREQBU75Wz/mFH0XzK4lTnle+v0fRfMVUxnumR1OE5ktIJJt+Jun9QXyYuOzO8XY7x4I54JLhb8Q1H5mr5IH4Qd4u0+I3L5+xSMe1WAUxEanTTdopfaX8pno2KD2g2GG0XOhtoLjgpzaf8lno2I+DzO1oTOwHecqeAUtSq68nFQ2xe/U8G/otj+IBtQNJjrZjhLe9PAxdYFam5zdirPiZu4vCMqgCo0OA04jwIShhGNbkYwBp3RM+M6r0HA/qsVfblKjTc7M1zhHZBGYnSFzQjVqtU4t26HcKlWSVKLdunI3W4YjQAeAAXtoeND71zNbaG0HyRhQwAgS9+ma4kDkvEbRgE1aFMG9hJgmJmbiL8gtOGyq7d2rd9zRp7LxFSXtWXmv9nUuqDRzV4di2M3geJA/Vc3iaEnLicbDTTDg4dkZiD2SBcaarnsZU2c18GpUqg/bL3kt7JnsnXt28CrMdkT1c16FqOxKjecrLw/pI6Xb3S2lQZmBa9xMBoPvMblGdFukJr1KtSs8AsaA1ujWgk6TvtqoxnSPZ7TNPBl0Nj2ODs08bAeErlsbiGPfUc0ZQ49lpOYgcLK0tlUo03FPN8yaOxKTjJKpmvD6Mt/Z1frGAyCZKjqfS6g4OykkteWRFyW2nwKiNk4ms2phG0x5mpIfI+62fVC1dj9Fyyr2y3Jmc9xDt0kid4WQsJSjvOo+9W8WvofPOnBN7zJDbePa+pUaO82i1zhwzOkK2uhf1Gh+T5iqVOHeHYqrVBa6sZa06tY12VgnhAlXV0L+o0Py/MVvbLgoTcY9Ptct0ElkibREW+WgiIgCIiAIiIAiIgCpzyu/X6PovmKuNU75Xvr9H0XzqpjPdMjqcJy77uPjqNRycOC8ZovpO8XYfEblnfSnkeI1WEnLrYm0/ZPiNy+di76GfGVzFtP+UNBrppu0UztEeaZ6JqhNo04ZOkzbdu0U1tP+Sw/9tq7fB5kq0JDBVcvXOgmGtNuW/wAFrbTc6abzBLhq2TAcIk7pjeslBkivP3AddY3evRYthVWmm0CxeJyOvEWABGngs+Ec3LvS+BDb2myc6p2UNBginBO/sjkq4rYOpTe8sgy4mACd/hxJVg0WlzRJzSIMaWn4b+a8bFwFMlzw0WN50Phx1U2HrwwkpXTLmAxTwtRuMb3Vs/mQmAZi8U0uL6lLMZJkiSBAPesYWwOgx71Ws90T3naTqddF2tTEgDu20gWj1byo/HMrPOWiwiLSTA/3CljjsRXnu0FfyzNWOJqVZbqm0uedkc07opRqhuZ5yk9mbB2osDfSVtU+h+GpGMoMX3SRE2G9b7uoomcViqMtHczSW7iYFxrwWq3GYAtkY/LDsoJBAB+6CW3tvU0sHj6mrt5ojlGnfOd+/Mg9oYL6VUFDCAU6YHnKsa/hJgEEcB7Vs0NkYTCS1zQTT1J1MicwHwXW4bZXWUicLWo17TlMZXci4aeKrzbNeoHmjXo5HUw4ZRIcJ07QN2jcUnQxPBO8Y+Ovfc7w8cPvvtpXT06HV4PaNLF0mvoksc3MGEaTlyyQbb1yr8Q5tZ9CZyMa2o5pPaJALhyUl0OwTqAuOw5xynMCTIkzGhWN3RbEjE1atJuelUdnMloLpvAGpjT1KvQpxjUqU45q11/srYyjCEkopJtaIzbSxLHh2TRtMC+oghW70M+pUPyfMVSlTZ7mOrF3ZlghvrhXX0L+o0PyfMVpbLSjNpdPsVKCS0JtERb5ZCIiAIiIAiIgCIiA+FU/5X/r1D0Xzq4VT/lf+vUPRfOqmM90yOrws5TaBIpujWPctjFOArOpgABrGEc8wv8AotXFi8h0E2g908jw8V5zB9fO6RUDAzKdIGhHHRYFOMdxuXR28cv7Kcasew3LZ3vf0PG1BDLc/gpnah8yz0TVD7W7nt+CmscB1VOdOravF7teJ5DhNvCYd5NUtOUBokxM204L7snB03HzjgCTIbmGWeXMLW21WqAta0HK8NFjvvbxICw9H3guNLLnM8ybameHFczpQhQb55eh1OCUG+Z7w+OrUK1QwXU8zpHesR2dNCY15ro9kODhTaWkOP2ec77bl56P9WynUL2EOeYcTN72hp0jTnC6DZmLpNq0wYtIDjIlwsTw8VBJxrSUdFdJsl7HeSaZH9IdrUcHDI6yuRIZNm83cL+3cqt270ux1Zr2vkdqWto2aGjWYu71qb6R0zT2hi3VnOL84gWGcEeba2bAAXUPXoVamJPm21H5MxyENa1rBcyCJW5CaoSdKmkoryv4suRpZXILCUadF9OrUkVCC8gGQGnTPzdOikNpbR61jWnDZHOaQwBoa3q5uaWbfPrlZcLhKdWoHksYHsgF12HQAHeCVh2nsPFUgzrczmMB6pze3F5AEaDkjlGU1vPP80PcyRobTpUqbHYVz6BpQ4uz9txFy0mI3aQu86R4ypWdga9OmxpqUQ+q58BoDu60uidSTlAJICr3YjqdWpTpvbHW1GtJIiST2ra6b96z9PtuVqmLdTBf1THBrAJAMQLRpGg5LyMbxdN6N836nt7u/Q7WcOCXCc1L7Jbkb3TmDRMuAubmy+s6Uh/VhrXDMLiwyjcc27d7eK5Oli+rrMGJcAymASHEz2hu4kH2r3juldHPUcG52uaGgCwIFzPKTpyVDelD2aUPP6eJTq16naNKOfX6Ez0mYC6o4R3Gh0GQHEzY77K0Ohf1Gh+T5iqI2NtE1aVaBlbAtro61yr36F/UaH5PmKv4OKjXkkuX2OoKKm90m0RFskwREQBERAEREAREQBU95YD/AI2h6L51cKp7yw/XaHoj/cqmL90yKrws4vE15NrjeCLeB+74r7TaDDdQNx77fyneF5qUYktJMcNR+45LxTp5iA1twZB3X+6TproVjJJxyM2OmRuY7Dl4Abz/AEXQbSwA6lgLwPNt8Fo9T1bBmIvz5QtvbGEd1LSO15po/VcKNqav1J6fBmbLMPUzw0gxBBtaxHHgs/Q3ZdFxfVe1zMrsgMkEkm/MyoZ1Z7KhyuN2tBbpvj1KW2J0kpim+nUcAaea4Al8mNfC3qlRb77FxXO3LQnozUb3Jg4ygA4h7gWlzSYkkuNoGk8OCj8d0iY2kDlLQ4GPtNkEg5juH6yVzGI2pUEik6GAOa1oMhwd94neLblB43FvFMU3RxPDwCUsG6rV3kTwk56HU9MdnMc3B4h05YIqyZBDLgE/lsFxleoX1Xvpjzb3ZspOU5CcuVx4AATvuu72NQGPwLsNUMEAFkjuubaRxBtK4vaWAfRqdW9oaQMjosQDqQD3jz/Za8kte6xIm72N/GUmdYGNY0scXUxHZa0M1kRrbjcXWTCYk0C1jHZQ89ljgajARaLGWA8R7FD4nEjtMDnPcHCTo45ZmRESBF96kNkj6W8dS0dc0TJIFMvd2QYFwOY3hVXTbSvmvyzZJvakh0Vd9L2m+uG5WYRpLiNC+MgGlyb3W1h8OG1JzBzyS4jVrZ/UqcwfRg4PCtw1AmpVrHM8tHaeR3n/AJRo0eK0MNspzXHMIN9RDvXKmrpNKC0X5qdUXa75kD0o6ODIcS15IB84194nRwP3dy5NmNGYNAzTaf2VxbK2KK4qU3CWuaQQQYO+/KVyFfo1husD2Uw3LoB3Tzhc1K0aVlUTzWVtCnVdp2tqecJs80KLmkEEsDjOt3cCLeCu3oX9Rofl+Yqmajy7rCJLQxo96uboX9Rofk+YrnZrbqyctbfYiopp56k2iIt0shERAEREAREQBERAFT3li+uUPQn+5XAVUPljpn6VQcBbq45Tm0VXF+7ZxUV4nCMqQee4i9viPepPZ1Vuc6AkW4EzwWGns/M3M4hoPqjkY0PNfW4OmdHzxBn1E294WTuu+8jM3eZ52rRqdqcx1I4AHgd6msTWc2iyDfqm/wDIKi67arGdk5o8PUpvHV2uoNziD1Qvw1UdThXLMnhwGv8AxFji5z290ASAJn/6mH2VSoMz4qHFxltOxEG8nnG5eXU29eDAyAtJmdJMaLZ6TbJNYlxgNAkxui+Zx0ss2dS8lBuyerWvgaWzKNOrKTqcuRobRxNNwY+kwMaZMARoY+ChsWwOjfz19ynttbPb9FoVWGWOZObUSZALuWaLLh8ca7e85xHFunqhbuHo7sVFO3iWJuN3uLK50mx9ruw9VrmXg3bOo4exTu2v8dVo4jD5CGyHNlvWMnxF4MrgMJs3GFgrMBFInLmeQATvABvbipTYewS2r1r2OxNANIAp1OrJd4nUA71YdLLcbIpZreJev0exLmFtFtAtt2iKYqsMyWucdSOI3LzsSo3CuHWOpvqTLywzcGWgvtv1tdQ+H2oMLiqv0jD9jVtB9RzizNBaS77VuK+4naNbFPLmUWtDYADQGwwXa2G2gG/NcvDWiorrqcxav7WhanRTbLabnisQ6s53e0Iae60DVo0UvterTxBB7xYSOzrzzKqNn7KqVHdc/rcwcC4wRJHB43RZd7snb+EY7LVr9XwpmxbP3i0drxUzcXHs2vgc53ubNR5wtFz5AfVeGCxIaN+guY964uvs2q4ZqRF3R2jEAG/jddrtvbuAqMy9qs5vd6sOsTzsFyVTaTtG02sG7O6XewaeAWHj9+NRbrTVvQo1pzUt6Nn5mpi8KKbagDgZY0mOM71b3Qz6jQ/L8xVR/RKlTPEvc8AANaYEHiVb/RKgWYOi11iGwR6yp9lS/wCRpvO32O6Cna8kTCIi+iLIREQBERAEREAREQHwquvKP9YpS0PaWXEX7+o4qxlwflF2XVzMxDGGoxjcr2jUCZmJuPeFTxtNzpNROoyUXdle9IdnOgVKRLqcHS8C2o+033hQGae7Yjhf/wAeI5FdngcU14zUHCd9N2h/WDzWnj9ntMubShwuW6X4jgfcsWNTP2jirhlUzjr8/AiNmsJaYkCTxjTcN3gp3bOImi2w/lC8eK57F7XcWloblib/AGgfxDcVL436uz0Q+K6qy9leKKSTSszFittsw75e1xzNAEevVZtn4uljOsfVFVlGi0ZxJipOjCBu32WltjDtqZmXz5AWGCYN+C97JwtSjhuqbmLnPzVHOgB0CABvge9QUVRit+XEc04wU3N3uSextvU8zsL1IZhKjSGNN+rJ1mfsnU8LFcv0j2LiMHVhjS6m67ZdqOTu68e9T0OOppzEdlpLluUdi1XsyZKr6fB8NYPAO09Ssx2lBK1XT86lujVqS5ehXW0duYh7cpGTdczA/CBorJ2J0tpGlRYaJdkptaSGnUC5tzXih0bps1OHpx/W79Pit2rg6NMw99V5EWaAxt+fBePayi7U4Z/n5qXf0+InrG3i7HF7Z2RWxGKqV8rWB5EF5AMAAd31KQ2Vs2ozu1SSdRTYSTy8F0dNzcw6vDs/qzPnnJsvZxdXK4h2UAjM1pAIm1gJIVaptDEVNGl+d1zqGE3tZp/9U38rowMwOILcpFQN4OcKYjfbWF5p7GYLvqUmk/daXuMW1K2OoqPBgVHgggk9m3Jzzy4L3VoU2GM9MC2pc52l7NgaqnUr1Ju05t/nn8if9HShxp/+pJL0Tb+B4wmGw5kPfUgXGYhrSJjRv6KSoU6Lf5VAuPHL8XqLqY6kNC93JrWsB8d6yYba1YjJQpGP6nuvdU6lKdTgv4cvuQzq0YcMorujFv8AyeXwJsOrHRjGDmZ9zbLs9hgihTzGTFyBA1O5V9S2DtCtqCwficG+4XVgbBwLqOHp03kFzRBImDcnf4rb2Jg6lGpKclZNW+JXnV7T+Xn9lkSCIi+pOAiIgCIiAIiIAiIgC+EL6iArvpl5OC4nEYIBlTV1MWa/jl3B3LQriKO0HPljpp1WyCD7xB18FfRXKdMegdPGDOzzdcCzxo7k/iOeoWbi8EqntQyZ7GTj4dCqsXgRVs7sVANRo79x7wp+l0afVosGZoHVgbzcTuUJimPpVDQxbSx7e67jzDviux2fhD1LC6s4DLuhuk718xip1KEN3TPp8ibcjVztfzt6mszo0APOVj6gGj2mV6bgsI06dYRzc/3XCyvqYVhuQ48yXlYndJ6bbMYfc0exZd6s9N75HX/HT/hH/J/Q2TtJtMDLRyNOmbKweoXPuUdiHvqkkFzpPdYHFtrakge5ev4niKxHV0Z4HIXEet1lt0ui2Prd/sDm6P8A1atDDYOrxKDv43/PU7jjIR5zk+60V8Ff4ml9Cyh2ZobDeyHVAJduBa2DHrWClUpsBJqdomSGNkjkHO3ahdNhvJlvq1jzyt+LpUzhOgmFZEsLz+Ik+7RakNmYifFZfnfcieLlrGnFd79p+ruV+/aTCezSc8gyM7y7nOULdwtDG1Z6qkW5t4YGDxJdcqzMNsylTEMptb4ALZhW4bGj++VzidevU4psrij0AxVW9WoGzxJcfZYKWwfk0ot/mPe/kIaP3XZIr8Nn4eH7Sv2cdXn4kPhOieGp92i2eLu0fepVlEAQAB4Be0VyNOEOFJHaSWh8hF9RdnoREQBERAEREAREQBERAEREAREQER0i6MUcbTyVRf7Lh3mnkfgoI+TZha1vX1Ia0N0beN8etdoigqYenU41c5cUzksJ5OaDe++o/wBeUewKZwnRrD0u5RYDxiT71KIkMPShwxQUUtEeGMA0t4L2iKZKx0ERF6AiIgCIiAIiIAiIgCIiAIiIAiIgCIiAIiIAiIgCIiAIiIAiIgCIiAIiIAiIgCIiAIiIAiIgCIiAIiIAiIg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sp>
        <p:nvSpPr>
          <p:cNvPr id="157715" name="AutoShape 19" descr="data:image/jpg;base64,/9j/4AAQSkZJRgABAQAAAQABAAD/2wCEAAkGBhQSERQUEhQVFRUUFx0YGBcYGBcaFhgbFxgZFxwaFxgYGyYeGhojGhUXHy8gJCcpLCwsFh4xNTAqNSYrLCkBCQoKDgwOGg8PGikkHyUqLCwsKSwqLzQuLC8vMCwvLCwqKiotKSwqKiwsLC0sLCwvLDQsLCwpKSwsLCwsLCwsLP/AABEIAOEA4QMBIgACEQEDEQH/xAAbAAEAAgMBAQAAAAAAAAAAAAAABQcDBAYCAf/EAEQQAAEDAgMEBQgIBAUFAQAAAAEAAhEDIQQSMQVBUWEGEyIycQcjc4GRocHCFDRCUmJysdEVM4KyJCU14fBTY5Ki8UP/xAAaAQEAAwEBAQAAAAAAAAAAAAAAAwQFAgEG/8QANREAAgECAwUFBwQCAwAAAAAAAAECAxEEITEFEjJBURNhcYGRIjOhscHR8BRCUuGi8SNygv/aAAwDAQACEQMRAD8AvFERAEREAREQBERAEREAREQBERAEXyUlAfUXyV8NQDUheXB6Ra7sdTGr2D+ofulPaFMmBUYTwDmk/qvN5A2EXwFfV0AiIgCIiAIiIAiIgCIiAIiIAvhK+qmPKpXqU9oZqdWoyaTbBxyn+nRRVanZx3jxuxcTsS0auaPEhYKm16LdajPaFQeH6WVW/wA1oqDiCQfYbKYwfSOhUtmyng4R71SljJ8o/Ei7R9C3KnSbDt1qt9/7LVq9NMM37ZPg0qvBUl7WgwDeRvjcOZUxsfZzHMLzBN+yb5de8NSVWqbRnBXa+Bz2jOnd01pfZDz6lH47yk0qUZmO7XdvrFjoFE4x9KLvY07uxEeO9RNZzBq4OBFjkO7WPFRQx1Wef0Oo1c/aOlxHlFcIIpNAdo4uGU+BErXf5RKh06scu0SoRuQ3bbkWAD1zvXsuEz1cjcGxu096k/VTfX1J1Vpc4v1/o2ndP8S4wBbeQ0R7Vkdt+u4nzzx4CxHGNyjXY18ACjHElwGnG6xHENsc1NpiD2gZO/1QopTqPO7XmR1asZcMbebJWli6r56yu8cyTH66r4KJcRlrF5mwhx9WqjBtNoECo3WbNLuXDVfBtQ3848yNzD8dFBJzbzkQXJ4YTER3mi/h7VixlKoWgFrQR9oPued1BO2kZB84YFgS0Df61q/xJ2bKWXie9Ijgo08+JHl2dRgttYml3S5zRuPbH+ymcH09GlWmRzb+xXBU9qVG6ENnhPwXzr6r7zMX0/dWaeLlB2Ugptcy3MDt6jV7rx4Gx96kAVT2GxJIyk9r43Vl9E5+iUZknKdfzFauGxXbOxPCe8S6IivEgREQBERAEREAREQBUr5XngY4SY80P1V1KmPKuydosGk0gqmL92cT0OU2ZcjKAXEw3N3RxJ8FsbbwB/8A0a3PGrRDXga7rOC87PZ2XmJix9vL4LZx2JLw1usHWZtpHK2+fUs1R9m6LEaacEu4hqFZzO65wGsTZdfXxNSAW1HMD2CcoAIn8XHmuNzXINvj4LvdlU2l7MzC+KIOUXmBa0iVVxFWUKdyi072NF2Oqb3kxaTBJ3XJC8Co7XM6/MD4Lp6WCphzrUyM5FSwGVnVyIBJIM8N60cFs2m6hmIl2VziSXSCDAgaERvWX+tdr5nXYyvqQbnE2LifW4/FY6lnMbpLriTexU0/EURWeGtaG9WWtcM3eIFzv1kSNFE7RxGapRBIJEC3AA8bnxKkhVnJ89CJrvPbqbYuB7Fr18dldkaO390CXewaetfNrY/qaJqjvF2SnwzRLnxvygwOa+dDXt/h+0n1C6/VAubHWEOeZGY6B2hN9TYq3hML22c3ka2C2eqlLt6l926SS552PLcVVeJFKuRxAt7ln6p7aZqVWV6bB9pwAEzECbk8gvtLE4bDEupVAHBl2sq1ILxWiRlImaV7nXhosW2tt0agqS41HA+aeTUcYmweKogW1Lb23q9LA0UszWWysNVajGi7fyvK/pc2cNS63+TVbUj7Oj//ABMH2LVzzUE/dPuctDo1QLXmubZJDPxPIi35Qcx8BxUhWoXaGvAeGxBuCJ/dZUoKE3G/Iw9q4ClgsR2dGbkrZp5287GbKuh6PYZkOcTIF43TH2r6BcyysZyuGV27gfAraw1bK7SQbETcgrxScM7eBmxyaudZWoUSwtuA37ToEA/aaRcRO9dd0Un6JRkz2Tfj2iuC2nVNBgaGg597jJFpLV3nRN04OiRbs6f1FamypNzfh9ienv6Ttfu0JhERfQE4REQBERAEREAREQBU55Uh/mdL0Y/VXEVTvlU/1Kl6MfqqeN90yOpocvhTkqPbvzW379y36zwQS4AkA33wRy1WltRmV4eBINnDj6+PxWLFYxkebeTazcpBB3l5NtZNt6y6M1KCZYo1Y7ufIj6tHsZ5kTblpoecrrah7LI16tv6LnMVTjDt5kn2wuiqns0/Rt/RVKst6m/EoTd8zGvfXOy5czsv3ZMexYyfUsVRxccrTEXc77o/cqmlcjTBqF0hp07zjo39ytingnMa17W9lzoL3TmdPDkpTYmxQ4BzhFMd1v3ublK7YwZfTAYLtIIHGFVqYuKmqa8zzLQ5SqGOpilXoio1pJBuHAu1hzfitVmGYyhVo0KtSmysW9Y1zA8nISQA4RA/ZTjdj1j9gDxcszej9Xe5g8JP6qaGL7Lhnbz+mZYoYvEUFuwqO3RpNfI5alh3tADXU7ADuOzSLTI5HRfG7GzPLqhLpvplHs1jlZde3o27fV9jQszejLN76h9cL2e1N5W3vh/RcW18Wr2klfmkr/UgKVCIAHIACAOQG5TexNmBzndYAQWgQfFb+G6P0Wuu0m/2iVuuwwZ3RAVOeIi4Nq9zOcnJtvUgNp9GWgEtOZm9p1bzaeAUGcG9hAPaae661+R5wF3ShcdsrKSQSGP/APV3LkVJhMV2r7OaOU75EfU2u5584M0aW0VndEXTg6JAjs/MVUbsSXmCAHNMGN5tdW10O+pUPy/MV9HszKq13fUnpNuTuTSIi3ywEREAREQBERAEREB8Kp3yqf6lS9GP1VxFU75Vh/mVL0Y/uVTGe6ZHU0Ofq09RcCdDdpHwWq3BNB7ZMbt4Pr3LafIJmWknxYfHgvLobc9nmLsPq3XXzsW0ivcxbcjqxH/NFM1e7T9G1QW1mxSFgJJNtN2inandp86bfivGrUfM8loa+IflbxJsBvJOi39ibKzugmWtMvP3ncPBRou8ndTEAcXO/wCe9dhgg3D0mh5ALjcnUuN1n4mo4R3Yas5s27JXZvwvqiqvSSiBZ2Ym1gfC/KTqsOP265op5Gkue0O0kAEHQakyFmxwNaTSta/UsQwOIk0txq/XIm5RQ/8AGanV1HGkRlEtmYdeNI9yxNdiySQ1ozRYkQInQEiJ3r1YGWe9KK5ZtHUcFN33pRVusl3dPEnJWagybqBGAxDjLqwFtw4xy8VuYnYhqZPPOGVsGDqZmTEbrLuGGpppuon4XOOwppq9VeSbsSG0KwYC5xho1K0/47TaBLrHjaOZ4LEzYgaCHue+TNzyhZG7Fw/3IvOp14+Kn3cKnfelfwt8ztLCR4pSb7kl8zFX6T0QBlhxMRGl+fhuXv6e3FUnhk5bi4gyNCFl+gU2mzG23wF7a0DQAeCgqV6SVqaad9br6ENWrQ3LU4u/VtfJI4SrIeDvd2Xfmb/srh6HfUqH5fmKqnb1LLUqRuc149eqtbob9Sofl+Yr6vZMt6W93fY6oak0iIvoSyEREAREQBERAEREAVOeVn/UaUf9L5irjVO+Vj/UaPoh/cVUxnumR1OE5sPNyZFtRdpjluXwmPwzvuWH9kcYdLbSdR3f6hxXwugTZsnUXafEbl86ircw7VnqhIAudNN2inaruxTPCm0+4qB2s/zYEARMRcHTRTG0DFJp/wC01etex5nvIzbBw+Z9MHeTUPw+C66vhmvjMAYMjkVAdHWecP4GALoZXz+MqPtboglNxldEPtLG08OWsbRDjlLhA0Mjlv8AgsVXblYZopWBGUwYAN7xMy0DdaVk2ziD1tKkHdWKk5niA6B9kE6KKqYk9RiGTVhsHtuByyRYELXw2HjUpwlKN27atvJytc+nweFhVpQlKCbdrttvJytfklny9TrG1xDZ7JcO6SJ8Oax/xKl1gpmo3Od29RdSpTrVMKab5LTBibHL+69YTDZGdUaLjUcTNWNJ+0Xevcq8dmxUXOb5Xt0zfXkreOZQWzYKN5t3tfdyTWcs8+St0vmjeq7Xpg2JcAYLgJaD4hYcRtqKwpNYXGAScwaADwnVRWHw2IFL6OKYaJvUkERMyBxW/isA57gC2mWjL279Z2fDipXhcFCVm+vO/g8rPrle5K8Ngac7SktJfuv0tKys1e/De5nwO2az8QaJptAbdxJJOUmxCwDaznVzTs1tQO6t28EEi63XURne9pgvbl0uOa0/4PSBYYIc0yHTDiea5dbCbjTWe6krLR83n328rkPb4Ddd45uKSstHa7eb62XgYthOqOfV6yqX9W7JEAA21gb1NLUo0GsLi0RnOZ3MrIXrLxVRVam9FWWWXl3GXja8a9VzirKyytbkuS77nO9KO+/0Y9xVn9Cz/gaH5PmKq7pIe0/0Y/uVo9DPqVD8nzFfU7E+n2JsNoTaIi+lLYREQBERAEREAREQBU75Wz/mFH0XzK4lTnle+v0fRfMVUxnumR1OE5ktIJJt+Jun9QXyYuOzO8XY7x4I54JLhb8Q1H5mr5IH4Qd4u0+I3L5+xSMe1WAUxEanTTdopfaX8pno2KD2g2GG0XOhtoLjgpzaf8lno2I+DzO1oTOwHecqeAUtSq68nFQ2xe/U8G/otj+IBtQNJjrZjhLe9PAxdYFam5zdirPiZu4vCMqgCo0OA04jwIShhGNbkYwBp3RM+M6r0HA/qsVfblKjTc7M1zhHZBGYnSFzQjVqtU4t26HcKlWSVKLdunI3W4YjQAeAAXtoeND71zNbaG0HyRhQwAgS9+ma4kDkvEbRgE1aFMG9hJgmJmbiL8gtOGyq7d2rd9zRp7LxFSXtWXmv9nUuqDRzV4di2M3geJA/Vc3iaEnLicbDTTDg4dkZiD2SBcaarnsZU2c18GpUqg/bL3kt7JnsnXt28CrMdkT1c16FqOxKjecrLw/pI6Xb3S2lQZmBa9xMBoPvMblGdFukJr1KtSs8AsaA1ujWgk6TvtqoxnSPZ7TNPBl0Nj2ODs08bAeErlsbiGPfUc0ZQ49lpOYgcLK0tlUo03FPN8yaOxKTjJKpmvD6Mt/Z1frGAyCZKjqfS6g4OykkteWRFyW2nwKiNk4ms2phG0x5mpIfI+62fVC1dj9Fyyr2y3Jmc9xDt0kid4WQsJSjvOo+9W8WvofPOnBN7zJDbePa+pUaO82i1zhwzOkK2uhf1Gh+T5iqVOHeHYqrVBa6sZa06tY12VgnhAlXV0L+o0Py/MVvbLgoTcY9Ptct0ElkibREW+WgiIgCIiAIiIAiIgCpzyu/X6PovmKuNU75Xvr9H0XzqpjPdMjqcJy77uPjqNRycOC8ZovpO8XYfEblnfSnkeI1WEnLrYm0/ZPiNy+di76GfGVzFtP+UNBrppu0UztEeaZ6JqhNo04ZOkzbdu0U1tP+Sw/9tq7fB5kq0JDBVcvXOgmGtNuW/wAFrbTc6abzBLhq2TAcIk7pjeslBkivP3AddY3evRYthVWmm0CxeJyOvEWABGngs+Ec3LvS+BDb2myc6p2UNBginBO/sjkq4rYOpTe8sgy4mACd/hxJVg0WlzRJzSIMaWn4b+a8bFwFMlzw0WN50Phx1U2HrwwkpXTLmAxTwtRuMb3Vs/mQmAZi8U0uL6lLMZJkiSBAPesYWwOgx71Ws90T3naTqddF2tTEgDu20gWj1byo/HMrPOWiwiLSTA/3CljjsRXnu0FfyzNWOJqVZbqm0uedkc07opRqhuZ5yk9mbB2osDfSVtU+h+GpGMoMX3SRE2G9b7uoomcViqMtHczSW7iYFxrwWq3GYAtkY/LDsoJBAB+6CW3tvU0sHj6mrt5ojlGnfOd+/Mg9oYL6VUFDCAU6YHnKsa/hJgEEcB7Vs0NkYTCS1zQTT1J1MicwHwXW4bZXWUicLWo17TlMZXci4aeKrzbNeoHmjXo5HUw4ZRIcJ07QN2jcUnQxPBO8Y+Ovfc7w8cPvvtpXT06HV4PaNLF0mvoksc3MGEaTlyyQbb1yr8Q5tZ9CZyMa2o5pPaJALhyUl0OwTqAuOw5xynMCTIkzGhWN3RbEjE1atJuelUdnMloLpvAGpjT1KvQpxjUqU45q11/srYyjCEkopJtaIzbSxLHh2TRtMC+oghW70M+pUPyfMVSlTZ7mOrF3ZlghvrhXX0L+o0PyfMVpbLSjNpdPsVKCS0JtERb5ZCIiAIiIAiIgCIiA+FU/5X/r1D0Xzq4VT/lf+vUPRfOqmM90yOrws5TaBIpujWPctjFOArOpgABrGEc8wv8AotXFi8h0E2g908jw8V5zB9fO6RUDAzKdIGhHHRYFOMdxuXR28cv7Kcasew3LZ3vf0PG1BDLc/gpnah8yz0TVD7W7nt+CmscB1VOdOravF7teJ5DhNvCYd5NUtOUBokxM204L7snB03HzjgCTIbmGWeXMLW21WqAta0HK8NFjvvbxICw9H3guNLLnM8ybameHFczpQhQb55eh1OCUG+Z7w+OrUK1QwXU8zpHesR2dNCY15ro9kODhTaWkOP2ec77bl56P9WynUL2EOeYcTN72hp0jTnC6DZmLpNq0wYtIDjIlwsTw8VBJxrSUdFdJsl7HeSaZH9IdrUcHDI6yuRIZNm83cL+3cqt270ux1Zr2vkdqWto2aGjWYu71qb6R0zT2hi3VnOL84gWGcEeba2bAAXUPXoVamJPm21H5MxyENa1rBcyCJW5CaoSdKmkoryv4suRpZXILCUadF9OrUkVCC8gGQGnTPzdOikNpbR61jWnDZHOaQwBoa3q5uaWbfPrlZcLhKdWoHksYHsgF12HQAHeCVh2nsPFUgzrczmMB6pze3F5AEaDkjlGU1vPP80PcyRobTpUqbHYVz6BpQ4uz9txFy0mI3aQu86R4ypWdga9OmxpqUQ+q58BoDu60uidSTlAJICr3YjqdWpTpvbHW1GtJIiST2ra6b96z9PtuVqmLdTBf1THBrAJAMQLRpGg5LyMbxdN6N836nt7u/Q7WcOCXCc1L7Jbkb3TmDRMuAubmy+s6Uh/VhrXDMLiwyjcc27d7eK5Oli+rrMGJcAymASHEz2hu4kH2r3juldHPUcG52uaGgCwIFzPKTpyVDelD2aUPP6eJTq16naNKOfX6Ez0mYC6o4R3Gh0GQHEzY77K0Ohf1Gh+T5iqI2NtE1aVaBlbAtro61yr36F/UaH5PmKv4OKjXkkuX2OoKKm90m0RFskwREQBERAEREAREQBU95YD/AI2h6L51cKp7yw/XaHoj/cqmL90yKrws4vE15NrjeCLeB+74r7TaDDdQNx77fyneF5qUYktJMcNR+45LxTp5iA1twZB3X+6TproVjJJxyM2OmRuY7Dl4Abz/AEXQbSwA6lgLwPNt8Fo9T1bBmIvz5QtvbGEd1LSO15po/VcKNqav1J6fBmbLMPUzw0gxBBtaxHHgs/Q3ZdFxfVe1zMrsgMkEkm/MyoZ1Z7KhyuN2tBbpvj1KW2J0kpim+nUcAaea4Al8mNfC3qlRb77FxXO3LQnozUb3Jg4ygA4h7gWlzSYkkuNoGk8OCj8d0iY2kDlLQ4GPtNkEg5juH6yVzGI2pUEik6GAOa1oMhwd94neLblB43FvFMU3RxPDwCUsG6rV3kTwk56HU9MdnMc3B4h05YIqyZBDLgE/lsFxleoX1Xvpjzb3ZspOU5CcuVx4AATvuu72NQGPwLsNUMEAFkjuubaRxBtK4vaWAfRqdW9oaQMjosQDqQD3jz/Za8kte6xIm72N/GUmdYGNY0scXUxHZa0M1kRrbjcXWTCYk0C1jHZQ89ljgajARaLGWA8R7FD4nEjtMDnPcHCTo45ZmRESBF96kNkj6W8dS0dc0TJIFMvd2QYFwOY3hVXTbSvmvyzZJvakh0Vd9L2m+uG5WYRpLiNC+MgGlyb3W1h8OG1JzBzyS4jVrZ/UqcwfRg4PCtw1AmpVrHM8tHaeR3n/AJRo0eK0MNspzXHMIN9RDvXKmrpNKC0X5qdUXa75kD0o6ODIcS15IB84194nRwP3dy5NmNGYNAzTaf2VxbK2KK4qU3CWuaQQQYO+/KVyFfo1husD2Uw3LoB3Tzhc1K0aVlUTzWVtCnVdp2tqecJs80KLmkEEsDjOt3cCLeCu3oX9Rofl+Yqmajy7rCJLQxo96uboX9Rofk+YrnZrbqyctbfYiopp56k2iIt0shERAEREAREQBERAFT3li+uUPQn+5XAVUPljpn6VQcBbq45Tm0VXF+7ZxUV4nCMqQee4i9viPepPZ1Vuc6AkW4EzwWGns/M3M4hoPqjkY0PNfW4OmdHzxBn1E294WTuu+8jM3eZ52rRqdqcx1I4AHgd6msTWc2iyDfqm/wDIKi67arGdk5o8PUpvHV2uoNziD1Qvw1UdThXLMnhwGv8AxFji5z290ASAJn/6mH2VSoMz4qHFxltOxEG8nnG5eXU29eDAyAtJmdJMaLZ6TbJNYlxgNAkxui+Zx0ss2dS8lBuyerWvgaWzKNOrKTqcuRobRxNNwY+kwMaZMARoY+ChsWwOjfz19ynttbPb9FoVWGWOZObUSZALuWaLLh8ca7e85xHFunqhbuHo7sVFO3iWJuN3uLK50mx9ruw9VrmXg3bOo4exTu2v8dVo4jD5CGyHNlvWMnxF4MrgMJs3GFgrMBFInLmeQATvABvbipTYewS2r1r2OxNANIAp1OrJd4nUA71YdLLcbIpZreJev0exLmFtFtAtt2iKYqsMyWucdSOI3LzsSo3CuHWOpvqTLywzcGWgvtv1tdQ+H2oMLiqv0jD9jVtB9RzizNBaS77VuK+4naNbFPLmUWtDYADQGwwXa2G2gG/NcvDWiorrqcxav7WhanRTbLabnisQ6s53e0Iae60DVo0UvterTxBB7xYSOzrzzKqNn7KqVHdc/rcwcC4wRJHB43RZd7snb+EY7LVr9XwpmxbP3i0drxUzcXHs2vgc53ubNR5wtFz5AfVeGCxIaN+guY964uvs2q4ZqRF3R2jEAG/jddrtvbuAqMy9qs5vd6sOsTzsFyVTaTtG02sG7O6XewaeAWHj9+NRbrTVvQo1pzUt6Nn5mpi8KKbagDgZY0mOM71b3Qz6jQ/L8xVR/RKlTPEvc8AANaYEHiVb/RKgWYOi11iGwR6yp9lS/wCRpvO32O6Cna8kTCIi+iLIREQBERAEREAREQHwquvKP9YpS0PaWXEX7+o4qxlwflF2XVzMxDGGoxjcr2jUCZmJuPeFTxtNzpNROoyUXdle9IdnOgVKRLqcHS8C2o+033hQGae7Yjhf/wAeI5FdngcU14zUHCd9N2h/WDzWnj9ntMubShwuW6X4jgfcsWNTP2jirhlUzjr8/AiNmsJaYkCTxjTcN3gp3bOImi2w/lC8eK57F7XcWloblib/AGgfxDcVL436uz0Q+K6qy9leKKSTSszFittsw75e1xzNAEevVZtn4uljOsfVFVlGi0ZxJipOjCBu32WltjDtqZmXz5AWGCYN+C97JwtSjhuqbmLnPzVHOgB0CABvge9QUVRit+XEc04wU3N3uSextvU8zsL1IZhKjSGNN+rJ1mfsnU8LFcv0j2LiMHVhjS6m67ZdqOTu68e9T0OOppzEdlpLluUdi1XsyZKr6fB8NYPAO09Ssx2lBK1XT86lujVqS5ehXW0duYh7cpGTdczA/CBorJ2J0tpGlRYaJdkptaSGnUC5tzXih0bps1OHpx/W79Pit2rg6NMw99V5EWaAxt+fBePayi7U4Z/n5qXf0+InrG3i7HF7Z2RWxGKqV8rWB5EF5AMAAd31KQ2Vs2ozu1SSdRTYSTy8F0dNzcw6vDs/qzPnnJsvZxdXK4h2UAjM1pAIm1gJIVaptDEVNGl+d1zqGE3tZp/9U38rowMwOILcpFQN4OcKYjfbWF5p7GYLvqUmk/daXuMW1K2OoqPBgVHgggk9m3Jzzy4L3VoU2GM9MC2pc52l7NgaqnUr1Ju05t/nn8if9HShxp/+pJL0Tb+B4wmGw5kPfUgXGYhrSJjRv6KSoU6Lf5VAuPHL8XqLqY6kNC93JrWsB8d6yYba1YjJQpGP6nuvdU6lKdTgv4cvuQzq0YcMorujFv8AyeXwJsOrHRjGDmZ9zbLs9hgihTzGTFyBA1O5V9S2DtCtqCwficG+4XVgbBwLqOHp03kFzRBImDcnf4rb2Jg6lGpKclZNW+JXnV7T+Xn9lkSCIi+pOAiIgCIiAIiIAiIgC+EL6iArvpl5OC4nEYIBlTV1MWa/jl3B3LQriKO0HPljpp1WyCD7xB18FfRXKdMegdPGDOzzdcCzxo7k/iOeoWbi8EqntQyZ7GTj4dCqsXgRVs7sVANRo79x7wp+l0afVosGZoHVgbzcTuUJimPpVDQxbSx7e67jzDviux2fhD1LC6s4DLuhuk718xip1KEN3TPp8ibcjVztfzt6mszo0APOVj6gGj2mV6bgsI06dYRzc/3XCyvqYVhuQ48yXlYndJ6bbMYfc0exZd6s9N75HX/HT/hH/J/Q2TtJtMDLRyNOmbKweoXPuUdiHvqkkFzpPdYHFtrakge5ev4niKxHV0Z4HIXEet1lt0ui2Prd/sDm6P8A1atDDYOrxKDv43/PU7jjIR5zk+60V8Ff4ml9Cyh2ZobDeyHVAJduBa2DHrWClUpsBJqdomSGNkjkHO3ahdNhvJlvq1jzyt+LpUzhOgmFZEsLz+Ik+7RakNmYifFZfnfcieLlrGnFd79p+ruV+/aTCezSc8gyM7y7nOULdwtDG1Z6qkW5t4YGDxJdcqzMNsylTEMptb4ALZhW4bGj++VzidevU4psrij0AxVW9WoGzxJcfZYKWwfk0ot/mPe/kIaP3XZIr8Nn4eH7Sv2cdXn4kPhOieGp92i2eLu0fepVlEAQAB4Be0VyNOEOFJHaSWh8hF9RdnoREQBERAEREAREQBERAEREAREQER0i6MUcbTyVRf7Lh3mnkfgoI+TZha1vX1Ia0N0beN8etdoigqYenU41c5cUzksJ5OaDe++o/wBeUewKZwnRrD0u5RYDxiT71KIkMPShwxQUUtEeGMA0t4L2iKZKx0ERF6AiIgCIiAIiIAiIgCIiAIiIAiIgCIiAIiIAiIgCIiAIiIAiIgCIiAIiIAiIgCIiAIiIAiIgCIiAIiIAiIg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pic>
        <p:nvPicPr>
          <p:cNvPr id="157719" name="Picture 23" descr="http://comenzi.farmaciatei.ro/images/products/comenzi.farmaciatei.ro/-concatproductsimage-1287778743_IMG_859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667328"/>
            <a:ext cx="1949762" cy="2646950"/>
          </a:xfrm>
          <a:prstGeom prst="rect">
            <a:avLst/>
          </a:prstGeom>
          <a:noFill/>
        </p:spPr>
      </p:pic>
      <p:pic>
        <p:nvPicPr>
          <p:cNvPr id="157723" name="Picture 27" descr="http://comenzi.farmaciatei.ro/images/products/comenzi.farmaciatei.ro/-concatproductsimage-1308312091_ceai_medicinal_diabeti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76256" y="687328"/>
            <a:ext cx="1762125" cy="2628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97184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799533"/>
            <a:ext cx="3888432" cy="6132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o-RO" sz="2000" b="1" i="1" dirty="0">
                <a:latin typeface="Times New Roman" pitchFamily="18" charset="0"/>
                <a:cs typeface="Times New Roman" pitchFamily="18" charset="0"/>
              </a:rPr>
              <a:t>TERMINALIA CHEBULA </a:t>
            </a:r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(Haritachi) </a:t>
            </a:r>
          </a:p>
        </p:txBody>
      </p:sp>
      <p:sp>
        <p:nvSpPr>
          <p:cNvPr id="3" name="Rectangle 2"/>
          <p:cNvSpPr/>
          <p:nvPr/>
        </p:nvSpPr>
        <p:spPr>
          <a:xfrm>
            <a:off x="4788024" y="476672"/>
            <a:ext cx="3744416" cy="53888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o-RO" sz="2000" b="1" i="1" dirty="0">
                <a:latin typeface="Times New Roman" pitchFamily="18" charset="0"/>
                <a:cs typeface="Times New Roman" pitchFamily="18" charset="0"/>
              </a:rPr>
              <a:t>TERMINALIA ARJUNA</a:t>
            </a:r>
            <a:endParaRPr lang="ro-RO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9552" y="4365104"/>
            <a:ext cx="3996444" cy="100811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o-RO" sz="2000" b="1" i="1" dirty="0">
                <a:latin typeface="Times New Roman" pitchFamily="18" charset="0"/>
                <a:cs typeface="Times New Roman" pitchFamily="18" charset="0"/>
              </a:rPr>
              <a:t>TERMINALIA BELLERICA</a:t>
            </a:r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 hipoglicemiant</a:t>
            </a:r>
          </a:p>
        </p:txBody>
      </p:sp>
      <p:sp>
        <p:nvSpPr>
          <p:cNvPr id="7" name="Oval 6"/>
          <p:cNvSpPr/>
          <p:nvPr/>
        </p:nvSpPr>
        <p:spPr>
          <a:xfrm>
            <a:off x="2051720" y="2852936"/>
            <a:ext cx="5184576" cy="100811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MEDICINA AYURVEDIC</a:t>
            </a:r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Ă</a:t>
            </a:r>
          </a:p>
        </p:txBody>
      </p:sp>
      <p:pic>
        <p:nvPicPr>
          <p:cNvPr id="676866" name="Picture 2" descr="Image result for terminalia chebula tre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75" y="1412776"/>
            <a:ext cx="2602698" cy="17281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6870" name="Picture 6" descr="Image result for terminalia arjun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872" y="1073839"/>
            <a:ext cx="2418424" cy="18138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6872" name="Picture 8" descr="Image result for terminalia belleric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885" y="4077072"/>
            <a:ext cx="2496276" cy="187220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5208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39552" y="4077072"/>
            <a:ext cx="2736304" cy="5760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o-RO" sz="2000" b="1" i="1" dirty="0">
                <a:latin typeface="Times New Roman" pitchFamily="18" charset="0"/>
                <a:cs typeface="Times New Roman" pitchFamily="18" charset="0"/>
              </a:rPr>
              <a:t>SARACA INDICA,</a:t>
            </a:r>
          </a:p>
          <a:p>
            <a:pPr algn="just"/>
            <a:r>
              <a:rPr lang="ro-RO" sz="2000" b="1" i="1" dirty="0">
                <a:latin typeface="Times New Roman" pitchFamily="18" charset="0"/>
                <a:cs typeface="Times New Roman" pitchFamily="18" charset="0"/>
              </a:rPr>
              <a:t> SARACA   ASOCA</a:t>
            </a:r>
            <a:endParaRPr lang="ro-RO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07504" y="476672"/>
            <a:ext cx="5184576" cy="100811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MEDICINA AYURVEDIC</a:t>
            </a:r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Ă</a:t>
            </a:r>
          </a:p>
        </p:txBody>
      </p:sp>
      <p:sp>
        <p:nvSpPr>
          <p:cNvPr id="8" name="Rectangle 7"/>
          <p:cNvSpPr/>
          <p:nvPr/>
        </p:nvSpPr>
        <p:spPr>
          <a:xfrm>
            <a:off x="3707904" y="2636912"/>
            <a:ext cx="5436096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o-RO" sz="2000" b="1" i="1" dirty="0">
                <a:latin typeface="Times New Roman" pitchFamily="18" charset="0"/>
                <a:cs typeface="Times New Roman" pitchFamily="18" charset="0"/>
              </a:rPr>
              <a:t>PHYLLANTHUS EMBLICA - </a:t>
            </a:r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agrișă</a:t>
            </a:r>
            <a:r>
              <a:rPr lang="ro-RO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indiană</a:t>
            </a:r>
            <a:endParaRPr lang="ro-RO" sz="2000" dirty="0"/>
          </a:p>
        </p:txBody>
      </p:sp>
      <p:sp>
        <p:nvSpPr>
          <p:cNvPr id="9" name="Rectangle 8"/>
          <p:cNvSpPr/>
          <p:nvPr/>
        </p:nvSpPr>
        <p:spPr>
          <a:xfrm>
            <a:off x="3215946" y="1835532"/>
            <a:ext cx="4668422" cy="40011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ULEI DE RODIE - </a:t>
            </a:r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antioxidant, anti-age</a:t>
            </a:r>
          </a:p>
        </p:txBody>
      </p:sp>
      <p:pic>
        <p:nvPicPr>
          <p:cNvPr id="676874" name="Picture 10" descr="Image result for phyllanthus emblica extrac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901313"/>
            <a:ext cx="2500820" cy="175182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6876" name="Picture 12" descr="Image result for bauhinia variega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157" y="4931129"/>
            <a:ext cx="2890307" cy="192687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093703" y="4653136"/>
            <a:ext cx="2942793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sz="2000" b="1" i="1" dirty="0">
                <a:latin typeface="Times New Roman" pitchFamily="18" charset="0"/>
                <a:cs typeface="Times New Roman" pitchFamily="18" charset="0"/>
              </a:rPr>
              <a:t>BAUHINIA VARIEGATA</a:t>
            </a:r>
            <a:endParaRPr lang="ro-RO" sz="2000" dirty="0"/>
          </a:p>
        </p:txBody>
      </p:sp>
      <p:pic>
        <p:nvPicPr>
          <p:cNvPr id="676878" name="Picture 14" descr="Image result for saraca asoc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44" y="4833894"/>
            <a:ext cx="2250609" cy="156292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6880" name="Picture 16" descr="https://www.elemental.eu/2854-thickbox_default/ulei-de-rodie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014" t="26988" r="5309" b="9523"/>
          <a:stretch/>
        </p:blipFill>
        <p:spPr bwMode="auto">
          <a:xfrm>
            <a:off x="391329" y="1590435"/>
            <a:ext cx="2675546" cy="20545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7890" name="Picture 2" descr="Image result for saraca indic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103" y="4077072"/>
            <a:ext cx="2609111" cy="260911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9863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4842" y="1412776"/>
            <a:ext cx="7397518" cy="129266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o-RO" sz="2000" b="1" i="1" dirty="0">
                <a:latin typeface="Times New Roman" pitchFamily="18" charset="0"/>
                <a:cs typeface="Times New Roman" pitchFamily="18" charset="0"/>
              </a:rPr>
              <a:t>QUERCI GEMMAE </a:t>
            </a:r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– astenie fizică şi psihică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parodontoz</a:t>
            </a:r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ă</a:t>
            </a:r>
            <a:endParaRPr lang="ro-RO" sz="2000" b="1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o-RO" sz="2000" b="1" i="1" dirty="0">
                <a:latin typeface="Times New Roman" pitchFamily="18" charset="0"/>
                <a:cs typeface="Times New Roman" pitchFamily="18" charset="0"/>
              </a:rPr>
              <a:t>FAGI GEMMAE – </a:t>
            </a:r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diuretic</a:t>
            </a:r>
          </a:p>
          <a:p>
            <a:pPr algn="ctr"/>
            <a:r>
              <a:rPr lang="ro-RO" sz="2000" b="1" i="1" dirty="0">
                <a:latin typeface="Times New Roman" pitchFamily="18" charset="0"/>
                <a:cs typeface="Times New Roman" pitchFamily="18" charset="0"/>
              </a:rPr>
              <a:t>CORYLLI GEMMAE – </a:t>
            </a:r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afecţiuni pulmonare</a:t>
            </a:r>
            <a:endParaRPr lang="ro-RO" sz="2000" b="1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o-RO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78914" name="Picture 2" descr="Image result for MLADITE STEJAR MUGURI STEJA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831" t="6665" r="34085" b="5029"/>
          <a:stretch/>
        </p:blipFill>
        <p:spPr bwMode="auto">
          <a:xfrm>
            <a:off x="414842" y="2492896"/>
            <a:ext cx="1375276" cy="35630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771800" y="620688"/>
            <a:ext cx="3206904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sz="2800" b="1" dirty="0">
                <a:latin typeface="Times New Roman" pitchFamily="18" charset="0"/>
                <a:cs typeface="Times New Roman" pitchFamily="18" charset="0"/>
              </a:rPr>
              <a:t>GEMMATERAPIE</a:t>
            </a:r>
            <a:endParaRPr lang="ro-RO" sz="2800" dirty="0"/>
          </a:p>
        </p:txBody>
      </p:sp>
      <p:pic>
        <p:nvPicPr>
          <p:cNvPr id="678918" name="Picture 6" descr="Extract din muguri de FAG - Fagus sylvatica MG=D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766" t="4785" r="31766" b="16964"/>
          <a:stretch/>
        </p:blipFill>
        <p:spPr bwMode="auto">
          <a:xfrm>
            <a:off x="6876256" y="2492896"/>
            <a:ext cx="1577236" cy="33843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8920" name="Picture 8" descr="Muguri Alun 30 Monodz HOFIGAL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783" t="11802" r="1783" b="13438"/>
          <a:stretch/>
        </p:blipFill>
        <p:spPr bwMode="auto">
          <a:xfrm>
            <a:off x="2627784" y="3429000"/>
            <a:ext cx="3222636" cy="24092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5605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3568" y="404664"/>
            <a:ext cx="7848872" cy="230425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45670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sp>
        <p:nvSpPr>
          <p:cNvPr id="6" name="Rectangle 5"/>
          <p:cNvSpPr/>
          <p:nvPr/>
        </p:nvSpPr>
        <p:spPr>
          <a:xfrm>
            <a:off x="251520" y="2924950"/>
            <a:ext cx="4176464" cy="367240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pic>
        <p:nvPicPr>
          <p:cNvPr id="456710" name="Picture 6" descr="http://www.thewildlifeporch.com/media/blogs/twp/F_Salvia_Mojav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2060848"/>
            <a:ext cx="2592288" cy="388843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6372200" y="6165304"/>
            <a:ext cx="2520280" cy="43204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b="1" i="1" dirty="0">
                <a:latin typeface="Times New Roman" pitchFamily="18" charset="0"/>
                <a:cs typeface="Times New Roman" pitchFamily="18" charset="0"/>
              </a:rPr>
              <a:t>Salvia splendens</a:t>
            </a:r>
          </a:p>
        </p:txBody>
      </p:sp>
      <p:pic>
        <p:nvPicPr>
          <p:cNvPr id="456712" name="Picture 8" descr="http://www.unica.ro/typo3temp/pics/22de89c2c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4293096"/>
            <a:ext cx="2304256" cy="2376264"/>
          </a:xfrm>
          <a:prstGeom prst="rect">
            <a:avLst/>
          </a:prstGeom>
          <a:noFill/>
        </p:spPr>
      </p:pic>
      <p:sp>
        <p:nvSpPr>
          <p:cNvPr id="3" name="Rectangle 2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98719483"/>
              </p:ext>
            </p:extLst>
          </p:nvPr>
        </p:nvGraphicFramePr>
        <p:xfrm>
          <a:off x="899592" y="836711"/>
          <a:ext cx="6077880" cy="1506483"/>
        </p:xfrm>
        <a:graphic>
          <a:graphicData uri="http://schemas.openxmlformats.org/presentationml/2006/ole">
            <p:oleObj spid="_x0000_s659612" r:id="rId5" imgW="5624758" imgH="1398796" progId="">
              <p:embed/>
            </p:oleObj>
          </a:graphicData>
        </a:graphic>
      </p:graphicFrame>
      <p:sp>
        <p:nvSpPr>
          <p:cNvPr id="5" name="Rectangle 2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206277497"/>
              </p:ext>
            </p:extLst>
          </p:nvPr>
        </p:nvGraphicFramePr>
        <p:xfrm>
          <a:off x="683568" y="3212976"/>
          <a:ext cx="2788915" cy="2799852"/>
        </p:xfrm>
        <a:graphic>
          <a:graphicData uri="http://schemas.openxmlformats.org/presentationml/2006/ole">
            <p:oleObj spid="_x0000_s659613" r:id="rId6" imgW="2657568" imgH="2665054" progId="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295961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="" xmlns:p14="http://schemas.microsoft.com/office/powerpoint/2010/main" val="2177290906"/>
              </p:ext>
            </p:extLst>
          </p:nvPr>
        </p:nvGraphicFramePr>
        <p:xfrm>
          <a:off x="-1072692" y="836712"/>
          <a:ext cx="8453003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ight Brace 3"/>
          <p:cNvSpPr/>
          <p:nvPr/>
        </p:nvSpPr>
        <p:spPr>
          <a:xfrm>
            <a:off x="4499992" y="758624"/>
            <a:ext cx="1008112" cy="4896544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5" name="Oval 4"/>
          <p:cNvSpPr/>
          <p:nvPr/>
        </p:nvSpPr>
        <p:spPr>
          <a:xfrm>
            <a:off x="5652120" y="2420888"/>
            <a:ext cx="3456384" cy="1584176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400" b="1" dirty="0">
                <a:latin typeface="Times New Roman" pitchFamily="18" charset="0"/>
                <a:cs typeface="Times New Roman" pitchFamily="18" charset="0"/>
              </a:rPr>
              <a:t>Acțiuni comune flavone, proantociani, cateholi</a:t>
            </a:r>
          </a:p>
        </p:txBody>
      </p:sp>
    </p:spTree>
    <p:extLst>
      <p:ext uri="{BB962C8B-B14F-4D97-AF65-F5344CB8AC3E}">
        <p14:creationId xmlns="" xmlns:p14="http://schemas.microsoft.com/office/powerpoint/2010/main" val="167911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7652" name="Picture 4" descr="Image result for acuitate vizual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3968582" cy="29523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="" xmlns:p14="http://schemas.microsoft.com/office/powerpoint/2010/main" val="3696775648"/>
              </p:ext>
            </p:extLst>
          </p:nvPr>
        </p:nvGraphicFramePr>
        <p:xfrm>
          <a:off x="1979712" y="1844824"/>
          <a:ext cx="6888088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Oval 3"/>
          <p:cNvSpPr/>
          <p:nvPr/>
        </p:nvSpPr>
        <p:spPr>
          <a:xfrm>
            <a:off x="5004048" y="404664"/>
            <a:ext cx="3600400" cy="864096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400" b="1" dirty="0">
                <a:latin typeface="Times New Roman" pitchFamily="18" charset="0"/>
                <a:cs typeface="Times New Roman" pitchFamily="18" charset="0"/>
              </a:rPr>
              <a:t>Acțiuni specifice</a:t>
            </a:r>
          </a:p>
        </p:txBody>
      </p:sp>
      <p:pic>
        <p:nvPicPr>
          <p:cNvPr id="667654" name="Picture 6" descr="Image result for rodopsin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554771"/>
            <a:ext cx="3072341" cy="230425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1163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8674" name="Picture 2" descr="Image result for bariera hematoencefalic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18" y="1448780"/>
            <a:ext cx="5275073" cy="39604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796136" y="3105835"/>
            <a:ext cx="3384376" cy="120032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</a:pPr>
            <a:r>
              <a:rPr lang="ro-RO" sz="24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permeabilitatea barieri hematoencefalice pentru substanţele toxice</a:t>
            </a:r>
            <a:endParaRPr lang="ro-RO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5526593" y="2193831"/>
            <a:ext cx="197535" cy="3024336"/>
          </a:xfrm>
          <a:prstGeom prst="down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5" name="Oval 4"/>
          <p:cNvSpPr/>
          <p:nvPr/>
        </p:nvSpPr>
        <p:spPr>
          <a:xfrm>
            <a:off x="5004048" y="404664"/>
            <a:ext cx="3600400" cy="864096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400" b="1" dirty="0">
                <a:latin typeface="Times New Roman" pitchFamily="18" charset="0"/>
                <a:cs typeface="Times New Roman" pitchFamily="18" charset="0"/>
              </a:rPr>
              <a:t>Acțiuni specifice</a:t>
            </a:r>
          </a:p>
        </p:txBody>
      </p:sp>
    </p:spTree>
    <p:extLst>
      <p:ext uri="{BB962C8B-B14F-4D97-AF65-F5344CB8AC3E}">
        <p14:creationId xmlns="" xmlns:p14="http://schemas.microsoft.com/office/powerpoint/2010/main" val="256479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5746</TotalTime>
  <Words>1045</Words>
  <Application>Microsoft Office PowerPoint</Application>
  <PresentationFormat>On-screen Show (4:3)</PresentationFormat>
  <Paragraphs>246</Paragraphs>
  <Slides>56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Facet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Cerasela</dc:creator>
  <cp:lastModifiedBy>Farmacognozie</cp:lastModifiedBy>
  <cp:revision>683</cp:revision>
  <dcterms:created xsi:type="dcterms:W3CDTF">2011-10-17T19:20:14Z</dcterms:created>
  <dcterms:modified xsi:type="dcterms:W3CDTF">2018-01-08T12:29:26Z</dcterms:modified>
</cp:coreProperties>
</file>