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62" r:id="rId4"/>
    <p:sldId id="363" r:id="rId5"/>
    <p:sldId id="258" r:id="rId6"/>
    <p:sldId id="299" r:id="rId7"/>
    <p:sldId id="364" r:id="rId8"/>
    <p:sldId id="312" r:id="rId9"/>
    <p:sldId id="329" r:id="rId10"/>
    <p:sldId id="308" r:id="rId11"/>
    <p:sldId id="307" r:id="rId12"/>
    <p:sldId id="313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8" autoAdjust="0"/>
    <p:restoredTop sz="94356" autoAdjust="0"/>
  </p:normalViewPr>
  <p:slideViewPr>
    <p:cSldViewPr snapToGrid="0" showGuides="1">
      <p:cViewPr varScale="1">
        <p:scale>
          <a:sx n="108" d="100"/>
          <a:sy n="108" d="100"/>
        </p:scale>
        <p:origin x="570" y="102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4194439" y="3164691"/>
            <a:ext cx="799756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Prelucrarea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datelor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personale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o-RO" sz="3200" b="1" dirty="0">
                <a:solidFill>
                  <a:schemeClr val="bg1"/>
                </a:solidFill>
                <a:latin typeface="+mj-lt"/>
              </a:rPr>
              <a:t>în cadrul activităților didactice prin intermediul tehnologiei și al internetului</a:t>
            </a:r>
          </a:p>
          <a:p>
            <a:pPr algn="ctr"/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7122256" y="1561285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318949" y="1561285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836671" y="1084941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7" name="Picture 8">
            <a:extLst>
              <a:ext uri="{FF2B5EF4-FFF2-40B4-BE49-F238E27FC236}">
                <a16:creationId xmlns:a16="http://schemas.microsoft.com/office/drawing/2014/main" id="{AABC9B3A-2387-47F0-B53A-1D71F2165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19"/>
            <a:ext cx="6254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aphic 183">
            <a:extLst>
              <a:ext uri="{FF2B5EF4-FFF2-40B4-BE49-F238E27FC236}">
                <a16:creationId xmlns:a16="http://schemas.microsoft.com/office/drawing/2014/main" id="{20850452-3C3B-4190-9EE3-D8B496BDD006}"/>
              </a:ext>
            </a:extLst>
          </p:cNvPr>
          <p:cNvGrpSpPr/>
          <p:nvPr/>
        </p:nvGrpSpPr>
        <p:grpSpPr>
          <a:xfrm flipH="1">
            <a:off x="542406" y="1662324"/>
            <a:ext cx="3443592" cy="5211900"/>
            <a:chOff x="9397286" y="544131"/>
            <a:chExt cx="2419225" cy="366151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F730096-A6BE-4CD0-95F3-E3A719514FC5}"/>
                </a:ext>
              </a:extLst>
            </p:cNvPr>
            <p:cNvSpPr/>
            <p:nvPr/>
          </p:nvSpPr>
          <p:spPr>
            <a:xfrm>
              <a:off x="10850255" y="3947352"/>
              <a:ext cx="224677" cy="258290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  <a:gd name="connsiteX0" fmla="*/ 0 w 189119"/>
                <a:gd name="connsiteY0" fmla="*/ 50215 h 51095"/>
                <a:gd name="connsiteX1" fmla="*/ 5731 w 189119"/>
                <a:gd name="connsiteY1" fmla="*/ 4367 h 51095"/>
                <a:gd name="connsiteX2" fmla="*/ 25598 w 189119"/>
                <a:gd name="connsiteY2" fmla="*/ 547 h 51095"/>
                <a:gd name="connsiteX3" fmla="*/ 157027 w 189119"/>
                <a:gd name="connsiteY3" fmla="*/ 4749 h 51095"/>
                <a:gd name="connsiteX4" fmla="*/ 189119 w 189119"/>
                <a:gd name="connsiteY4" fmla="*/ 44484 h 51095"/>
                <a:gd name="connsiteX5" fmla="*/ 175365 w 189119"/>
                <a:gd name="connsiteY5" fmla="*/ 50979 h 51095"/>
                <a:gd name="connsiteX6" fmla="*/ 0 w 189119"/>
                <a:gd name="connsiteY6" fmla="*/ 50215 h 51095"/>
                <a:gd name="connsiteX0" fmla="*/ 0 w 187789"/>
                <a:gd name="connsiteY0" fmla="*/ 50215 h 50979"/>
                <a:gd name="connsiteX1" fmla="*/ 5731 w 187789"/>
                <a:gd name="connsiteY1" fmla="*/ 4367 h 50979"/>
                <a:gd name="connsiteX2" fmla="*/ 25598 w 187789"/>
                <a:gd name="connsiteY2" fmla="*/ 547 h 50979"/>
                <a:gd name="connsiteX3" fmla="*/ 157027 w 187789"/>
                <a:gd name="connsiteY3" fmla="*/ 4749 h 50979"/>
                <a:gd name="connsiteX4" fmla="*/ 175365 w 187789"/>
                <a:gd name="connsiteY4" fmla="*/ 50979 h 50979"/>
                <a:gd name="connsiteX5" fmla="*/ 0 w 187789"/>
                <a:gd name="connsiteY5" fmla="*/ 50215 h 50979"/>
                <a:gd name="connsiteX0" fmla="*/ 0 w 188562"/>
                <a:gd name="connsiteY0" fmla="*/ 51414 h 52178"/>
                <a:gd name="connsiteX1" fmla="*/ 5731 w 188562"/>
                <a:gd name="connsiteY1" fmla="*/ 5566 h 52178"/>
                <a:gd name="connsiteX2" fmla="*/ 157027 w 188562"/>
                <a:gd name="connsiteY2" fmla="*/ 5948 h 52178"/>
                <a:gd name="connsiteX3" fmla="*/ 175365 w 188562"/>
                <a:gd name="connsiteY3" fmla="*/ 52178 h 52178"/>
                <a:gd name="connsiteX4" fmla="*/ 0 w 188562"/>
                <a:gd name="connsiteY4" fmla="*/ 51414 h 52178"/>
                <a:gd name="connsiteX0" fmla="*/ 0 w 227176"/>
                <a:gd name="connsiteY0" fmla="*/ 53054 h 53054"/>
                <a:gd name="connsiteX1" fmla="*/ 44345 w 227176"/>
                <a:gd name="connsiteY1" fmla="*/ 5566 h 53054"/>
                <a:gd name="connsiteX2" fmla="*/ 195641 w 227176"/>
                <a:gd name="connsiteY2" fmla="*/ 5948 h 53054"/>
                <a:gd name="connsiteX3" fmla="*/ 213979 w 227176"/>
                <a:gd name="connsiteY3" fmla="*/ 52178 h 53054"/>
                <a:gd name="connsiteX4" fmla="*/ 0 w 227176"/>
                <a:gd name="connsiteY4" fmla="*/ 53054 h 53054"/>
                <a:gd name="connsiteX0" fmla="*/ 0 w 227176"/>
                <a:gd name="connsiteY0" fmla="*/ 50828 h 50828"/>
                <a:gd name="connsiteX1" fmla="*/ 44345 w 227176"/>
                <a:gd name="connsiteY1" fmla="*/ 3340 h 50828"/>
                <a:gd name="connsiteX2" fmla="*/ 195641 w 227176"/>
                <a:gd name="connsiteY2" fmla="*/ 3722 h 50828"/>
                <a:gd name="connsiteX3" fmla="*/ 213979 w 227176"/>
                <a:gd name="connsiteY3" fmla="*/ 49952 h 50828"/>
                <a:gd name="connsiteX4" fmla="*/ 0 w 227176"/>
                <a:gd name="connsiteY4" fmla="*/ 50828 h 50828"/>
                <a:gd name="connsiteX0" fmla="*/ 0 w 230803"/>
                <a:gd name="connsiteY0" fmla="*/ 49948 h 49948"/>
                <a:gd name="connsiteX1" fmla="*/ 44345 w 230803"/>
                <a:gd name="connsiteY1" fmla="*/ 2460 h 49948"/>
                <a:gd name="connsiteX2" fmla="*/ 206172 w 230803"/>
                <a:gd name="connsiteY2" fmla="*/ 4154 h 49948"/>
                <a:gd name="connsiteX3" fmla="*/ 213979 w 230803"/>
                <a:gd name="connsiteY3" fmla="*/ 49072 h 49948"/>
                <a:gd name="connsiteX4" fmla="*/ 0 w 230803"/>
                <a:gd name="connsiteY4" fmla="*/ 49948 h 49948"/>
                <a:gd name="connsiteX0" fmla="*/ 0 w 231145"/>
                <a:gd name="connsiteY0" fmla="*/ 47488 h 47488"/>
                <a:gd name="connsiteX1" fmla="*/ 44345 w 231145"/>
                <a:gd name="connsiteY1" fmla="*/ 0 h 47488"/>
                <a:gd name="connsiteX2" fmla="*/ 206172 w 231145"/>
                <a:gd name="connsiteY2" fmla="*/ 1694 h 47488"/>
                <a:gd name="connsiteX3" fmla="*/ 213979 w 231145"/>
                <a:gd name="connsiteY3" fmla="*/ 46612 h 47488"/>
                <a:gd name="connsiteX4" fmla="*/ 0 w 231145"/>
                <a:gd name="connsiteY4" fmla="*/ 47488 h 47488"/>
                <a:gd name="connsiteX0" fmla="*/ 0 w 227050"/>
                <a:gd name="connsiteY0" fmla="*/ 47488 h 47488"/>
                <a:gd name="connsiteX1" fmla="*/ 44345 w 227050"/>
                <a:gd name="connsiteY1" fmla="*/ 0 h 47488"/>
                <a:gd name="connsiteX2" fmla="*/ 206172 w 227050"/>
                <a:gd name="connsiteY2" fmla="*/ 1694 h 47488"/>
                <a:gd name="connsiteX3" fmla="*/ 213979 w 227050"/>
                <a:gd name="connsiteY3" fmla="*/ 46612 h 47488"/>
                <a:gd name="connsiteX4" fmla="*/ 0 w 227050"/>
                <a:gd name="connsiteY4" fmla="*/ 47488 h 47488"/>
                <a:gd name="connsiteX0" fmla="*/ 0 w 216424"/>
                <a:gd name="connsiteY0" fmla="*/ 47488 h 47488"/>
                <a:gd name="connsiteX1" fmla="*/ 44345 w 216424"/>
                <a:gd name="connsiteY1" fmla="*/ 0 h 47488"/>
                <a:gd name="connsiteX2" fmla="*/ 206172 w 216424"/>
                <a:gd name="connsiteY2" fmla="*/ 1694 h 47488"/>
                <a:gd name="connsiteX3" fmla="*/ 213979 w 216424"/>
                <a:gd name="connsiteY3" fmla="*/ 46612 h 47488"/>
                <a:gd name="connsiteX4" fmla="*/ 0 w 216424"/>
                <a:gd name="connsiteY4" fmla="*/ 47488 h 47488"/>
                <a:gd name="connsiteX0" fmla="*/ 0 w 223144"/>
                <a:gd name="connsiteY0" fmla="*/ 47488 h 47488"/>
                <a:gd name="connsiteX1" fmla="*/ 44345 w 223144"/>
                <a:gd name="connsiteY1" fmla="*/ 0 h 47488"/>
                <a:gd name="connsiteX2" fmla="*/ 206172 w 223144"/>
                <a:gd name="connsiteY2" fmla="*/ 1694 h 47488"/>
                <a:gd name="connsiteX3" fmla="*/ 222755 w 223144"/>
                <a:gd name="connsiteY3" fmla="*/ 46612 h 47488"/>
                <a:gd name="connsiteX4" fmla="*/ 0 w 223144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761 h 47761"/>
                <a:gd name="connsiteX1" fmla="*/ 44345 w 222755"/>
                <a:gd name="connsiteY1" fmla="*/ 273 h 47761"/>
                <a:gd name="connsiteX2" fmla="*/ 204417 w 222755"/>
                <a:gd name="connsiteY2" fmla="*/ 0 h 47761"/>
                <a:gd name="connsiteX3" fmla="*/ 222755 w 222755"/>
                <a:gd name="connsiteY3" fmla="*/ 46885 h 47761"/>
                <a:gd name="connsiteX4" fmla="*/ 0 w 222755"/>
                <a:gd name="connsiteY4" fmla="*/ 47761 h 47761"/>
                <a:gd name="connsiteX0" fmla="*/ 0 w 222755"/>
                <a:gd name="connsiteY0" fmla="*/ 47761 h 47761"/>
                <a:gd name="connsiteX1" fmla="*/ 44345 w 222755"/>
                <a:gd name="connsiteY1" fmla="*/ 273 h 47761"/>
                <a:gd name="connsiteX2" fmla="*/ 204417 w 222755"/>
                <a:gd name="connsiteY2" fmla="*/ 0 h 47761"/>
                <a:gd name="connsiteX3" fmla="*/ 222755 w 222755"/>
                <a:gd name="connsiteY3" fmla="*/ 46885 h 47761"/>
                <a:gd name="connsiteX4" fmla="*/ 0 w 222755"/>
                <a:gd name="connsiteY4" fmla="*/ 47761 h 47761"/>
                <a:gd name="connsiteX0" fmla="*/ 0 w 222755"/>
                <a:gd name="connsiteY0" fmla="*/ 47761 h 47869"/>
                <a:gd name="connsiteX1" fmla="*/ 44345 w 222755"/>
                <a:gd name="connsiteY1" fmla="*/ 273 h 47869"/>
                <a:gd name="connsiteX2" fmla="*/ 204417 w 222755"/>
                <a:gd name="connsiteY2" fmla="*/ 0 h 47869"/>
                <a:gd name="connsiteX3" fmla="*/ 222755 w 222755"/>
                <a:gd name="connsiteY3" fmla="*/ 47869 h 47869"/>
                <a:gd name="connsiteX4" fmla="*/ 0 w 222755"/>
                <a:gd name="connsiteY4" fmla="*/ 47761 h 47869"/>
                <a:gd name="connsiteX0" fmla="*/ 0 w 222755"/>
                <a:gd name="connsiteY0" fmla="*/ 48144 h 48252"/>
                <a:gd name="connsiteX1" fmla="*/ 42590 w 222755"/>
                <a:gd name="connsiteY1" fmla="*/ 0 h 48252"/>
                <a:gd name="connsiteX2" fmla="*/ 204417 w 222755"/>
                <a:gd name="connsiteY2" fmla="*/ 383 h 48252"/>
                <a:gd name="connsiteX3" fmla="*/ 222755 w 222755"/>
                <a:gd name="connsiteY3" fmla="*/ 48252 h 48252"/>
                <a:gd name="connsiteX4" fmla="*/ 0 w 222755"/>
                <a:gd name="connsiteY4" fmla="*/ 48144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55" h="48252">
                  <a:moveTo>
                    <a:pt x="0" y="48144"/>
                  </a:moveTo>
                  <a:lnTo>
                    <a:pt x="42590" y="0"/>
                  </a:lnTo>
                  <a:lnTo>
                    <a:pt x="204417" y="383"/>
                  </a:lnTo>
                  <a:cubicBezTo>
                    <a:pt x="216182" y="20805"/>
                    <a:pt x="217334" y="31493"/>
                    <a:pt x="222755" y="48252"/>
                  </a:cubicBezTo>
                  <a:lnTo>
                    <a:pt x="0" y="48144"/>
                  </a:ln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1E3359-E239-4402-BC3B-B3B3131D9A8C}"/>
                </a:ext>
              </a:extLst>
            </p:cNvPr>
            <p:cNvSpPr/>
            <p:nvPr/>
          </p:nvSpPr>
          <p:spPr>
            <a:xfrm>
              <a:off x="10239426" y="544350"/>
              <a:ext cx="1362411" cy="1719888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4F1CC-8EAD-4F18-9D6D-CDC301EF88A3}"/>
                </a:ext>
              </a:extLst>
            </p:cNvPr>
            <p:cNvSpPr/>
            <p:nvPr/>
          </p:nvSpPr>
          <p:spPr>
            <a:xfrm>
              <a:off x="10824303" y="2276008"/>
              <a:ext cx="317109" cy="169672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F80420-44F7-452D-9C14-06C882DB85B0}"/>
                </a:ext>
              </a:extLst>
            </p:cNvPr>
            <p:cNvSpPr/>
            <p:nvPr/>
          </p:nvSpPr>
          <p:spPr>
            <a:xfrm>
              <a:off x="10878925" y="2229247"/>
              <a:ext cx="222682" cy="927105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ED16CB-D33A-4EA2-BBA3-AA030BDCE100}"/>
                </a:ext>
              </a:extLst>
            </p:cNvPr>
            <p:cNvSpPr/>
            <p:nvPr/>
          </p:nvSpPr>
          <p:spPr>
            <a:xfrm>
              <a:off x="10239044" y="545375"/>
              <a:ext cx="1363186" cy="9837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85DDFF-8B73-4D9B-8ED1-5F06E0223476}"/>
                </a:ext>
              </a:extLst>
            </p:cNvPr>
            <p:cNvSpPr/>
            <p:nvPr/>
          </p:nvSpPr>
          <p:spPr>
            <a:xfrm>
              <a:off x="10739486" y="1309014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190EB0-FF04-483A-A1D4-30740682D32E}"/>
                </a:ext>
              </a:extLst>
            </p:cNvPr>
            <p:cNvSpPr/>
            <p:nvPr/>
          </p:nvSpPr>
          <p:spPr>
            <a:xfrm>
              <a:off x="11140648" y="1307486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415CB2-E351-4AD7-8E10-F23D051BA7E2}"/>
                </a:ext>
              </a:extLst>
            </p:cNvPr>
            <p:cNvSpPr/>
            <p:nvPr/>
          </p:nvSpPr>
          <p:spPr>
            <a:xfrm>
              <a:off x="10678156" y="1223613"/>
              <a:ext cx="204252" cy="51082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942791-C75E-4BBF-9464-E60469484765}"/>
                </a:ext>
              </a:extLst>
            </p:cNvPr>
            <p:cNvSpPr/>
            <p:nvPr/>
          </p:nvSpPr>
          <p:spPr>
            <a:xfrm>
              <a:off x="11093532" y="1223857"/>
              <a:ext cx="204972" cy="49976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4FF0F3-17F5-4455-AFA0-BB2991F963AC}"/>
                </a:ext>
              </a:extLst>
            </p:cNvPr>
            <p:cNvSpPr/>
            <p:nvPr/>
          </p:nvSpPr>
          <p:spPr>
            <a:xfrm>
              <a:off x="10779602" y="1313217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E0B2444-CDFA-4D64-A222-550AA9BF8AC4}"/>
                </a:ext>
              </a:extLst>
            </p:cNvPr>
            <p:cNvSpPr/>
            <p:nvPr/>
          </p:nvSpPr>
          <p:spPr>
            <a:xfrm>
              <a:off x="11182675" y="1311688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44A089-CF9A-4A89-8900-88A16F036872}"/>
                </a:ext>
              </a:extLst>
            </p:cNvPr>
            <p:cNvSpPr/>
            <p:nvPr/>
          </p:nvSpPr>
          <p:spPr>
            <a:xfrm>
              <a:off x="10912941" y="1480559"/>
              <a:ext cx="55016" cy="113813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43610C-F381-4D99-9885-CCA4498A9425}"/>
                </a:ext>
              </a:extLst>
            </p:cNvPr>
            <p:cNvSpPr/>
            <p:nvPr/>
          </p:nvSpPr>
          <p:spPr>
            <a:xfrm>
              <a:off x="10515097" y="1277876"/>
              <a:ext cx="948225" cy="238504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22B160-179B-4FDF-ABA2-8264BF9899CC}"/>
                </a:ext>
              </a:extLst>
            </p:cNvPr>
            <p:cNvSpPr/>
            <p:nvPr/>
          </p:nvSpPr>
          <p:spPr>
            <a:xfrm>
              <a:off x="10454448" y="1253881"/>
              <a:ext cx="1079804" cy="695566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79803" h="695566">
                  <a:moveTo>
                    <a:pt x="1049538" y="93721"/>
                  </a:moveTo>
                  <a:cubicBezTo>
                    <a:pt x="1052594" y="66595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58707" y="164402"/>
                    <a:pt x="1014388" y="224385"/>
                  </a:cubicBezTo>
                  <a:cubicBezTo>
                    <a:pt x="998342" y="244253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30817" y="265266"/>
                    <a:pt x="1036166" y="256478"/>
                  </a:cubicBezTo>
                  <a:cubicBezTo>
                    <a:pt x="1039222" y="250748"/>
                    <a:pt x="1042661" y="246163"/>
                    <a:pt x="1050302" y="248073"/>
                  </a:cubicBezTo>
                  <a:cubicBezTo>
                    <a:pt x="1060618" y="252276"/>
                    <a:pt x="1057943" y="260681"/>
                    <a:pt x="1055269" y="267558"/>
                  </a:cubicBezTo>
                  <a:cubicBezTo>
                    <a:pt x="1036166" y="321046"/>
                    <a:pt x="1007893" y="411977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77196" y="187326"/>
                    <a:pt x="120751" y="242342"/>
                  </a:cubicBezTo>
                  <a:cubicBezTo>
                    <a:pt x="136033" y="255714"/>
                    <a:pt x="171183" y="271761"/>
                    <a:pt x="189140" y="277110"/>
                  </a:cubicBezTo>
                  <a:cubicBezTo>
                    <a:pt x="261731" y="298887"/>
                    <a:pt x="334322" y="319136"/>
                    <a:pt x="409206" y="332126"/>
                  </a:cubicBezTo>
                  <a:cubicBezTo>
                    <a:pt x="535668" y="354668"/>
                    <a:pt x="658691" y="340914"/>
                    <a:pt x="780186" y="303090"/>
                  </a:cubicBezTo>
                  <a:cubicBezTo>
                    <a:pt x="826415" y="288954"/>
                    <a:pt x="872262" y="270997"/>
                    <a:pt x="917345" y="253804"/>
                  </a:cubicBezTo>
                  <a:cubicBezTo>
                    <a:pt x="927661" y="251130"/>
                    <a:pt x="937594" y="245017"/>
                    <a:pt x="949056" y="246927"/>
                  </a:cubicBezTo>
                  <a:cubicBezTo>
                    <a:pt x="954787" y="247691"/>
                    <a:pt x="956697" y="252276"/>
                    <a:pt x="958990" y="256478"/>
                  </a:cubicBezTo>
                  <a:cubicBezTo>
                    <a:pt x="1012478" y="210631"/>
                    <a:pt x="1039222" y="139568"/>
                    <a:pt x="1049538" y="93721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F066F8-F184-4070-A9F3-142E79CC6343}"/>
                </a:ext>
              </a:extLst>
            </p:cNvPr>
            <p:cNvSpPr/>
            <p:nvPr/>
          </p:nvSpPr>
          <p:spPr>
            <a:xfrm>
              <a:off x="10253705" y="2069043"/>
              <a:ext cx="1562806" cy="2131946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  <a:gd name="connsiteX0" fmla="*/ 1384966 w 1525946"/>
                <a:gd name="connsiteY0" fmla="*/ 358259 h 2131564"/>
                <a:gd name="connsiteX1" fmla="*/ 1456793 w 1525946"/>
                <a:gd name="connsiteY1" fmla="*/ 487777 h 2131564"/>
                <a:gd name="connsiteX2" fmla="*/ 1516394 w 1525946"/>
                <a:gd name="connsiteY2" fmla="*/ 703641 h 2131564"/>
                <a:gd name="connsiteX3" fmla="*/ 1525946 w 1525946"/>
                <a:gd name="connsiteY3" fmla="*/ 907661 h 2131564"/>
                <a:gd name="connsiteX4" fmla="*/ 1446095 w 1525946"/>
                <a:gd name="connsiteY4" fmla="*/ 1144538 h 2131564"/>
                <a:gd name="connsiteX5" fmla="*/ 1340265 w 1525946"/>
                <a:gd name="connsiteY5" fmla="*/ 1261066 h 2131564"/>
                <a:gd name="connsiteX6" fmla="*/ 1324601 w 1525946"/>
                <a:gd name="connsiteY6" fmla="*/ 1298126 h 2131564"/>
                <a:gd name="connsiteX7" fmla="*/ 1381145 w 1525946"/>
                <a:gd name="connsiteY7" fmla="*/ 1909039 h 2131564"/>
                <a:gd name="connsiteX8" fmla="*/ 805382 w 1525946"/>
                <a:gd name="connsiteY8" fmla="*/ 1909803 h 2131564"/>
                <a:gd name="connsiteX9" fmla="*/ 787807 w 1525946"/>
                <a:gd name="connsiteY9" fmla="*/ 1902926 h 2131564"/>
                <a:gd name="connsiteX10" fmla="*/ 746544 w 1525946"/>
                <a:gd name="connsiteY10" fmla="*/ 1507877 h 2131564"/>
                <a:gd name="connsiteX11" fmla="*/ 749983 w 1525946"/>
                <a:gd name="connsiteY11" fmla="*/ 1394405 h 2131564"/>
                <a:gd name="connsiteX12" fmla="*/ 632309 w 1525946"/>
                <a:gd name="connsiteY12" fmla="*/ 1371481 h 2131564"/>
                <a:gd name="connsiteX13" fmla="*/ 641478 w 1525946"/>
                <a:gd name="connsiteY13" fmla="*/ 1501382 h 2131564"/>
                <a:gd name="connsiteX14" fmla="*/ 564957 w 1525946"/>
                <a:gd name="connsiteY14" fmla="*/ 2131564 h 2131564"/>
                <a:gd name="connsiteX15" fmla="*/ 0 w 1525946"/>
                <a:gd name="connsiteY15" fmla="*/ 1908657 h 2131564"/>
                <a:gd name="connsiteX16" fmla="*/ 19485 w 1525946"/>
                <a:gd name="connsiteY16" fmla="*/ 1696996 h 2131564"/>
                <a:gd name="connsiteX17" fmla="*/ 121113 w 1525946"/>
                <a:gd name="connsiteY17" fmla="*/ 211548 h 2131564"/>
                <a:gd name="connsiteX18" fmla="*/ 289219 w 1525946"/>
                <a:gd name="connsiteY18" fmla="*/ 80120 h 2131564"/>
                <a:gd name="connsiteX19" fmla="*/ 380531 w 1525946"/>
                <a:gd name="connsiteY19" fmla="*/ 10203 h 2131564"/>
                <a:gd name="connsiteX20" fmla="*/ 396196 w 1525946"/>
                <a:gd name="connsiteY20" fmla="*/ 269 h 2131564"/>
                <a:gd name="connsiteX21" fmla="*/ 393521 w 1525946"/>
                <a:gd name="connsiteY21" fmla="*/ 18226 h 2131564"/>
                <a:gd name="connsiteX22" fmla="*/ 398488 w 1525946"/>
                <a:gd name="connsiteY22" fmla="*/ 124057 h 2131564"/>
                <a:gd name="connsiteX23" fmla="*/ 500116 w 1525946"/>
                <a:gd name="connsiteY23" fmla="*/ 241731 h 2131564"/>
                <a:gd name="connsiteX24" fmla="*/ 563538 w 1525946"/>
                <a:gd name="connsiteY24" fmla="*/ 287960 h 2131564"/>
                <a:gd name="connsiteX25" fmla="*/ 579584 w 1525946"/>
                <a:gd name="connsiteY25" fmla="*/ 304007 h 2131564"/>
                <a:gd name="connsiteX26" fmla="*/ 641096 w 1525946"/>
                <a:gd name="connsiteY26" fmla="*/ 468674 h 2131564"/>
                <a:gd name="connsiteX27" fmla="*/ 621229 w 1525946"/>
                <a:gd name="connsiteY27" fmla="*/ 1073857 h 2131564"/>
                <a:gd name="connsiteX28" fmla="*/ 687707 w 1525946"/>
                <a:gd name="connsiteY28" fmla="*/ 1079206 h 2131564"/>
                <a:gd name="connsiteX29" fmla="*/ 767558 w 1525946"/>
                <a:gd name="connsiteY29" fmla="*/ 1083790 h 2131564"/>
                <a:gd name="connsiteX30" fmla="*/ 745780 w 1525946"/>
                <a:gd name="connsiteY30" fmla="*/ 477462 h 2131564"/>
                <a:gd name="connsiteX31" fmla="*/ 803853 w 1525946"/>
                <a:gd name="connsiteY31" fmla="*/ 317761 h 2131564"/>
                <a:gd name="connsiteX32" fmla="*/ 819518 w 1525946"/>
                <a:gd name="connsiteY32" fmla="*/ 294455 h 2131564"/>
                <a:gd name="connsiteX33" fmla="*/ 946362 w 1525946"/>
                <a:gd name="connsiteY33" fmla="*/ 188243 h 2131564"/>
                <a:gd name="connsiteX34" fmla="*/ 1006345 w 1525946"/>
                <a:gd name="connsiteY34" fmla="*/ 90053 h 2131564"/>
                <a:gd name="connsiteX35" fmla="*/ 999850 w 1525946"/>
                <a:gd name="connsiteY35" fmla="*/ 23957 h 2131564"/>
                <a:gd name="connsiteX36" fmla="*/ 994119 w 1525946"/>
                <a:gd name="connsiteY36" fmla="*/ 2562 h 2131564"/>
                <a:gd name="connsiteX37" fmla="*/ 1016278 w 1525946"/>
                <a:gd name="connsiteY37" fmla="*/ 7529 h 2131564"/>
                <a:gd name="connsiteX38" fmla="*/ 1195846 w 1525946"/>
                <a:gd name="connsiteY38" fmla="*/ 145834 h 2131564"/>
                <a:gd name="connsiteX39" fmla="*/ 1384966 w 1525946"/>
                <a:gd name="connsiteY39" fmla="*/ 358259 h 2131564"/>
                <a:gd name="connsiteX0" fmla="*/ 1421825 w 1562805"/>
                <a:gd name="connsiteY0" fmla="*/ 358259 h 2131564"/>
                <a:gd name="connsiteX1" fmla="*/ 1493652 w 1562805"/>
                <a:gd name="connsiteY1" fmla="*/ 487777 h 2131564"/>
                <a:gd name="connsiteX2" fmla="*/ 1553253 w 1562805"/>
                <a:gd name="connsiteY2" fmla="*/ 703641 h 2131564"/>
                <a:gd name="connsiteX3" fmla="*/ 1562805 w 1562805"/>
                <a:gd name="connsiteY3" fmla="*/ 907661 h 2131564"/>
                <a:gd name="connsiteX4" fmla="*/ 1482954 w 1562805"/>
                <a:gd name="connsiteY4" fmla="*/ 1144538 h 2131564"/>
                <a:gd name="connsiteX5" fmla="*/ 1377124 w 1562805"/>
                <a:gd name="connsiteY5" fmla="*/ 1261066 h 2131564"/>
                <a:gd name="connsiteX6" fmla="*/ 1361460 w 1562805"/>
                <a:gd name="connsiteY6" fmla="*/ 1298126 h 2131564"/>
                <a:gd name="connsiteX7" fmla="*/ 1418004 w 1562805"/>
                <a:gd name="connsiteY7" fmla="*/ 1909039 h 2131564"/>
                <a:gd name="connsiteX8" fmla="*/ 842241 w 1562805"/>
                <a:gd name="connsiteY8" fmla="*/ 1909803 h 2131564"/>
                <a:gd name="connsiteX9" fmla="*/ 824666 w 1562805"/>
                <a:gd name="connsiteY9" fmla="*/ 1902926 h 2131564"/>
                <a:gd name="connsiteX10" fmla="*/ 783403 w 1562805"/>
                <a:gd name="connsiteY10" fmla="*/ 1507877 h 2131564"/>
                <a:gd name="connsiteX11" fmla="*/ 786842 w 1562805"/>
                <a:gd name="connsiteY11" fmla="*/ 1394405 h 2131564"/>
                <a:gd name="connsiteX12" fmla="*/ 669168 w 1562805"/>
                <a:gd name="connsiteY12" fmla="*/ 1371481 h 2131564"/>
                <a:gd name="connsiteX13" fmla="*/ 678337 w 1562805"/>
                <a:gd name="connsiteY13" fmla="*/ 1501382 h 2131564"/>
                <a:gd name="connsiteX14" fmla="*/ 601816 w 1562805"/>
                <a:gd name="connsiteY14" fmla="*/ 2131564 h 2131564"/>
                <a:gd name="connsiteX15" fmla="*/ 0 w 1562805"/>
                <a:gd name="connsiteY15" fmla="*/ 2128053 h 2131564"/>
                <a:gd name="connsiteX16" fmla="*/ 56344 w 1562805"/>
                <a:gd name="connsiteY16" fmla="*/ 1696996 h 2131564"/>
                <a:gd name="connsiteX17" fmla="*/ 157972 w 1562805"/>
                <a:gd name="connsiteY17" fmla="*/ 211548 h 2131564"/>
                <a:gd name="connsiteX18" fmla="*/ 326078 w 1562805"/>
                <a:gd name="connsiteY18" fmla="*/ 80120 h 2131564"/>
                <a:gd name="connsiteX19" fmla="*/ 417390 w 1562805"/>
                <a:gd name="connsiteY19" fmla="*/ 10203 h 2131564"/>
                <a:gd name="connsiteX20" fmla="*/ 433055 w 1562805"/>
                <a:gd name="connsiteY20" fmla="*/ 269 h 2131564"/>
                <a:gd name="connsiteX21" fmla="*/ 430380 w 1562805"/>
                <a:gd name="connsiteY21" fmla="*/ 18226 h 2131564"/>
                <a:gd name="connsiteX22" fmla="*/ 435347 w 1562805"/>
                <a:gd name="connsiteY22" fmla="*/ 124057 h 2131564"/>
                <a:gd name="connsiteX23" fmla="*/ 536975 w 1562805"/>
                <a:gd name="connsiteY23" fmla="*/ 241731 h 2131564"/>
                <a:gd name="connsiteX24" fmla="*/ 600397 w 1562805"/>
                <a:gd name="connsiteY24" fmla="*/ 287960 h 2131564"/>
                <a:gd name="connsiteX25" fmla="*/ 616443 w 1562805"/>
                <a:gd name="connsiteY25" fmla="*/ 304007 h 2131564"/>
                <a:gd name="connsiteX26" fmla="*/ 677955 w 1562805"/>
                <a:gd name="connsiteY26" fmla="*/ 468674 h 2131564"/>
                <a:gd name="connsiteX27" fmla="*/ 658088 w 1562805"/>
                <a:gd name="connsiteY27" fmla="*/ 1073857 h 2131564"/>
                <a:gd name="connsiteX28" fmla="*/ 724566 w 1562805"/>
                <a:gd name="connsiteY28" fmla="*/ 1079206 h 2131564"/>
                <a:gd name="connsiteX29" fmla="*/ 804417 w 1562805"/>
                <a:gd name="connsiteY29" fmla="*/ 1083790 h 2131564"/>
                <a:gd name="connsiteX30" fmla="*/ 782639 w 1562805"/>
                <a:gd name="connsiteY30" fmla="*/ 477462 h 2131564"/>
                <a:gd name="connsiteX31" fmla="*/ 840712 w 1562805"/>
                <a:gd name="connsiteY31" fmla="*/ 317761 h 2131564"/>
                <a:gd name="connsiteX32" fmla="*/ 856377 w 1562805"/>
                <a:gd name="connsiteY32" fmla="*/ 294455 h 2131564"/>
                <a:gd name="connsiteX33" fmla="*/ 983221 w 1562805"/>
                <a:gd name="connsiteY33" fmla="*/ 188243 h 2131564"/>
                <a:gd name="connsiteX34" fmla="*/ 1043204 w 1562805"/>
                <a:gd name="connsiteY34" fmla="*/ 90053 h 2131564"/>
                <a:gd name="connsiteX35" fmla="*/ 1036709 w 1562805"/>
                <a:gd name="connsiteY35" fmla="*/ 23957 h 2131564"/>
                <a:gd name="connsiteX36" fmla="*/ 1030978 w 1562805"/>
                <a:gd name="connsiteY36" fmla="*/ 2562 h 2131564"/>
                <a:gd name="connsiteX37" fmla="*/ 1053137 w 1562805"/>
                <a:gd name="connsiteY37" fmla="*/ 7529 h 2131564"/>
                <a:gd name="connsiteX38" fmla="*/ 1232705 w 1562805"/>
                <a:gd name="connsiteY38" fmla="*/ 145834 h 2131564"/>
                <a:gd name="connsiteX39" fmla="*/ 1421825 w 1562805"/>
                <a:gd name="connsiteY39" fmla="*/ 358259 h 2131564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42241 w 1562805"/>
                <a:gd name="connsiteY8" fmla="*/ 1909803 h 2131946"/>
                <a:gd name="connsiteX9" fmla="*/ 824666 w 1562805"/>
                <a:gd name="connsiteY9" fmla="*/ 1902926 h 2131946"/>
                <a:gd name="connsiteX10" fmla="*/ 783403 w 1562805"/>
                <a:gd name="connsiteY10" fmla="*/ 1507877 h 2131946"/>
                <a:gd name="connsiteX11" fmla="*/ 786842 w 1562805"/>
                <a:gd name="connsiteY11" fmla="*/ 1394405 h 2131946"/>
                <a:gd name="connsiteX12" fmla="*/ 669168 w 1562805"/>
                <a:gd name="connsiteY12" fmla="*/ 1371481 h 2131946"/>
                <a:gd name="connsiteX13" fmla="*/ 678337 w 1562805"/>
                <a:gd name="connsiteY13" fmla="*/ 1501382 h 2131946"/>
                <a:gd name="connsiteX14" fmla="*/ 601816 w 1562805"/>
                <a:gd name="connsiteY14" fmla="*/ 2131564 h 2131946"/>
                <a:gd name="connsiteX15" fmla="*/ 0 w 1562805"/>
                <a:gd name="connsiteY15" fmla="*/ 2128053 h 2131946"/>
                <a:gd name="connsiteX16" fmla="*/ 56344 w 1562805"/>
                <a:gd name="connsiteY16" fmla="*/ 1696996 h 2131946"/>
                <a:gd name="connsiteX17" fmla="*/ 157972 w 1562805"/>
                <a:gd name="connsiteY17" fmla="*/ 211548 h 2131946"/>
                <a:gd name="connsiteX18" fmla="*/ 326078 w 1562805"/>
                <a:gd name="connsiteY18" fmla="*/ 80120 h 2131946"/>
                <a:gd name="connsiteX19" fmla="*/ 417390 w 1562805"/>
                <a:gd name="connsiteY19" fmla="*/ 10203 h 2131946"/>
                <a:gd name="connsiteX20" fmla="*/ 433055 w 1562805"/>
                <a:gd name="connsiteY20" fmla="*/ 269 h 2131946"/>
                <a:gd name="connsiteX21" fmla="*/ 430380 w 1562805"/>
                <a:gd name="connsiteY21" fmla="*/ 18226 h 2131946"/>
                <a:gd name="connsiteX22" fmla="*/ 435347 w 1562805"/>
                <a:gd name="connsiteY22" fmla="*/ 124057 h 2131946"/>
                <a:gd name="connsiteX23" fmla="*/ 536975 w 1562805"/>
                <a:gd name="connsiteY23" fmla="*/ 241731 h 2131946"/>
                <a:gd name="connsiteX24" fmla="*/ 600397 w 1562805"/>
                <a:gd name="connsiteY24" fmla="*/ 287960 h 2131946"/>
                <a:gd name="connsiteX25" fmla="*/ 616443 w 1562805"/>
                <a:gd name="connsiteY25" fmla="*/ 304007 h 2131946"/>
                <a:gd name="connsiteX26" fmla="*/ 677955 w 1562805"/>
                <a:gd name="connsiteY26" fmla="*/ 468674 h 2131946"/>
                <a:gd name="connsiteX27" fmla="*/ 658088 w 1562805"/>
                <a:gd name="connsiteY27" fmla="*/ 1073857 h 2131946"/>
                <a:gd name="connsiteX28" fmla="*/ 724566 w 1562805"/>
                <a:gd name="connsiteY28" fmla="*/ 1079206 h 2131946"/>
                <a:gd name="connsiteX29" fmla="*/ 804417 w 1562805"/>
                <a:gd name="connsiteY29" fmla="*/ 1083790 h 2131946"/>
                <a:gd name="connsiteX30" fmla="*/ 782639 w 1562805"/>
                <a:gd name="connsiteY30" fmla="*/ 477462 h 2131946"/>
                <a:gd name="connsiteX31" fmla="*/ 840712 w 1562805"/>
                <a:gd name="connsiteY31" fmla="*/ 317761 h 2131946"/>
                <a:gd name="connsiteX32" fmla="*/ 856377 w 1562805"/>
                <a:gd name="connsiteY32" fmla="*/ 294455 h 2131946"/>
                <a:gd name="connsiteX33" fmla="*/ 983221 w 1562805"/>
                <a:gd name="connsiteY33" fmla="*/ 188243 h 2131946"/>
                <a:gd name="connsiteX34" fmla="*/ 1043204 w 1562805"/>
                <a:gd name="connsiteY34" fmla="*/ 90053 h 2131946"/>
                <a:gd name="connsiteX35" fmla="*/ 1036709 w 1562805"/>
                <a:gd name="connsiteY35" fmla="*/ 23957 h 2131946"/>
                <a:gd name="connsiteX36" fmla="*/ 1030978 w 1562805"/>
                <a:gd name="connsiteY36" fmla="*/ 2562 h 2131946"/>
                <a:gd name="connsiteX37" fmla="*/ 1053137 w 1562805"/>
                <a:gd name="connsiteY37" fmla="*/ 7529 h 2131946"/>
                <a:gd name="connsiteX38" fmla="*/ 1232705 w 1562805"/>
                <a:gd name="connsiteY38" fmla="*/ 145834 h 2131946"/>
                <a:gd name="connsiteX39" fmla="*/ 1421825 w 1562805"/>
                <a:gd name="connsiteY39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40486 w 1562805"/>
                <a:gd name="connsiteY8" fmla="*/ 1918578 h 2131946"/>
                <a:gd name="connsiteX9" fmla="*/ 824666 w 1562805"/>
                <a:gd name="connsiteY9" fmla="*/ 1902926 h 2131946"/>
                <a:gd name="connsiteX10" fmla="*/ 783403 w 1562805"/>
                <a:gd name="connsiteY10" fmla="*/ 1507877 h 2131946"/>
                <a:gd name="connsiteX11" fmla="*/ 786842 w 1562805"/>
                <a:gd name="connsiteY11" fmla="*/ 1394405 h 2131946"/>
                <a:gd name="connsiteX12" fmla="*/ 669168 w 1562805"/>
                <a:gd name="connsiteY12" fmla="*/ 1371481 h 2131946"/>
                <a:gd name="connsiteX13" fmla="*/ 678337 w 1562805"/>
                <a:gd name="connsiteY13" fmla="*/ 1501382 h 2131946"/>
                <a:gd name="connsiteX14" fmla="*/ 601816 w 1562805"/>
                <a:gd name="connsiteY14" fmla="*/ 2131564 h 2131946"/>
                <a:gd name="connsiteX15" fmla="*/ 0 w 1562805"/>
                <a:gd name="connsiteY15" fmla="*/ 2128053 h 2131946"/>
                <a:gd name="connsiteX16" fmla="*/ 56344 w 1562805"/>
                <a:gd name="connsiteY16" fmla="*/ 1696996 h 2131946"/>
                <a:gd name="connsiteX17" fmla="*/ 157972 w 1562805"/>
                <a:gd name="connsiteY17" fmla="*/ 211548 h 2131946"/>
                <a:gd name="connsiteX18" fmla="*/ 326078 w 1562805"/>
                <a:gd name="connsiteY18" fmla="*/ 80120 h 2131946"/>
                <a:gd name="connsiteX19" fmla="*/ 417390 w 1562805"/>
                <a:gd name="connsiteY19" fmla="*/ 10203 h 2131946"/>
                <a:gd name="connsiteX20" fmla="*/ 433055 w 1562805"/>
                <a:gd name="connsiteY20" fmla="*/ 269 h 2131946"/>
                <a:gd name="connsiteX21" fmla="*/ 430380 w 1562805"/>
                <a:gd name="connsiteY21" fmla="*/ 18226 h 2131946"/>
                <a:gd name="connsiteX22" fmla="*/ 435347 w 1562805"/>
                <a:gd name="connsiteY22" fmla="*/ 124057 h 2131946"/>
                <a:gd name="connsiteX23" fmla="*/ 536975 w 1562805"/>
                <a:gd name="connsiteY23" fmla="*/ 241731 h 2131946"/>
                <a:gd name="connsiteX24" fmla="*/ 600397 w 1562805"/>
                <a:gd name="connsiteY24" fmla="*/ 287960 h 2131946"/>
                <a:gd name="connsiteX25" fmla="*/ 616443 w 1562805"/>
                <a:gd name="connsiteY25" fmla="*/ 304007 h 2131946"/>
                <a:gd name="connsiteX26" fmla="*/ 677955 w 1562805"/>
                <a:gd name="connsiteY26" fmla="*/ 468674 h 2131946"/>
                <a:gd name="connsiteX27" fmla="*/ 658088 w 1562805"/>
                <a:gd name="connsiteY27" fmla="*/ 1073857 h 2131946"/>
                <a:gd name="connsiteX28" fmla="*/ 724566 w 1562805"/>
                <a:gd name="connsiteY28" fmla="*/ 1079206 h 2131946"/>
                <a:gd name="connsiteX29" fmla="*/ 804417 w 1562805"/>
                <a:gd name="connsiteY29" fmla="*/ 1083790 h 2131946"/>
                <a:gd name="connsiteX30" fmla="*/ 782639 w 1562805"/>
                <a:gd name="connsiteY30" fmla="*/ 477462 h 2131946"/>
                <a:gd name="connsiteX31" fmla="*/ 840712 w 1562805"/>
                <a:gd name="connsiteY31" fmla="*/ 317761 h 2131946"/>
                <a:gd name="connsiteX32" fmla="*/ 856377 w 1562805"/>
                <a:gd name="connsiteY32" fmla="*/ 294455 h 2131946"/>
                <a:gd name="connsiteX33" fmla="*/ 983221 w 1562805"/>
                <a:gd name="connsiteY33" fmla="*/ 188243 h 2131946"/>
                <a:gd name="connsiteX34" fmla="*/ 1043204 w 1562805"/>
                <a:gd name="connsiteY34" fmla="*/ 90053 h 2131946"/>
                <a:gd name="connsiteX35" fmla="*/ 1036709 w 1562805"/>
                <a:gd name="connsiteY35" fmla="*/ 23957 h 2131946"/>
                <a:gd name="connsiteX36" fmla="*/ 1030978 w 1562805"/>
                <a:gd name="connsiteY36" fmla="*/ 2562 h 2131946"/>
                <a:gd name="connsiteX37" fmla="*/ 1053137 w 1562805"/>
                <a:gd name="connsiteY37" fmla="*/ 7529 h 2131946"/>
                <a:gd name="connsiteX38" fmla="*/ 1232705 w 1562805"/>
                <a:gd name="connsiteY38" fmla="*/ 145834 h 2131946"/>
                <a:gd name="connsiteX39" fmla="*/ 1421825 w 1562805"/>
                <a:gd name="connsiteY39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4666 w 1562805"/>
                <a:gd name="connsiteY8" fmla="*/ 1902926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1155 w 1562805"/>
                <a:gd name="connsiteY8" fmla="*/ 2125833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8175 w 1562805"/>
                <a:gd name="connsiteY8" fmla="*/ 2127589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2805" h="2131946">
                  <a:moveTo>
                    <a:pt x="1421825" y="358259"/>
                  </a:moveTo>
                  <a:cubicBezTo>
                    <a:pt x="1450862" y="397993"/>
                    <a:pt x="1473785" y="441930"/>
                    <a:pt x="1493652" y="487777"/>
                  </a:cubicBezTo>
                  <a:cubicBezTo>
                    <a:pt x="1510463" y="527130"/>
                    <a:pt x="1549433" y="671548"/>
                    <a:pt x="1553253" y="703641"/>
                  </a:cubicBezTo>
                  <a:cubicBezTo>
                    <a:pt x="1559366" y="755219"/>
                    <a:pt x="1560512" y="890850"/>
                    <a:pt x="1562805" y="907661"/>
                  </a:cubicBezTo>
                  <a:cubicBezTo>
                    <a:pt x="1555546" y="993242"/>
                    <a:pt x="1529566" y="1072329"/>
                    <a:pt x="1482954" y="1144538"/>
                  </a:cubicBezTo>
                  <a:cubicBezTo>
                    <a:pt x="1454300" y="1189239"/>
                    <a:pt x="1419533" y="1228973"/>
                    <a:pt x="1377124" y="1261066"/>
                  </a:cubicBezTo>
                  <a:cubicBezTo>
                    <a:pt x="1364134" y="1271000"/>
                    <a:pt x="1359549" y="1280933"/>
                    <a:pt x="1361460" y="1298126"/>
                  </a:cubicBezTo>
                  <a:cubicBezTo>
                    <a:pt x="1367955" y="1358873"/>
                    <a:pt x="1429824" y="2073109"/>
                    <a:pt x="1435555" y="2131946"/>
                  </a:cubicBezTo>
                  <a:lnTo>
                    <a:pt x="828175" y="2127589"/>
                  </a:lnTo>
                  <a:cubicBezTo>
                    <a:pt x="812128" y="2121094"/>
                    <a:pt x="787988" y="1518956"/>
                    <a:pt x="783403" y="1507877"/>
                  </a:cubicBezTo>
                  <a:cubicBezTo>
                    <a:pt x="778819" y="1492594"/>
                    <a:pt x="799450" y="1395933"/>
                    <a:pt x="786842" y="1394405"/>
                  </a:cubicBezTo>
                  <a:cubicBezTo>
                    <a:pt x="747108" y="1389056"/>
                    <a:pt x="707756" y="1381797"/>
                    <a:pt x="669168" y="1371481"/>
                  </a:cubicBezTo>
                  <a:cubicBezTo>
                    <a:pt x="655413" y="1367661"/>
                    <a:pt x="681393" y="1488392"/>
                    <a:pt x="678337" y="1501382"/>
                  </a:cubicBezTo>
                  <a:cubicBezTo>
                    <a:pt x="677573" y="1566714"/>
                    <a:pt x="614806" y="2118192"/>
                    <a:pt x="601816" y="2131564"/>
                  </a:cubicBezTo>
                  <a:lnTo>
                    <a:pt x="0" y="2128053"/>
                  </a:lnTo>
                  <a:cubicBezTo>
                    <a:pt x="4967" y="2057372"/>
                    <a:pt x="47939" y="1767295"/>
                    <a:pt x="56344" y="1696996"/>
                  </a:cubicBezTo>
                  <a:cubicBezTo>
                    <a:pt x="57490" y="1687827"/>
                    <a:pt x="156062" y="220336"/>
                    <a:pt x="157972" y="211548"/>
                  </a:cubicBezTo>
                  <a:lnTo>
                    <a:pt x="326078" y="80120"/>
                  </a:lnTo>
                  <a:cubicBezTo>
                    <a:pt x="356261" y="56432"/>
                    <a:pt x="387208" y="33891"/>
                    <a:pt x="417390" y="10203"/>
                  </a:cubicBezTo>
                  <a:cubicBezTo>
                    <a:pt x="422357" y="6000"/>
                    <a:pt x="428470" y="4472"/>
                    <a:pt x="433055" y="269"/>
                  </a:cubicBezTo>
                  <a:cubicBezTo>
                    <a:pt x="436493" y="6764"/>
                    <a:pt x="433437" y="12877"/>
                    <a:pt x="430380" y="18226"/>
                  </a:cubicBezTo>
                  <a:cubicBezTo>
                    <a:pt x="410131" y="54522"/>
                    <a:pt x="417772" y="89671"/>
                    <a:pt x="435347" y="124057"/>
                  </a:cubicBezTo>
                  <a:cubicBezTo>
                    <a:pt x="459799" y="171050"/>
                    <a:pt x="496095" y="208874"/>
                    <a:pt x="536975" y="241731"/>
                  </a:cubicBezTo>
                  <a:cubicBezTo>
                    <a:pt x="557224" y="258160"/>
                    <a:pt x="578619" y="273442"/>
                    <a:pt x="600397" y="287960"/>
                  </a:cubicBezTo>
                  <a:cubicBezTo>
                    <a:pt x="606892" y="292163"/>
                    <a:pt x="613005" y="296748"/>
                    <a:pt x="616443" y="304007"/>
                  </a:cubicBezTo>
                  <a:cubicBezTo>
                    <a:pt x="634400" y="347180"/>
                    <a:pt x="672988" y="457595"/>
                    <a:pt x="677955" y="468674"/>
                  </a:cubicBezTo>
                  <a:cubicBezTo>
                    <a:pt x="681776" y="485867"/>
                    <a:pt x="642423" y="1071565"/>
                    <a:pt x="658088" y="1073857"/>
                  </a:cubicBezTo>
                  <a:cubicBezTo>
                    <a:pt x="680247" y="1077295"/>
                    <a:pt x="702407" y="1077678"/>
                    <a:pt x="724566" y="1079206"/>
                  </a:cubicBezTo>
                  <a:cubicBezTo>
                    <a:pt x="751310" y="1081116"/>
                    <a:pt x="777673" y="1082644"/>
                    <a:pt x="804417" y="1083790"/>
                  </a:cubicBezTo>
                  <a:cubicBezTo>
                    <a:pt x="822756" y="1084555"/>
                    <a:pt x="787224" y="507645"/>
                    <a:pt x="782639" y="477462"/>
                  </a:cubicBezTo>
                  <a:cubicBezTo>
                    <a:pt x="804417" y="425120"/>
                    <a:pt x="818935" y="370103"/>
                    <a:pt x="840712" y="317761"/>
                  </a:cubicBezTo>
                  <a:cubicBezTo>
                    <a:pt x="844533" y="308591"/>
                    <a:pt x="850264" y="301332"/>
                    <a:pt x="856377" y="294455"/>
                  </a:cubicBezTo>
                  <a:cubicBezTo>
                    <a:pt x="902606" y="263891"/>
                    <a:pt x="945015" y="228359"/>
                    <a:pt x="983221" y="188243"/>
                  </a:cubicBezTo>
                  <a:cubicBezTo>
                    <a:pt x="1010347" y="159588"/>
                    <a:pt x="1030596" y="127113"/>
                    <a:pt x="1043204" y="90053"/>
                  </a:cubicBezTo>
                  <a:cubicBezTo>
                    <a:pt x="1051227" y="66748"/>
                    <a:pt x="1047789" y="44970"/>
                    <a:pt x="1036709" y="23957"/>
                  </a:cubicBezTo>
                  <a:cubicBezTo>
                    <a:pt x="1033270" y="17462"/>
                    <a:pt x="1027922" y="11349"/>
                    <a:pt x="1030978" y="2562"/>
                  </a:cubicBezTo>
                  <a:cubicBezTo>
                    <a:pt x="1040147" y="-3551"/>
                    <a:pt x="1046642" y="2562"/>
                    <a:pt x="1053137" y="7529"/>
                  </a:cubicBezTo>
                  <a:cubicBezTo>
                    <a:pt x="1113885" y="52229"/>
                    <a:pt x="1173104" y="99223"/>
                    <a:pt x="1232705" y="145834"/>
                  </a:cubicBezTo>
                  <a:cubicBezTo>
                    <a:pt x="1244931" y="155004"/>
                    <a:pt x="1382091" y="303243"/>
                    <a:pt x="1421825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E75F90-82A6-4BD8-B10F-418AE0EF963D}"/>
                </a:ext>
              </a:extLst>
            </p:cNvPr>
            <p:cNvSpPr/>
            <p:nvPr/>
          </p:nvSpPr>
          <p:spPr>
            <a:xfrm>
              <a:off x="9397286" y="2227220"/>
              <a:ext cx="1312412" cy="1508548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B20688-89D9-4373-8278-82BA94769E9E}"/>
                </a:ext>
              </a:extLst>
            </p:cNvPr>
            <p:cNvSpPr/>
            <p:nvPr/>
          </p:nvSpPr>
          <p:spPr>
            <a:xfrm>
              <a:off x="9556197" y="3125693"/>
              <a:ext cx="358844" cy="444408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28F58F-B1ED-4496-AB06-9566BE087B2C}"/>
                </a:ext>
              </a:extLst>
            </p:cNvPr>
            <p:cNvSpPr/>
            <p:nvPr/>
          </p:nvSpPr>
          <p:spPr>
            <a:xfrm>
              <a:off x="10663591" y="2029191"/>
              <a:ext cx="295382" cy="346991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4E93A5-B7E4-446B-A92A-68CECF233363}"/>
                </a:ext>
              </a:extLst>
            </p:cNvPr>
            <p:cNvSpPr/>
            <p:nvPr/>
          </p:nvSpPr>
          <p:spPr>
            <a:xfrm>
              <a:off x="10873205" y="1939030"/>
              <a:ext cx="230069" cy="118567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2C0046-1F06-45D3-BDA3-F3BF92727B59}"/>
                </a:ext>
              </a:extLst>
            </p:cNvPr>
            <p:cNvSpPr/>
            <p:nvPr/>
          </p:nvSpPr>
          <p:spPr>
            <a:xfrm>
              <a:off x="10901783" y="3429770"/>
              <a:ext cx="162319" cy="211720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345319B-8B50-4CD7-AEDE-1C3E80BA6B5A}"/>
                </a:ext>
              </a:extLst>
            </p:cNvPr>
            <p:cNvSpPr/>
            <p:nvPr/>
          </p:nvSpPr>
          <p:spPr>
            <a:xfrm>
              <a:off x="10470513" y="2388714"/>
              <a:ext cx="416828" cy="683886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ADE542-E0FB-4533-B598-73D622FB6F5E}"/>
                </a:ext>
              </a:extLst>
            </p:cNvPr>
            <p:cNvSpPr/>
            <p:nvPr/>
          </p:nvSpPr>
          <p:spPr>
            <a:xfrm>
              <a:off x="11074931" y="2323764"/>
              <a:ext cx="511578" cy="783986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50D84B7-CEC0-4E6A-9300-F19B2F021F69}"/>
                </a:ext>
              </a:extLst>
            </p:cNvPr>
            <p:cNvSpPr/>
            <p:nvPr/>
          </p:nvSpPr>
          <p:spPr>
            <a:xfrm>
              <a:off x="10700515" y="2715757"/>
              <a:ext cx="911212" cy="758388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963F3D-3C49-4E77-B932-8CABB3F5C8EF}"/>
                </a:ext>
              </a:extLst>
            </p:cNvPr>
            <p:cNvSpPr/>
            <p:nvPr/>
          </p:nvSpPr>
          <p:spPr>
            <a:xfrm>
              <a:off x="11149038" y="2618309"/>
              <a:ext cx="282007" cy="9744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2B449C3-EAF4-44FC-B096-4EF82C627395}"/>
                </a:ext>
              </a:extLst>
            </p:cNvPr>
            <p:cNvSpPr/>
            <p:nvPr/>
          </p:nvSpPr>
          <p:spPr>
            <a:xfrm>
              <a:off x="10391660" y="3052970"/>
              <a:ext cx="354189" cy="319957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CFFC99D-E169-4DE6-8B89-2454A8FB8390}"/>
                </a:ext>
              </a:extLst>
            </p:cNvPr>
            <p:cNvSpPr/>
            <p:nvPr/>
          </p:nvSpPr>
          <p:spPr>
            <a:xfrm>
              <a:off x="9397308" y="544131"/>
              <a:ext cx="3820" cy="3820"/>
            </a:xfrm>
            <a:custGeom>
              <a:avLst/>
              <a:gdLst/>
              <a:ahLst/>
              <a:cxnLst/>
              <a:rect l="l" t="t" r="r" b="b"/>
              <a:pathLst>
                <a:path w="3820" h="3820"/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793D864-47F2-409B-90F9-A1EB6D944067}"/>
                </a:ext>
              </a:extLst>
            </p:cNvPr>
            <p:cNvSpPr/>
            <p:nvPr/>
          </p:nvSpPr>
          <p:spPr>
            <a:xfrm>
              <a:off x="11015515" y="2029191"/>
              <a:ext cx="295382" cy="346991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Oval 5">
            <a:extLst>
              <a:ext uri="{FF2B5EF4-FFF2-40B4-BE49-F238E27FC236}">
                <a16:creationId xmlns:a16="http://schemas.microsoft.com/office/drawing/2014/main" id="{FEC21FB7-F7DD-46AE-9A81-CECACF46FAD9}"/>
              </a:ext>
            </a:extLst>
          </p:cNvPr>
          <p:cNvSpPr/>
          <p:nvPr/>
        </p:nvSpPr>
        <p:spPr>
          <a:xfrm>
            <a:off x="6703893" y="4365231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E41D0-2C24-4A8E-B487-164429352F01}"/>
              </a:ext>
            </a:extLst>
          </p:cNvPr>
          <p:cNvSpPr txBox="1"/>
          <p:nvPr/>
        </p:nvSpPr>
        <p:spPr>
          <a:xfrm>
            <a:off x="7507024" y="1158713"/>
            <a:ext cx="44597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folosesc sistemele informatice / platformele de e-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/ softurile puse la dispoziție de universitate 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doar pentru prelucrarea datelor personale îndeplinirea scopului didactic.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o-RO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înregistrează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(audio / video)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activitatea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desfășurată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mediul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online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 divulgă date personale nimănui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 afară de persoana vizată (studentul). </a:t>
            </a:r>
            <a:r>
              <a:rPr lang="ro-RO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Exemplu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ro-RO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evoluția și rezultatele studentului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sau </a:t>
            </a:r>
            <a:r>
              <a:rPr lang="ro-RO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datele de conectare la platforme / sisteme informatice / softuri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folosite pentru procesul didactic.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comunică doar prin canale oficiale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(mai instituțional / platforme de e-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studenții.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D5F97B61-C8C2-4904-9D74-197B06F2045B}"/>
              </a:ext>
            </a:extLst>
          </p:cNvPr>
          <p:cNvSpPr/>
          <p:nvPr/>
        </p:nvSpPr>
        <p:spPr>
          <a:xfrm>
            <a:off x="6641542" y="2182469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0</a:t>
            </a:r>
            <a:endParaRPr lang="en-US" dirty="0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BF23F337-99F8-4449-BFEE-9915386A03F3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>
            <a:off x="6042585" y="2534736"/>
            <a:ext cx="598957" cy="639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A62A2D49-F64E-4F15-9C4D-188145E2BC71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6050892" y="4717498"/>
            <a:ext cx="653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24BAF5-A3B2-49AA-88B3-943C6FA106C1}"/>
              </a:ext>
            </a:extLst>
          </p:cNvPr>
          <p:cNvSpPr txBox="1"/>
          <p:nvPr/>
        </p:nvSpPr>
        <p:spPr>
          <a:xfrm>
            <a:off x="4475361" y="4563609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Studenți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93789-B08D-47BF-B400-05E5236EC79F}"/>
              </a:ext>
            </a:extLst>
          </p:cNvPr>
          <p:cNvSpPr txBox="1"/>
          <p:nvPr/>
        </p:nvSpPr>
        <p:spPr>
          <a:xfrm>
            <a:off x="4467054" y="2387246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cadre didactice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89E88269-9B13-4E01-A729-D1EA7BE207D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629482" y="2487793"/>
            <a:ext cx="1837572" cy="5334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A1D24E99-2319-45C0-9A2F-E4B6DD2B5D7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636896" y="2487793"/>
            <a:ext cx="1838465" cy="222970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id="{FA8F96F0-9318-4DCA-8ACB-77AB0F2FD56E}"/>
              </a:ext>
            </a:extLst>
          </p:cNvPr>
          <p:cNvSpPr/>
          <p:nvPr/>
        </p:nvSpPr>
        <p:spPr>
          <a:xfrm>
            <a:off x="4648650" y="6154300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8914321C-4C64-460F-A24C-4ECA6A499DCD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>
            <a:off x="4028986" y="6506567"/>
            <a:ext cx="619664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EFB1F1E-520C-405F-B040-097B59C9EC89}"/>
              </a:ext>
            </a:extLst>
          </p:cNvPr>
          <p:cNvSpPr txBox="1"/>
          <p:nvPr/>
        </p:nvSpPr>
        <p:spPr>
          <a:xfrm>
            <a:off x="2463291" y="6244957"/>
            <a:ext cx="1565695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Personalul auxiliar didactic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8C501070-126B-4175-9F46-9675415EB9A9}"/>
              </a:ext>
            </a:extLst>
          </p:cNvPr>
          <p:cNvCxnSpPr>
            <a:cxnSpLocks/>
            <a:stCxn id="21" idx="1"/>
          </p:cNvCxnSpPr>
          <p:nvPr/>
        </p:nvCxnSpPr>
        <p:spPr>
          <a:xfrm flipV="1">
            <a:off x="2463291" y="2487793"/>
            <a:ext cx="162034" cy="401877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6">
            <a:extLst>
              <a:ext uri="{FF2B5EF4-FFF2-40B4-BE49-F238E27FC236}">
                <a16:creationId xmlns:a16="http://schemas.microsoft.com/office/drawing/2014/main" id="{FF5738D9-EF3F-47BA-ADCD-B7631162A741}"/>
              </a:ext>
            </a:extLst>
          </p:cNvPr>
          <p:cNvSpPr/>
          <p:nvPr/>
        </p:nvSpPr>
        <p:spPr>
          <a:xfrm rot="2700000">
            <a:off x="4891967" y="6300867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C977D594-3F37-4CA2-9C12-15AAD863A073}"/>
              </a:ext>
            </a:extLst>
          </p:cNvPr>
          <p:cNvSpPr>
            <a:spLocks noChangeAspect="1"/>
          </p:cNvSpPr>
          <p:nvPr/>
        </p:nvSpPr>
        <p:spPr>
          <a:xfrm>
            <a:off x="6901475" y="4553694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1063CDB-1112-4C95-A2B7-697FD5647AA5}"/>
              </a:ext>
            </a:extLst>
          </p:cNvPr>
          <p:cNvSpPr/>
          <p:nvPr/>
        </p:nvSpPr>
        <p:spPr>
          <a:xfrm>
            <a:off x="10235682" y="479750"/>
            <a:ext cx="1661044" cy="59160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67B23D5-1993-4705-881B-A862ADFBB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2" y="-48314"/>
            <a:ext cx="1194318" cy="119965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A9863B2-F37B-4C0B-8534-0C044CC59825}"/>
              </a:ext>
            </a:extLst>
          </p:cNvPr>
          <p:cNvSpPr txBox="1"/>
          <p:nvPr/>
        </p:nvSpPr>
        <p:spPr>
          <a:xfrm>
            <a:off x="7479585" y="3721263"/>
            <a:ext cx="46033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comunică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altor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persoane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datele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conectare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platform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 de e-</a:t>
            </a:r>
            <a:r>
              <a:rPr lang="ro-RO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înregistrează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(audio / video)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activitatea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desfășurată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mediul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online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comunică doar prin canale oficiale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(mai instituțional / platforme de e-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personalul didactic.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 întreprind acțiuni de exploatare a vulnerabilităților sistemelor informatice / platformelor / softurilor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destinate activității didactice online. </a:t>
            </a:r>
            <a:r>
              <a:rPr lang="ro-RO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Exemplu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activități de ocolire a unor filtre, brute 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force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flood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accesare sau alterarea neautorizată a unor date personale.</a:t>
            </a:r>
          </a:p>
        </p:txBody>
      </p:sp>
      <p:sp>
        <p:nvSpPr>
          <p:cNvPr id="64" name="Parallelogram 15">
            <a:extLst>
              <a:ext uri="{FF2B5EF4-FFF2-40B4-BE49-F238E27FC236}">
                <a16:creationId xmlns:a16="http://schemas.microsoft.com/office/drawing/2014/main" id="{80426314-F88C-430F-8B5C-0D560E931F11}"/>
              </a:ext>
            </a:extLst>
          </p:cNvPr>
          <p:cNvSpPr/>
          <p:nvPr/>
        </p:nvSpPr>
        <p:spPr>
          <a:xfrm rot="16200000">
            <a:off x="6690958" y="220580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BD9977-C8B8-493C-B6E9-F414C664B913}"/>
              </a:ext>
            </a:extLst>
          </p:cNvPr>
          <p:cNvSpPr txBox="1"/>
          <p:nvPr/>
        </p:nvSpPr>
        <p:spPr>
          <a:xfrm>
            <a:off x="1134926" y="166826"/>
            <a:ext cx="9753898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4400" b="1" dirty="0">
                <a:solidFill>
                  <a:schemeClr val="bg1"/>
                </a:solidFill>
                <a:cs typeface="Arial" pitchFamily="34" charset="0"/>
              </a:rPr>
              <a:t>Roluri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32">
            <a:extLst>
              <a:ext uri="{FF2B5EF4-FFF2-40B4-BE49-F238E27FC236}">
                <a16:creationId xmlns:a16="http://schemas.microsoft.com/office/drawing/2014/main" id="{E135573F-91BD-4BAA-87D0-755D9C349E6D}"/>
              </a:ext>
            </a:extLst>
          </p:cNvPr>
          <p:cNvSpPr txBox="1"/>
          <p:nvPr/>
        </p:nvSpPr>
        <p:spPr>
          <a:xfrm>
            <a:off x="183714" y="14579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CasetăText 107">
            <a:extLst>
              <a:ext uri="{FF2B5EF4-FFF2-40B4-BE49-F238E27FC236}">
                <a16:creationId xmlns:a16="http://schemas.microsoft.com/office/drawing/2014/main" id="{7AF8E36E-5683-4308-8183-DC15A6AF7523}"/>
              </a:ext>
            </a:extLst>
          </p:cNvPr>
          <p:cNvSpPr txBox="1"/>
          <p:nvPr/>
        </p:nvSpPr>
        <p:spPr>
          <a:xfrm>
            <a:off x="5392852" y="5939056"/>
            <a:ext cx="669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o-RO" sz="1200" b="1" dirty="0"/>
              <a:t>Sprijină cadrele didactice și studenții </a:t>
            </a:r>
            <a:r>
              <a:rPr lang="ro-RO" sz="1200" dirty="0"/>
              <a:t>pentru exploatarea în condiții de siguranță a resurselor educaționale.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o-RO" sz="1200" b="1" dirty="0"/>
              <a:t>Asigură configurările necesare și de securitate </a:t>
            </a:r>
            <a:r>
              <a:rPr lang="ro-RO" sz="1200" dirty="0"/>
              <a:t>ale resurselor educaționale.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o-RO" sz="1200" b="1" dirty="0"/>
              <a:t>Asigură back-urile </a:t>
            </a:r>
            <a:r>
              <a:rPr lang="ro-RO" sz="1200" dirty="0"/>
              <a:t>pentru</a:t>
            </a:r>
            <a:r>
              <a:rPr lang="ro-RO" sz="1200" b="1" dirty="0"/>
              <a:t> platformelor de e-</a:t>
            </a:r>
            <a:r>
              <a:rPr lang="ro-RO" sz="1200" b="1" dirty="0" err="1"/>
              <a:t>learning</a:t>
            </a:r>
            <a:r>
              <a:rPr lang="ro-RO" sz="1200" b="1" dirty="0"/>
              <a:t> / softurilor </a:t>
            </a:r>
            <a:r>
              <a:rPr lang="ro-RO" sz="1200" dirty="0"/>
              <a:t>aparținând universității.</a:t>
            </a:r>
            <a:endParaRPr lang="en-US" sz="1200" dirty="0"/>
          </a:p>
        </p:txBody>
      </p:sp>
      <p:cxnSp>
        <p:nvCxnSpPr>
          <p:cNvPr id="110" name="Straight Connector 24">
            <a:extLst>
              <a:ext uri="{FF2B5EF4-FFF2-40B4-BE49-F238E27FC236}">
                <a16:creationId xmlns:a16="http://schemas.microsoft.com/office/drawing/2014/main" id="{10CAB793-1CB3-4117-BA46-245CEB70E408}"/>
              </a:ext>
            </a:extLst>
          </p:cNvPr>
          <p:cNvCxnSpPr>
            <a:cxnSpLocks/>
          </p:cNvCxnSpPr>
          <p:nvPr/>
        </p:nvCxnSpPr>
        <p:spPr>
          <a:xfrm flipH="1">
            <a:off x="7408426" y="3667666"/>
            <a:ext cx="4665645" cy="2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24">
            <a:extLst>
              <a:ext uri="{FF2B5EF4-FFF2-40B4-BE49-F238E27FC236}">
                <a16:creationId xmlns:a16="http://schemas.microsoft.com/office/drawing/2014/main" id="{391D5E42-DDFC-46F9-9A39-F95E2B4E6DEF}"/>
              </a:ext>
            </a:extLst>
          </p:cNvPr>
          <p:cNvCxnSpPr>
            <a:cxnSpLocks/>
          </p:cNvCxnSpPr>
          <p:nvPr/>
        </p:nvCxnSpPr>
        <p:spPr>
          <a:xfrm flipH="1">
            <a:off x="7404764" y="5802469"/>
            <a:ext cx="4665645" cy="2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9">
            <a:extLst>
              <a:ext uri="{FF2B5EF4-FFF2-40B4-BE49-F238E27FC236}">
                <a16:creationId xmlns:a16="http://schemas.microsoft.com/office/drawing/2014/main" id="{0CC4F9F7-C4B3-45E8-8DC3-CE3DF9F751FB}"/>
              </a:ext>
            </a:extLst>
          </p:cNvPr>
          <p:cNvGrpSpPr/>
          <p:nvPr/>
        </p:nvGrpSpPr>
        <p:grpSpPr>
          <a:xfrm>
            <a:off x="7122256" y="1561285"/>
            <a:ext cx="1678421" cy="1678421"/>
            <a:chOff x="7439070" y="1617445"/>
            <a:chExt cx="1618739" cy="161873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14AC64-5901-424F-9A0C-19367CAA82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56821-7F24-4F4B-A83E-0D0F741FF5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22A7E6-BE73-4131-A821-EC7B38363D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9C7A08-7B4E-4CC3-BD2D-47D893FAF1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229">
            <a:extLst>
              <a:ext uri="{FF2B5EF4-FFF2-40B4-BE49-F238E27FC236}">
                <a16:creationId xmlns:a16="http://schemas.microsoft.com/office/drawing/2014/main" id="{EF9C14D3-2CFE-4B85-A538-FD2E48269F28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485E89A-067D-449A-9F6F-EF01F455E6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8950AC-8C15-4A6C-A557-005922D6D0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5887C4-1A6A-4E85-A476-FEDF967D85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5FC168-3A66-4FAE-8BB5-7CC4A80202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34">
            <a:extLst>
              <a:ext uri="{FF2B5EF4-FFF2-40B4-BE49-F238E27FC236}">
                <a16:creationId xmlns:a16="http://schemas.microsoft.com/office/drawing/2014/main" id="{3AE50CE0-8904-4499-A67D-AA16ADF7380C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AB1C84-7E77-42B0-8B82-7344891CA9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D0994D-8640-447F-B98B-765F6DE201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F00AFDF-8DD9-405A-99F8-E23486390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49910D4-452C-4BDA-BC6C-0F29B67B43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239">
            <a:extLst>
              <a:ext uri="{FF2B5EF4-FFF2-40B4-BE49-F238E27FC236}">
                <a16:creationId xmlns:a16="http://schemas.microsoft.com/office/drawing/2014/main" id="{4DA10DE6-386A-4DD7-8613-5560E9A4D206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92498B1-7C48-4ADF-9ECF-3F0B0D2567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B32DD3-9C3B-4A35-8651-EC607723C6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6F15D25-E0FB-4568-A1C3-AF5527C808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69D27E7-9CD2-4B8B-A50B-6AE49B5D4A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244">
            <a:extLst>
              <a:ext uri="{FF2B5EF4-FFF2-40B4-BE49-F238E27FC236}">
                <a16:creationId xmlns:a16="http://schemas.microsoft.com/office/drawing/2014/main" id="{B8FBC83A-1A82-47B5-B06A-43940F93C508}"/>
              </a:ext>
            </a:extLst>
          </p:cNvPr>
          <p:cNvGrpSpPr/>
          <p:nvPr/>
        </p:nvGrpSpPr>
        <p:grpSpPr>
          <a:xfrm>
            <a:off x="1836671" y="1084941"/>
            <a:ext cx="1305034" cy="1305034"/>
            <a:chOff x="7439070" y="1617445"/>
            <a:chExt cx="1618739" cy="161873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298F909-5B94-460C-8EDC-569DC990BA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918D0-FDB8-447D-BF7B-505951F747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AEBFB8C-44CB-435C-B9E4-354B173399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591171-08BC-45B0-B93F-2E6F53191E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249">
            <a:extLst>
              <a:ext uri="{FF2B5EF4-FFF2-40B4-BE49-F238E27FC236}">
                <a16:creationId xmlns:a16="http://schemas.microsoft.com/office/drawing/2014/main" id="{9497EC22-F9D8-485B-ACCE-6F01403CAD1F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7697CF2-0D25-41DC-8278-A647A07151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FC4ABE8-F9FC-45B4-8A39-DB91EE68C7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BC0027-4A99-47F7-A712-06A69A25FF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B42504-3F8C-4BD1-8666-443CABCD08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Freeform: Shape 254">
            <a:extLst>
              <a:ext uri="{FF2B5EF4-FFF2-40B4-BE49-F238E27FC236}">
                <a16:creationId xmlns:a16="http://schemas.microsoft.com/office/drawing/2014/main" id="{822A0C23-12B6-44BB-B403-BB9B108A0B4E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255">
            <a:extLst>
              <a:ext uri="{FF2B5EF4-FFF2-40B4-BE49-F238E27FC236}">
                <a16:creationId xmlns:a16="http://schemas.microsoft.com/office/drawing/2014/main" id="{45968ADC-05F5-4A56-8ED1-75CB234F2C4D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257">
            <a:extLst>
              <a:ext uri="{FF2B5EF4-FFF2-40B4-BE49-F238E27FC236}">
                <a16:creationId xmlns:a16="http://schemas.microsoft.com/office/drawing/2014/main" id="{84AFF1B2-C3D5-498F-9A00-022D772630E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Parallelogram 131">
            <a:extLst>
              <a:ext uri="{FF2B5EF4-FFF2-40B4-BE49-F238E27FC236}">
                <a16:creationId xmlns:a16="http://schemas.microsoft.com/office/drawing/2014/main" id="{B480ACD2-E1D5-45A1-A163-2993320FF780}"/>
              </a:ext>
            </a:extLst>
          </p:cNvPr>
          <p:cNvSpPr/>
          <p:nvPr/>
        </p:nvSpPr>
        <p:spPr>
          <a:xfrm>
            <a:off x="3275558" y="3364334"/>
            <a:ext cx="5570380" cy="431039"/>
          </a:xfrm>
          <a:prstGeom prst="parallelogram">
            <a:avLst>
              <a:gd name="adj" fmla="val 61127"/>
            </a:avLst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2472613" y="2492359"/>
            <a:ext cx="7212564" cy="830997"/>
          </a:xfrm>
          <a:prstGeom prst="parallelogram">
            <a:avLst>
              <a:gd name="adj" fmla="val 49702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57642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3600" dirty="0">
                <a:solidFill>
                  <a:schemeClr val="bg1"/>
                </a:solidFill>
                <a:cs typeface="Arial" pitchFamily="34" charset="0"/>
              </a:rPr>
              <a:t>Responsabil cu protecția datelor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1CA56391-67A9-4AF4-A704-70E1736918E6}"/>
              </a:ext>
            </a:extLst>
          </p:cNvPr>
          <p:cNvSpPr txBox="1"/>
          <p:nvPr/>
        </p:nvSpPr>
        <p:spPr>
          <a:xfrm>
            <a:off x="3454320" y="3369701"/>
            <a:ext cx="518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drd. ing. Iulian NĂSTASĂ</a:t>
            </a: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580807" y="1141304"/>
            <a:ext cx="76111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8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Ghid pentru prelucrarea datelor personale</a:t>
            </a:r>
            <a:endParaRPr lang="ko-KR" altLang="en-US" sz="28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5139789" y="1774652"/>
            <a:ext cx="6874682" cy="4856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300" b="1" dirty="0">
                <a:solidFill>
                  <a:schemeClr val="bg1"/>
                </a:solidFill>
                <a:latin typeface="+mj-lt"/>
              </a:rPr>
              <a:t>Baza legală: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prevederile art. 94 alin. (2) lit. s) din Legea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educaţiei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naţionale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nr. 1/2011, cu modificările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completările ulterioare;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prevederile art. 39 din Legea nr. 55/2020 privind unele măsuri pentru prevenirea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combaterea efectelor pandemiei de COVID-19, cu modificările ulterioare;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prevederile art. 4 din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Ordonanţa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de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urgenţă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 Guvernului nr. 141/2020 privind instituirea unor măsuri pentru buna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funcţionare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 sistemului de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învăţământ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pentru modificarea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completarea Legii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educaţiei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naţionale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nr. 1/2011;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prevederile Ordinului Ministrului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Educaţiei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Cercetării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al Ministrului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Sănătăţii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nr. 5.487/1.494/2020 privind aprobarea măsurilor de organizare a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activităţii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în cadrul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unităţilor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/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instituţiilor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de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învăţământ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în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condiţii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de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siguranţă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epidemiologică pentru prevenirea îmbolnăvirilor cu virusul SARS-CoV-2;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revederile art. 23 din Ordinul 5545/2020 al Ministrului Educației și Cercetării pentru aprobarea Metodologiei-cadru privind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desfăşurarea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activităţilor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didactice prin intermediul tehnologiei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al internetului, precum </a:t>
            </a:r>
            <a:r>
              <a:rPr lang="ro-RO" altLang="ko-KR" sz="13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şi</a:t>
            </a:r>
            <a:r>
              <a:rPr lang="ro-RO" altLang="ko-KR" sz="1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pentru prelucrarea datelor cu caracter personal.</a:t>
            </a:r>
            <a:endParaRPr lang="ko-KR" altLang="en-US" sz="13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59A5-DD0F-4F9F-AF96-F4F8F3F058CB}"/>
              </a:ext>
            </a:extLst>
          </p:cNvPr>
          <p:cNvSpPr/>
          <p:nvPr/>
        </p:nvSpPr>
        <p:spPr>
          <a:xfrm>
            <a:off x="632271" y="1402914"/>
            <a:ext cx="4218841" cy="472588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52AC8D-27A0-4AB9-8171-BDD06A95C914}"/>
              </a:ext>
            </a:extLst>
          </p:cNvPr>
          <p:cNvGrpSpPr/>
          <p:nvPr/>
        </p:nvGrpSpPr>
        <p:grpSpPr>
          <a:xfrm>
            <a:off x="1610283" y="2523057"/>
            <a:ext cx="2262816" cy="2261653"/>
            <a:chOff x="4574848" y="1897856"/>
            <a:chExt cx="3028217" cy="302666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9D42D61-E24D-48D9-AF6D-1D0367CCB51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5848C6-1E31-4E03-979A-E6B2224EB9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F6B37E-79DA-49BD-BFE7-818E33325818}"/>
              </a:ext>
            </a:extLst>
          </p:cNvPr>
          <p:cNvGrpSpPr/>
          <p:nvPr/>
        </p:nvGrpSpPr>
        <p:grpSpPr>
          <a:xfrm>
            <a:off x="1618858" y="3052738"/>
            <a:ext cx="2252095" cy="1915252"/>
            <a:chOff x="5467400" y="1368636"/>
            <a:chExt cx="2102262" cy="17878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C5D762-9F4E-4E49-8EC0-8C39BDCD261C}"/>
                </a:ext>
              </a:extLst>
            </p:cNvPr>
            <p:cNvSpPr/>
            <p:nvPr/>
          </p:nvSpPr>
          <p:spPr>
            <a:xfrm>
              <a:off x="5840734" y="1698113"/>
              <a:ext cx="1360796" cy="1458352"/>
            </a:xfrm>
            <a:custGeom>
              <a:avLst/>
              <a:gdLst>
                <a:gd name="connsiteX0" fmla="*/ 1357872 w 1360796"/>
                <a:gd name="connsiteY0" fmla="*/ 727457 h 1458352"/>
                <a:gd name="connsiteX1" fmla="*/ 1299864 w 1360796"/>
                <a:gd name="connsiteY1" fmla="*/ 529045 h 1458352"/>
                <a:gd name="connsiteX2" fmla="*/ 1197107 w 1360796"/>
                <a:gd name="connsiteY2" fmla="*/ 374672 h 1458352"/>
                <a:gd name="connsiteX3" fmla="*/ 1075408 w 1360796"/>
                <a:gd name="connsiteY3" fmla="*/ 243976 h 1458352"/>
                <a:gd name="connsiteX4" fmla="*/ 928375 w 1360796"/>
                <a:gd name="connsiteY4" fmla="*/ 85105 h 1458352"/>
                <a:gd name="connsiteX5" fmla="*/ 844795 w 1360796"/>
                <a:gd name="connsiteY5" fmla="*/ 30648 h 1458352"/>
                <a:gd name="connsiteX6" fmla="*/ 773528 w 1360796"/>
                <a:gd name="connsiteY6" fmla="*/ 9102 h 1458352"/>
                <a:gd name="connsiteX7" fmla="*/ 491064 w 1360796"/>
                <a:gd name="connsiteY7" fmla="*/ 69005 h 1458352"/>
                <a:gd name="connsiteX8" fmla="*/ 300228 w 1360796"/>
                <a:gd name="connsiteY8" fmla="*/ 222667 h 1458352"/>
                <a:gd name="connsiteX9" fmla="*/ 199365 w 1360796"/>
                <a:gd name="connsiteY9" fmla="*/ 310271 h 1458352"/>
                <a:gd name="connsiteX10" fmla="*/ 53753 w 1360796"/>
                <a:gd name="connsiteY10" fmla="*/ 535438 h 1458352"/>
                <a:gd name="connsiteX11" fmla="*/ 6 w 1360796"/>
                <a:gd name="connsiteY11" fmla="*/ 743557 h 1458352"/>
                <a:gd name="connsiteX12" fmla="*/ 21079 w 1360796"/>
                <a:gd name="connsiteY12" fmla="*/ 930841 h 1458352"/>
                <a:gd name="connsiteX13" fmla="*/ 134254 w 1360796"/>
                <a:gd name="connsiteY13" fmla="*/ 1143459 h 1458352"/>
                <a:gd name="connsiteX14" fmla="*/ 139226 w 1360796"/>
                <a:gd name="connsiteY14" fmla="*/ 1148431 h 1458352"/>
                <a:gd name="connsiteX15" fmla="*/ 274421 w 1360796"/>
                <a:gd name="connsiteY15" fmla="*/ 1290492 h 1458352"/>
                <a:gd name="connsiteX16" fmla="*/ 488222 w 1360796"/>
                <a:gd name="connsiteY16" fmla="*/ 1421188 h 1458352"/>
                <a:gd name="connsiteX17" fmla="*/ 724754 w 1360796"/>
                <a:gd name="connsiteY17" fmla="*/ 1455282 h 1458352"/>
                <a:gd name="connsiteX18" fmla="*/ 954182 w 1360796"/>
                <a:gd name="connsiteY18" fmla="*/ 1377386 h 1458352"/>
                <a:gd name="connsiteX19" fmla="*/ 1126550 w 1360796"/>
                <a:gd name="connsiteY19" fmla="*/ 1236509 h 1458352"/>
                <a:gd name="connsiteX20" fmla="*/ 1264349 w 1360796"/>
                <a:gd name="connsiteY20" fmla="*/ 1063904 h 1458352"/>
                <a:gd name="connsiteX21" fmla="*/ 1324251 w 1360796"/>
                <a:gd name="connsiteY21" fmla="*/ 963278 h 1458352"/>
                <a:gd name="connsiteX22" fmla="*/ 1350296 w 1360796"/>
                <a:gd name="connsiteY22" fmla="*/ 900298 h 1458352"/>
                <a:gd name="connsiteX23" fmla="*/ 1357872 w 1360796"/>
                <a:gd name="connsiteY23" fmla="*/ 727457 h 14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0796" h="1458352">
                  <a:moveTo>
                    <a:pt x="1357872" y="727457"/>
                  </a:moveTo>
                  <a:cubicBezTo>
                    <a:pt x="1353610" y="667081"/>
                    <a:pt x="1324488" y="596051"/>
                    <a:pt x="1299864" y="529045"/>
                  </a:cubicBezTo>
                  <a:cubicBezTo>
                    <a:pt x="1278318" y="469853"/>
                    <a:pt x="1242803" y="419185"/>
                    <a:pt x="1197107" y="374672"/>
                  </a:cubicBezTo>
                  <a:cubicBezTo>
                    <a:pt x="1154488" y="333238"/>
                    <a:pt x="1115658" y="287778"/>
                    <a:pt x="1075408" y="243976"/>
                  </a:cubicBezTo>
                  <a:cubicBezTo>
                    <a:pt x="1026633" y="190703"/>
                    <a:pt x="979516" y="136010"/>
                    <a:pt x="928375" y="85105"/>
                  </a:cubicBezTo>
                  <a:cubicBezTo>
                    <a:pt x="903987" y="60954"/>
                    <a:pt x="876049" y="43433"/>
                    <a:pt x="844795" y="30648"/>
                  </a:cubicBezTo>
                  <a:cubicBezTo>
                    <a:pt x="821829" y="21177"/>
                    <a:pt x="797915" y="14074"/>
                    <a:pt x="773528" y="9102"/>
                  </a:cubicBezTo>
                  <a:cubicBezTo>
                    <a:pt x="670771" y="-11497"/>
                    <a:pt x="575827" y="578"/>
                    <a:pt x="491064" y="69005"/>
                  </a:cubicBezTo>
                  <a:cubicBezTo>
                    <a:pt x="427610" y="120383"/>
                    <a:pt x="363682" y="171052"/>
                    <a:pt x="300228" y="222667"/>
                  </a:cubicBezTo>
                  <a:cubicBezTo>
                    <a:pt x="265660" y="250842"/>
                    <a:pt x="230382" y="278308"/>
                    <a:pt x="199365" y="310271"/>
                  </a:cubicBezTo>
                  <a:cubicBezTo>
                    <a:pt x="136385" y="375856"/>
                    <a:pt x="82402" y="449254"/>
                    <a:pt x="53753" y="535438"/>
                  </a:cubicBezTo>
                  <a:cubicBezTo>
                    <a:pt x="26287" y="617596"/>
                    <a:pt x="-467" y="702596"/>
                    <a:pt x="6" y="743557"/>
                  </a:cubicBezTo>
                  <a:cubicBezTo>
                    <a:pt x="953" y="807011"/>
                    <a:pt x="4031" y="869518"/>
                    <a:pt x="21079" y="930841"/>
                  </a:cubicBezTo>
                  <a:cubicBezTo>
                    <a:pt x="43098" y="1010395"/>
                    <a:pt x="82875" y="1080005"/>
                    <a:pt x="134254" y="1143459"/>
                  </a:cubicBezTo>
                  <a:cubicBezTo>
                    <a:pt x="135911" y="1145116"/>
                    <a:pt x="137805" y="1146773"/>
                    <a:pt x="139226" y="1148431"/>
                  </a:cubicBezTo>
                  <a:cubicBezTo>
                    <a:pt x="179240" y="1200520"/>
                    <a:pt x="224226" y="1247637"/>
                    <a:pt x="274421" y="1290492"/>
                  </a:cubicBezTo>
                  <a:cubicBezTo>
                    <a:pt x="338822" y="1345422"/>
                    <a:pt x="408195" y="1391828"/>
                    <a:pt x="488222" y="1421188"/>
                  </a:cubicBezTo>
                  <a:cubicBezTo>
                    <a:pt x="564698" y="1449363"/>
                    <a:pt x="643069" y="1465463"/>
                    <a:pt x="724754" y="1455282"/>
                  </a:cubicBezTo>
                  <a:cubicBezTo>
                    <a:pt x="806439" y="1445101"/>
                    <a:pt x="882915" y="1418347"/>
                    <a:pt x="954182" y="1377386"/>
                  </a:cubicBezTo>
                  <a:cubicBezTo>
                    <a:pt x="1019294" y="1339976"/>
                    <a:pt x="1075408" y="1291439"/>
                    <a:pt x="1126550" y="1236509"/>
                  </a:cubicBezTo>
                  <a:cubicBezTo>
                    <a:pt x="1177218" y="1182525"/>
                    <a:pt x="1223151" y="1124991"/>
                    <a:pt x="1264349" y="1063904"/>
                  </a:cubicBezTo>
                  <a:cubicBezTo>
                    <a:pt x="1286131" y="1031467"/>
                    <a:pt x="1306493" y="998320"/>
                    <a:pt x="1324251" y="963278"/>
                  </a:cubicBezTo>
                  <a:cubicBezTo>
                    <a:pt x="1334669" y="942916"/>
                    <a:pt x="1345087" y="922791"/>
                    <a:pt x="1350296" y="900298"/>
                  </a:cubicBezTo>
                  <a:cubicBezTo>
                    <a:pt x="1363318" y="843000"/>
                    <a:pt x="1362134" y="785465"/>
                    <a:pt x="1357872" y="727457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D048C9-6E4D-453A-BED6-749FB2BAD6A1}"/>
                </a:ext>
              </a:extLst>
            </p:cNvPr>
            <p:cNvSpPr/>
            <p:nvPr/>
          </p:nvSpPr>
          <p:spPr>
            <a:xfrm>
              <a:off x="6140175" y="1831513"/>
              <a:ext cx="739990" cy="240771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B934868-0F44-43BB-891D-CF39407A1337}"/>
                </a:ext>
              </a:extLst>
            </p:cNvPr>
            <p:cNvSpPr/>
            <p:nvPr/>
          </p:nvSpPr>
          <p:spPr>
            <a:xfrm>
              <a:off x="6103790" y="2587045"/>
              <a:ext cx="813535" cy="105701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ED2DB4-EDE4-4755-B93E-FFF2049F3FCF}"/>
                </a:ext>
              </a:extLst>
            </p:cNvPr>
            <p:cNvSpPr/>
            <p:nvPr/>
          </p:nvSpPr>
          <p:spPr>
            <a:xfrm>
              <a:off x="6137884" y="2444037"/>
              <a:ext cx="757184" cy="106177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02C8CD-268B-4013-A6D2-9D2232948296}"/>
                </a:ext>
              </a:extLst>
            </p:cNvPr>
            <p:cNvSpPr/>
            <p:nvPr/>
          </p:nvSpPr>
          <p:spPr>
            <a:xfrm>
              <a:off x="6136701" y="2728396"/>
              <a:ext cx="747714" cy="107499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FB227D-5631-40EE-AE2F-D988CFFC96D2}"/>
                </a:ext>
              </a:extLst>
            </p:cNvPr>
            <p:cNvSpPr/>
            <p:nvPr/>
          </p:nvSpPr>
          <p:spPr>
            <a:xfrm>
              <a:off x="6146882" y="2834705"/>
              <a:ext cx="716934" cy="108755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B2A6DD-4A2C-4AC7-ADF8-4A4125E167A3}"/>
                </a:ext>
              </a:extLst>
            </p:cNvPr>
            <p:cNvSpPr/>
            <p:nvPr/>
          </p:nvSpPr>
          <p:spPr>
            <a:xfrm>
              <a:off x="6192341" y="2963532"/>
              <a:ext cx="626015" cy="10538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628007-D43E-4A4A-AE47-254B67A4C5CF}"/>
                </a:ext>
              </a:extLst>
            </p:cNvPr>
            <p:cNvSpPr/>
            <p:nvPr/>
          </p:nvSpPr>
          <p:spPr>
            <a:xfrm>
              <a:off x="6214124" y="2294163"/>
              <a:ext cx="605416" cy="106478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ED40D7-533A-4B28-9E48-A9B912B158E8}"/>
                </a:ext>
              </a:extLst>
            </p:cNvPr>
            <p:cNvSpPr/>
            <p:nvPr/>
          </p:nvSpPr>
          <p:spPr>
            <a:xfrm>
              <a:off x="6249876" y="2156364"/>
              <a:ext cx="519469" cy="108323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BCE39A-1895-49F6-9186-96A87B36355E}"/>
                </a:ext>
              </a:extLst>
            </p:cNvPr>
            <p:cNvSpPr/>
            <p:nvPr/>
          </p:nvSpPr>
          <p:spPr>
            <a:xfrm>
              <a:off x="7039732" y="2315605"/>
              <a:ext cx="48502" cy="126757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89648-FA13-4D19-8176-10DA4A12A40A}"/>
                </a:ext>
              </a:extLst>
            </p:cNvPr>
            <p:cNvSpPr/>
            <p:nvPr/>
          </p:nvSpPr>
          <p:spPr>
            <a:xfrm>
              <a:off x="5944700" y="2315513"/>
              <a:ext cx="48039" cy="126806"/>
            </a:xfrm>
            <a:custGeom>
              <a:avLst/>
              <a:gdLst>
                <a:gd name="connsiteX0" fmla="*/ 11346 w 48039"/>
                <a:gd name="connsiteY0" fmla="*/ 13928 h 126806"/>
                <a:gd name="connsiteX1" fmla="*/ 32419 w 48039"/>
                <a:gd name="connsiteY1" fmla="*/ 1143 h 126806"/>
                <a:gd name="connsiteX2" fmla="*/ 47572 w 48039"/>
                <a:gd name="connsiteY2" fmla="*/ 25767 h 126806"/>
                <a:gd name="connsiteX3" fmla="*/ 43784 w 48039"/>
                <a:gd name="connsiteY3" fmla="*/ 35474 h 126806"/>
                <a:gd name="connsiteX4" fmla="*/ 32892 w 48039"/>
                <a:gd name="connsiteY4" fmla="*/ 106031 h 126806"/>
                <a:gd name="connsiteX5" fmla="*/ 26026 w 48039"/>
                <a:gd name="connsiteY5" fmla="*/ 126156 h 126806"/>
                <a:gd name="connsiteX6" fmla="*/ 3296 w 48039"/>
                <a:gd name="connsiteY6" fmla="*/ 113134 h 126806"/>
                <a:gd name="connsiteX7" fmla="*/ 11346 w 48039"/>
                <a:gd name="connsiteY7" fmla="*/ 13928 h 1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" h="126806">
                  <a:moveTo>
                    <a:pt x="11346" y="13928"/>
                  </a:moveTo>
                  <a:cubicBezTo>
                    <a:pt x="16082" y="1616"/>
                    <a:pt x="22001" y="-2172"/>
                    <a:pt x="32419" y="1143"/>
                  </a:cubicBezTo>
                  <a:cubicBezTo>
                    <a:pt x="43073" y="4458"/>
                    <a:pt x="49940" y="15349"/>
                    <a:pt x="47572" y="25767"/>
                  </a:cubicBezTo>
                  <a:cubicBezTo>
                    <a:pt x="46862" y="29081"/>
                    <a:pt x="45441" y="32633"/>
                    <a:pt x="43784" y="35474"/>
                  </a:cubicBezTo>
                  <a:cubicBezTo>
                    <a:pt x="31235" y="57730"/>
                    <a:pt x="28157" y="81170"/>
                    <a:pt x="32892" y="106031"/>
                  </a:cubicBezTo>
                  <a:cubicBezTo>
                    <a:pt x="34313" y="113844"/>
                    <a:pt x="36207" y="122368"/>
                    <a:pt x="26026" y="126156"/>
                  </a:cubicBezTo>
                  <a:cubicBezTo>
                    <a:pt x="18686" y="128998"/>
                    <a:pt x="7085" y="122131"/>
                    <a:pt x="3296" y="113134"/>
                  </a:cubicBezTo>
                  <a:cubicBezTo>
                    <a:pt x="-7122" y="88273"/>
                    <a:pt x="10399" y="16533"/>
                    <a:pt x="11346" y="13928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4F879D-7A8A-47B6-8600-3C7B8CA06144}"/>
                </a:ext>
              </a:extLst>
            </p:cNvPr>
            <p:cNvSpPr/>
            <p:nvPr/>
          </p:nvSpPr>
          <p:spPr>
            <a:xfrm>
              <a:off x="5467400" y="1373372"/>
              <a:ext cx="509519" cy="1038747"/>
            </a:xfrm>
            <a:custGeom>
              <a:avLst/>
              <a:gdLst>
                <a:gd name="connsiteX0" fmla="*/ 201845 w 393192"/>
                <a:gd name="connsiteY0" fmla="*/ 730904 h 1038747"/>
                <a:gd name="connsiteX1" fmla="*/ 99561 w 393192"/>
                <a:gd name="connsiteY1" fmla="*/ 437784 h 1038747"/>
                <a:gd name="connsiteX2" fmla="*/ 119 w 393192"/>
                <a:gd name="connsiteY2" fmla="*/ 47354 h 1038747"/>
                <a:gd name="connsiteX3" fmla="*/ 14088 w 393192"/>
                <a:gd name="connsiteY3" fmla="*/ 0 h 1038747"/>
                <a:gd name="connsiteX4" fmla="*/ 138628 w 393192"/>
                <a:gd name="connsiteY4" fmla="*/ 464066 h 1038747"/>
                <a:gd name="connsiteX5" fmla="*/ 305076 w 393192"/>
                <a:gd name="connsiteY5" fmla="*/ 853549 h 1038747"/>
                <a:gd name="connsiteX6" fmla="*/ 374212 w 393192"/>
                <a:gd name="connsiteY6" fmla="*/ 963883 h 1038747"/>
                <a:gd name="connsiteX7" fmla="*/ 393154 w 393192"/>
                <a:gd name="connsiteY7" fmla="*/ 1003897 h 1038747"/>
                <a:gd name="connsiteX8" fmla="*/ 366636 w 393192"/>
                <a:gd name="connsiteY8" fmla="*/ 1027574 h 1038747"/>
                <a:gd name="connsiteX9" fmla="*/ 269087 w 393192"/>
                <a:gd name="connsiteY9" fmla="*/ 1035151 h 1038747"/>
                <a:gd name="connsiteX10" fmla="*/ 157333 w 393192"/>
                <a:gd name="connsiteY10" fmla="*/ 981404 h 1038747"/>
                <a:gd name="connsiteX11" fmla="*/ 159937 w 393192"/>
                <a:gd name="connsiteY11" fmla="*/ 938076 h 1038747"/>
                <a:gd name="connsiteX12" fmla="*/ 245647 w 393192"/>
                <a:gd name="connsiteY12" fmla="*/ 986140 h 1038747"/>
                <a:gd name="connsiteX13" fmla="*/ 304839 w 393192"/>
                <a:gd name="connsiteY13" fmla="*/ 1000819 h 1038747"/>
                <a:gd name="connsiteX14" fmla="*/ 326859 w 393192"/>
                <a:gd name="connsiteY14" fmla="*/ 967909 h 1038747"/>
                <a:gd name="connsiteX15" fmla="*/ 201845 w 393192"/>
                <a:gd name="connsiteY15" fmla="*/ 730904 h 1038747"/>
                <a:gd name="connsiteX0" fmla="*/ 312259 w 503606"/>
                <a:gd name="connsiteY0" fmla="*/ 730904 h 1038747"/>
                <a:gd name="connsiteX1" fmla="*/ 209975 w 503606"/>
                <a:gd name="connsiteY1" fmla="*/ 437784 h 1038747"/>
                <a:gd name="connsiteX2" fmla="*/ 110533 w 503606"/>
                <a:gd name="connsiteY2" fmla="*/ 47354 h 1038747"/>
                <a:gd name="connsiteX3" fmla="*/ 124502 w 503606"/>
                <a:gd name="connsiteY3" fmla="*/ 0 h 1038747"/>
                <a:gd name="connsiteX4" fmla="*/ 249042 w 503606"/>
                <a:gd name="connsiteY4" fmla="*/ 464066 h 1038747"/>
                <a:gd name="connsiteX5" fmla="*/ 415490 w 503606"/>
                <a:gd name="connsiteY5" fmla="*/ 853549 h 1038747"/>
                <a:gd name="connsiteX6" fmla="*/ 484626 w 503606"/>
                <a:gd name="connsiteY6" fmla="*/ 963883 h 1038747"/>
                <a:gd name="connsiteX7" fmla="*/ 503568 w 503606"/>
                <a:gd name="connsiteY7" fmla="*/ 1003897 h 1038747"/>
                <a:gd name="connsiteX8" fmla="*/ 477050 w 503606"/>
                <a:gd name="connsiteY8" fmla="*/ 1027574 h 1038747"/>
                <a:gd name="connsiteX9" fmla="*/ 379501 w 503606"/>
                <a:gd name="connsiteY9" fmla="*/ 1035151 h 1038747"/>
                <a:gd name="connsiteX10" fmla="*/ 267747 w 503606"/>
                <a:gd name="connsiteY10" fmla="*/ 981404 h 1038747"/>
                <a:gd name="connsiteX11" fmla="*/ 975 w 503606"/>
                <a:gd name="connsiteY11" fmla="*/ 714137 h 1038747"/>
                <a:gd name="connsiteX12" fmla="*/ 356061 w 503606"/>
                <a:gd name="connsiteY12" fmla="*/ 986140 h 1038747"/>
                <a:gd name="connsiteX13" fmla="*/ 415253 w 503606"/>
                <a:gd name="connsiteY13" fmla="*/ 1000819 h 1038747"/>
                <a:gd name="connsiteX14" fmla="*/ 437273 w 503606"/>
                <a:gd name="connsiteY14" fmla="*/ 967909 h 1038747"/>
                <a:gd name="connsiteX15" fmla="*/ 312259 w 503606"/>
                <a:gd name="connsiteY15" fmla="*/ 730904 h 1038747"/>
                <a:gd name="connsiteX0" fmla="*/ 318172 w 509519"/>
                <a:gd name="connsiteY0" fmla="*/ 730904 h 1038747"/>
                <a:gd name="connsiteX1" fmla="*/ 215888 w 509519"/>
                <a:gd name="connsiteY1" fmla="*/ 437784 h 1038747"/>
                <a:gd name="connsiteX2" fmla="*/ 116446 w 509519"/>
                <a:gd name="connsiteY2" fmla="*/ 47354 h 1038747"/>
                <a:gd name="connsiteX3" fmla="*/ 130415 w 509519"/>
                <a:gd name="connsiteY3" fmla="*/ 0 h 1038747"/>
                <a:gd name="connsiteX4" fmla="*/ 254955 w 509519"/>
                <a:gd name="connsiteY4" fmla="*/ 464066 h 1038747"/>
                <a:gd name="connsiteX5" fmla="*/ 421403 w 509519"/>
                <a:gd name="connsiteY5" fmla="*/ 853549 h 1038747"/>
                <a:gd name="connsiteX6" fmla="*/ 490539 w 509519"/>
                <a:gd name="connsiteY6" fmla="*/ 963883 h 1038747"/>
                <a:gd name="connsiteX7" fmla="*/ 509481 w 509519"/>
                <a:gd name="connsiteY7" fmla="*/ 1003897 h 1038747"/>
                <a:gd name="connsiteX8" fmla="*/ 482963 w 509519"/>
                <a:gd name="connsiteY8" fmla="*/ 1027574 h 1038747"/>
                <a:gd name="connsiteX9" fmla="*/ 385414 w 509519"/>
                <a:gd name="connsiteY9" fmla="*/ 1035151 h 1038747"/>
                <a:gd name="connsiteX10" fmla="*/ 23756 w 509519"/>
                <a:gd name="connsiteY10" fmla="*/ 757466 h 1038747"/>
                <a:gd name="connsiteX11" fmla="*/ 6888 w 509519"/>
                <a:gd name="connsiteY11" fmla="*/ 714137 h 1038747"/>
                <a:gd name="connsiteX12" fmla="*/ 361974 w 509519"/>
                <a:gd name="connsiteY12" fmla="*/ 986140 h 1038747"/>
                <a:gd name="connsiteX13" fmla="*/ 421166 w 509519"/>
                <a:gd name="connsiteY13" fmla="*/ 1000819 h 1038747"/>
                <a:gd name="connsiteX14" fmla="*/ 443186 w 509519"/>
                <a:gd name="connsiteY14" fmla="*/ 967909 h 1038747"/>
                <a:gd name="connsiteX15" fmla="*/ 318172 w 509519"/>
                <a:gd name="connsiteY15" fmla="*/ 730904 h 10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19" h="1038747">
                  <a:moveTo>
                    <a:pt x="318172" y="730904"/>
                  </a:moveTo>
                  <a:cubicBezTo>
                    <a:pt x="270582" y="637854"/>
                    <a:pt x="237434" y="540068"/>
                    <a:pt x="215888" y="437784"/>
                  </a:cubicBezTo>
                  <a:cubicBezTo>
                    <a:pt x="200735" y="366754"/>
                    <a:pt x="112657" y="58955"/>
                    <a:pt x="116446" y="47354"/>
                  </a:cubicBezTo>
                  <a:cubicBezTo>
                    <a:pt x="124496" y="35515"/>
                    <a:pt x="127337" y="1894"/>
                    <a:pt x="130415" y="0"/>
                  </a:cubicBezTo>
                  <a:cubicBezTo>
                    <a:pt x="156223" y="26281"/>
                    <a:pt x="236250" y="402269"/>
                    <a:pt x="254955" y="464066"/>
                  </a:cubicBezTo>
                  <a:cubicBezTo>
                    <a:pt x="297100" y="604469"/>
                    <a:pt x="345164" y="727352"/>
                    <a:pt x="421403" y="853549"/>
                  </a:cubicBezTo>
                  <a:cubicBezTo>
                    <a:pt x="422113" y="854497"/>
                    <a:pt x="467099" y="933814"/>
                    <a:pt x="490539" y="963883"/>
                  </a:cubicBezTo>
                  <a:cubicBezTo>
                    <a:pt x="506166" y="981404"/>
                    <a:pt x="509955" y="992059"/>
                    <a:pt x="509481" y="1003897"/>
                  </a:cubicBezTo>
                  <a:cubicBezTo>
                    <a:pt x="509244" y="1017867"/>
                    <a:pt x="503799" y="1016209"/>
                    <a:pt x="482963" y="1027574"/>
                  </a:cubicBezTo>
                  <a:cubicBezTo>
                    <a:pt x="451236" y="1039649"/>
                    <a:pt x="418562" y="1041543"/>
                    <a:pt x="385414" y="1035151"/>
                  </a:cubicBezTo>
                  <a:cubicBezTo>
                    <a:pt x="326933" y="1019050"/>
                    <a:pt x="48380" y="773803"/>
                    <a:pt x="23756" y="757466"/>
                  </a:cubicBezTo>
                  <a:cubicBezTo>
                    <a:pt x="14285" y="750126"/>
                    <a:pt x="-12527" y="710112"/>
                    <a:pt x="6888" y="714137"/>
                  </a:cubicBezTo>
                  <a:cubicBezTo>
                    <a:pt x="35537" y="723134"/>
                    <a:pt x="292928" y="938360"/>
                    <a:pt x="361974" y="986140"/>
                  </a:cubicBezTo>
                  <a:cubicBezTo>
                    <a:pt x="431020" y="1033920"/>
                    <a:pt x="405303" y="998925"/>
                    <a:pt x="421166" y="1000819"/>
                  </a:cubicBezTo>
                  <a:cubicBezTo>
                    <a:pt x="444606" y="1003661"/>
                    <a:pt x="447211" y="983772"/>
                    <a:pt x="443186" y="967909"/>
                  </a:cubicBezTo>
                  <a:cubicBezTo>
                    <a:pt x="434425" y="949677"/>
                    <a:pt x="348242" y="789859"/>
                    <a:pt x="318172" y="730904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D817C0-BFAE-4FC4-A812-A194C1C81A08}"/>
                </a:ext>
              </a:extLst>
            </p:cNvPr>
            <p:cNvSpPr/>
            <p:nvPr/>
          </p:nvSpPr>
          <p:spPr>
            <a:xfrm>
              <a:off x="7056507" y="1368636"/>
              <a:ext cx="513155" cy="1043482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  <a:gd name="connsiteX0" fmla="*/ 191584 w 508727"/>
                <a:gd name="connsiteY0" fmla="*/ 735639 h 1043482"/>
                <a:gd name="connsiteX1" fmla="*/ 293868 w 508727"/>
                <a:gd name="connsiteY1" fmla="*/ 442520 h 1043482"/>
                <a:gd name="connsiteX2" fmla="*/ 390706 w 508727"/>
                <a:gd name="connsiteY2" fmla="*/ 47354 h 1043482"/>
                <a:gd name="connsiteX3" fmla="*/ 376736 w 508727"/>
                <a:gd name="connsiteY3" fmla="*/ 0 h 1043482"/>
                <a:gd name="connsiteX4" fmla="*/ 254564 w 508727"/>
                <a:gd name="connsiteY4" fmla="*/ 468801 h 1043482"/>
                <a:gd name="connsiteX5" fmla="*/ 88116 w 508727"/>
                <a:gd name="connsiteY5" fmla="*/ 858285 h 1043482"/>
                <a:gd name="connsiteX6" fmla="*/ 18980 w 508727"/>
                <a:gd name="connsiteY6" fmla="*/ 968619 h 1043482"/>
                <a:gd name="connsiteX7" fmla="*/ 38 w 508727"/>
                <a:gd name="connsiteY7" fmla="*/ 1008633 h 1043482"/>
                <a:gd name="connsiteX8" fmla="*/ 26556 w 508727"/>
                <a:gd name="connsiteY8" fmla="*/ 1032309 h 1043482"/>
                <a:gd name="connsiteX9" fmla="*/ 124105 w 508727"/>
                <a:gd name="connsiteY9" fmla="*/ 1039886 h 1043482"/>
                <a:gd name="connsiteX10" fmla="*/ 252433 w 508727"/>
                <a:gd name="connsiteY10" fmla="*/ 981404 h 1043482"/>
                <a:gd name="connsiteX11" fmla="*/ 507712 w 508727"/>
                <a:gd name="connsiteY11" fmla="*/ 759573 h 1043482"/>
                <a:gd name="connsiteX12" fmla="*/ 147545 w 508727"/>
                <a:gd name="connsiteY12" fmla="*/ 990875 h 1043482"/>
                <a:gd name="connsiteX13" fmla="*/ 88353 w 508727"/>
                <a:gd name="connsiteY13" fmla="*/ 1005555 h 1043482"/>
                <a:gd name="connsiteX14" fmla="*/ 66333 w 508727"/>
                <a:gd name="connsiteY14" fmla="*/ 972644 h 1043482"/>
                <a:gd name="connsiteX15" fmla="*/ 191584 w 508727"/>
                <a:gd name="connsiteY15" fmla="*/ 735639 h 1043482"/>
                <a:gd name="connsiteX0" fmla="*/ 191584 w 513155"/>
                <a:gd name="connsiteY0" fmla="*/ 735639 h 1043482"/>
                <a:gd name="connsiteX1" fmla="*/ 293868 w 513155"/>
                <a:gd name="connsiteY1" fmla="*/ 442520 h 1043482"/>
                <a:gd name="connsiteX2" fmla="*/ 390706 w 513155"/>
                <a:gd name="connsiteY2" fmla="*/ 47354 h 1043482"/>
                <a:gd name="connsiteX3" fmla="*/ 376736 w 513155"/>
                <a:gd name="connsiteY3" fmla="*/ 0 h 1043482"/>
                <a:gd name="connsiteX4" fmla="*/ 254564 w 513155"/>
                <a:gd name="connsiteY4" fmla="*/ 468801 h 1043482"/>
                <a:gd name="connsiteX5" fmla="*/ 88116 w 513155"/>
                <a:gd name="connsiteY5" fmla="*/ 858285 h 1043482"/>
                <a:gd name="connsiteX6" fmla="*/ 18980 w 513155"/>
                <a:gd name="connsiteY6" fmla="*/ 968619 h 1043482"/>
                <a:gd name="connsiteX7" fmla="*/ 38 w 513155"/>
                <a:gd name="connsiteY7" fmla="*/ 1008633 h 1043482"/>
                <a:gd name="connsiteX8" fmla="*/ 26556 w 513155"/>
                <a:gd name="connsiteY8" fmla="*/ 1032309 h 1043482"/>
                <a:gd name="connsiteX9" fmla="*/ 124105 w 513155"/>
                <a:gd name="connsiteY9" fmla="*/ 1039886 h 1043482"/>
                <a:gd name="connsiteX10" fmla="*/ 479618 w 513155"/>
                <a:gd name="connsiteY10" fmla="*/ 806148 h 1043482"/>
                <a:gd name="connsiteX11" fmla="*/ 507712 w 513155"/>
                <a:gd name="connsiteY11" fmla="*/ 759573 h 1043482"/>
                <a:gd name="connsiteX12" fmla="*/ 147545 w 513155"/>
                <a:gd name="connsiteY12" fmla="*/ 990875 h 1043482"/>
                <a:gd name="connsiteX13" fmla="*/ 88353 w 513155"/>
                <a:gd name="connsiteY13" fmla="*/ 1005555 h 1043482"/>
                <a:gd name="connsiteX14" fmla="*/ 66333 w 513155"/>
                <a:gd name="connsiteY14" fmla="*/ 972644 h 1043482"/>
                <a:gd name="connsiteX15" fmla="*/ 191584 w 513155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155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454994" y="822485"/>
                    <a:pt x="479618" y="806148"/>
                  </a:cubicBezTo>
                  <a:cubicBezTo>
                    <a:pt x="489089" y="798808"/>
                    <a:pt x="527127" y="755548"/>
                    <a:pt x="507712" y="759573"/>
                  </a:cubicBezTo>
                  <a:cubicBezTo>
                    <a:pt x="479063" y="768570"/>
                    <a:pt x="217438" y="949878"/>
                    <a:pt x="147545" y="990875"/>
                  </a:cubicBezTo>
                  <a:cubicBezTo>
                    <a:pt x="77652" y="1031872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6C95FEC-8DC9-429D-BAC1-48FB284ECA4F}"/>
              </a:ext>
            </a:extLst>
          </p:cNvPr>
          <p:cNvSpPr/>
          <p:nvPr/>
        </p:nvSpPr>
        <p:spPr>
          <a:xfrm>
            <a:off x="4177450" y="2147732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D64E81E-03B1-4C39-A699-3404642697F3}"/>
              </a:ext>
            </a:extLst>
          </p:cNvPr>
          <p:cNvSpPr/>
          <p:nvPr/>
        </p:nvSpPr>
        <p:spPr>
          <a:xfrm>
            <a:off x="1388383" y="155711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5B21FD1-5F44-4141-9590-EC1FACD112E6}"/>
              </a:ext>
            </a:extLst>
          </p:cNvPr>
          <p:cNvSpPr/>
          <p:nvPr/>
        </p:nvSpPr>
        <p:spPr>
          <a:xfrm>
            <a:off x="920948" y="3437913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29790ED-1998-468A-97DB-32A7E8782E30}"/>
              </a:ext>
            </a:extLst>
          </p:cNvPr>
          <p:cNvSpPr/>
          <p:nvPr/>
        </p:nvSpPr>
        <p:spPr>
          <a:xfrm>
            <a:off x="632271" y="5560899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AEF4C09-F116-470B-AF57-0EF484A81173}"/>
              </a:ext>
            </a:extLst>
          </p:cNvPr>
          <p:cNvSpPr/>
          <p:nvPr/>
        </p:nvSpPr>
        <p:spPr>
          <a:xfrm>
            <a:off x="1740930" y="2857647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59032A0-12DA-48A5-BFD1-F2F46725D1FE}"/>
              </a:ext>
            </a:extLst>
          </p:cNvPr>
          <p:cNvSpPr/>
          <p:nvPr/>
        </p:nvSpPr>
        <p:spPr>
          <a:xfrm>
            <a:off x="1908276" y="5759063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0FE7CBD-DD18-4BCD-85D4-FF1ECCA162FC}"/>
              </a:ext>
            </a:extLst>
          </p:cNvPr>
          <p:cNvSpPr/>
          <p:nvPr/>
        </p:nvSpPr>
        <p:spPr>
          <a:xfrm>
            <a:off x="4416768" y="3937090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A256877-AF42-492C-AFCF-48D4A2D4BCB9}"/>
              </a:ext>
            </a:extLst>
          </p:cNvPr>
          <p:cNvSpPr/>
          <p:nvPr/>
        </p:nvSpPr>
        <p:spPr>
          <a:xfrm>
            <a:off x="2794306" y="2992362"/>
            <a:ext cx="288309" cy="28060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1516C3C-857B-4F55-9F7E-8D3E17414810}"/>
              </a:ext>
            </a:extLst>
          </p:cNvPr>
          <p:cNvSpPr/>
          <p:nvPr/>
        </p:nvSpPr>
        <p:spPr>
          <a:xfrm>
            <a:off x="529655" y="4156208"/>
            <a:ext cx="370898" cy="36098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D073423-DE79-40CB-B827-3370B9DF17A6}"/>
              </a:ext>
            </a:extLst>
          </p:cNvPr>
          <p:cNvSpPr/>
          <p:nvPr/>
        </p:nvSpPr>
        <p:spPr>
          <a:xfrm>
            <a:off x="3606843" y="5592106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8BF93EB5-F968-4C97-84CF-A0EAF690B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19"/>
            <a:ext cx="6254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54596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5400" dirty="0">
                <a:solidFill>
                  <a:schemeClr val="bg1"/>
                </a:solidFill>
                <a:cs typeface="Arial" pitchFamily="34" charset="0"/>
              </a:rPr>
              <a:t>Cuprins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146D38-C44F-4BB6-8C64-B9468EE48D9A}"/>
              </a:ext>
            </a:extLst>
          </p:cNvPr>
          <p:cNvGrpSpPr/>
          <p:nvPr/>
        </p:nvGrpSpPr>
        <p:grpSpPr>
          <a:xfrm>
            <a:off x="6469296" y="1882928"/>
            <a:ext cx="4919051" cy="701496"/>
            <a:chOff x="6751979" y="1666120"/>
            <a:chExt cx="4526164" cy="7014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CFD06B-B0EE-433B-831E-E70D19307DBF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Definirea datelor cu caracter personal prelucrate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FE1F6C-F723-47DE-8FF7-0CF3E69A485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o-RO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Introducere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6D363A-C1B4-4353-BEC8-1018DABAC1C3}"/>
              </a:ext>
            </a:extLst>
          </p:cNvPr>
          <p:cNvSpPr txBox="1"/>
          <p:nvPr/>
        </p:nvSpPr>
        <p:spPr>
          <a:xfrm>
            <a:off x="5450394" y="1854636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77C0AE-282D-4C3D-8937-18215A1A9791}"/>
              </a:ext>
            </a:extLst>
          </p:cNvPr>
          <p:cNvGrpSpPr/>
          <p:nvPr/>
        </p:nvGrpSpPr>
        <p:grpSpPr>
          <a:xfrm>
            <a:off x="6469296" y="3122568"/>
            <a:ext cx="5254775" cy="864715"/>
            <a:chOff x="6751979" y="1656789"/>
            <a:chExt cx="4835074" cy="8647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679952-1646-4987-855B-0B1446F014EF}"/>
                </a:ext>
              </a:extLst>
            </p:cNvPr>
            <p:cNvSpPr txBox="1"/>
            <p:nvPr/>
          </p:nvSpPr>
          <p:spPr>
            <a:xfrm>
              <a:off x="6787622" y="2090617"/>
              <a:ext cx="47994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Aspecte privind securitatea în mediul educațional virtual și gestionarea datelor cu caracter personal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8F9A52-584D-4D23-9E99-0E663D15A5B4}"/>
                </a:ext>
              </a:extLst>
            </p:cNvPr>
            <p:cNvSpPr txBox="1"/>
            <p:nvPr/>
          </p:nvSpPr>
          <p:spPr>
            <a:xfrm>
              <a:off x="6751979" y="1656789"/>
              <a:ext cx="476195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o-RO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Protecția datelor personale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C92F684-343D-4FD0-AA96-3EF8F941E085}"/>
              </a:ext>
            </a:extLst>
          </p:cNvPr>
          <p:cNvSpPr txBox="1"/>
          <p:nvPr/>
        </p:nvSpPr>
        <p:spPr>
          <a:xfrm>
            <a:off x="5450394" y="3120463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55EF75-3977-46AB-AA8B-89748C23529B}"/>
              </a:ext>
            </a:extLst>
          </p:cNvPr>
          <p:cNvGrpSpPr/>
          <p:nvPr/>
        </p:nvGrpSpPr>
        <p:grpSpPr>
          <a:xfrm>
            <a:off x="6469296" y="4676559"/>
            <a:ext cx="5595185" cy="886162"/>
            <a:chOff x="6751979" y="1666120"/>
            <a:chExt cx="5148295" cy="8861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986AA2-B5CA-4AD1-8965-1B243B7E8B39}"/>
                </a:ext>
              </a:extLst>
            </p:cNvPr>
            <p:cNvSpPr txBox="1"/>
            <p:nvPr/>
          </p:nvSpPr>
          <p:spPr>
            <a:xfrm>
              <a:off x="6770450" y="2090617"/>
              <a:ext cx="5129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specifice ale factorilor implicați în organizarea și desfășurarea activităților didactice pentru învățarea prin intermediul tehnologiei </a:t>
              </a:r>
              <a:r>
                <a:rPr lang="ro-RO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şi</a:t>
              </a:r>
              <a:r>
                <a:rPr lang="ro-RO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al internetului.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D4E488-5759-47F9-94BA-419303D1CE6A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o-RO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Roluri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0D1FBBF-D382-4693-A255-0EAAE2AE9897}"/>
              </a:ext>
            </a:extLst>
          </p:cNvPr>
          <p:cNvSpPr txBox="1"/>
          <p:nvPr/>
        </p:nvSpPr>
        <p:spPr>
          <a:xfrm>
            <a:off x="5468150" y="4663764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C6578-3A42-4B86-97BF-F3C861DD7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2" y="514235"/>
            <a:ext cx="1194318" cy="11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2BC3C-C311-458E-BD50-3120E66FD5F5}"/>
              </a:ext>
            </a:extLst>
          </p:cNvPr>
          <p:cNvSpPr txBox="1"/>
          <p:nvPr/>
        </p:nvSpPr>
        <p:spPr>
          <a:xfrm>
            <a:off x="1240670" y="730506"/>
            <a:ext cx="905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2400" b="1" i="1" dirty="0">
                <a:cs typeface="Arial" pitchFamily="34" charset="0"/>
              </a:rPr>
              <a:t> Definiții  </a:t>
            </a:r>
            <a:r>
              <a:rPr lang="ro-RO" altLang="ko-KR" sz="2000" b="1" i="1" dirty="0">
                <a:solidFill>
                  <a:schemeClr val="bg1"/>
                </a:solidFill>
                <a:cs typeface="Arial" pitchFamily="34" charset="0"/>
              </a:rPr>
              <a:t>– conform art. 4 din Regulamentul (UE) nr. 679/2016</a:t>
            </a:r>
            <a:endParaRPr lang="ko-KR" altLang="en-US" sz="2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794D5-A737-4EF4-9963-8AE5F8EFF3B1}"/>
              </a:ext>
            </a:extLst>
          </p:cNvPr>
          <p:cNvSpPr txBox="1"/>
          <p:nvPr/>
        </p:nvSpPr>
        <p:spPr>
          <a:xfrm>
            <a:off x="2474033" y="1197991"/>
            <a:ext cx="887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date cu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personal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înseamnă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orice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informaţii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privind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fizică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identificabilă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("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vizată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"); 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fizică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identificabilă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este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care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poate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fi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direct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indirect,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special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prin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referire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 un element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cum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fi un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nume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un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număr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date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localizare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un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identificator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online,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unul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multe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elemente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specifice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proprii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identităţii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sale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fiziologice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genetice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psihice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economice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culturale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sociale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  <a:endParaRPr lang="ro-RO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E1450E2E-C55C-41DD-B934-FD519A9A6F09}"/>
              </a:ext>
            </a:extLst>
          </p:cNvPr>
          <p:cNvSpPr txBox="1"/>
          <p:nvPr/>
        </p:nvSpPr>
        <p:spPr>
          <a:xfrm>
            <a:off x="2958820" y="-27993"/>
            <a:ext cx="5654543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4800" b="1" dirty="0">
                <a:solidFill>
                  <a:schemeClr val="bg1"/>
                </a:solidFill>
                <a:cs typeface="Arial" pitchFamily="34" charset="0"/>
              </a:rPr>
              <a:t>Introducere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C53FFB87-638F-4562-9956-4C2802B4F720}"/>
              </a:ext>
            </a:extLst>
          </p:cNvPr>
          <p:cNvSpPr txBox="1"/>
          <p:nvPr/>
        </p:nvSpPr>
        <p:spPr>
          <a:xfrm>
            <a:off x="1790903" y="-27297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2" name="Picture 41">
            <a:extLst>
              <a:ext uri="{FF2B5EF4-FFF2-40B4-BE49-F238E27FC236}">
                <a16:creationId xmlns:a16="http://schemas.microsoft.com/office/drawing/2014/main" id="{49B2A2F1-BE24-4D4E-B406-3AA96CD22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82" y="-1659"/>
            <a:ext cx="1194318" cy="1199650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1D7B8FB3-4A51-4EAB-96A0-6DE3F279766D}"/>
              </a:ext>
            </a:extLst>
          </p:cNvPr>
          <p:cNvSpPr txBox="1"/>
          <p:nvPr/>
        </p:nvSpPr>
        <p:spPr>
          <a:xfrm>
            <a:off x="2095426" y="2111504"/>
            <a:ext cx="8961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prelucrare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înseamnă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orice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operaţiune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set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operaţiuni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efectuate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asupra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datelor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personal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asupra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seturilor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date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personal, cu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fără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utilizarea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mijloace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automatizate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cum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fi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colectarea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înregistrarea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organizarea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structurarea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stocarea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adaptarea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modificarea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extragerea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consultarea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utilizarea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divulgarea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transmitere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diseminarea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punerea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dispoziţie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orice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alt mod,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alinierea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combinarea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restricţionarea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ştergerea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distrugerea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</a:p>
          <a:p>
            <a:endParaRPr lang="ro-RO" sz="1200" dirty="0"/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A9C6EA49-4493-44E6-A253-EEABBC18CED0}"/>
              </a:ext>
            </a:extLst>
          </p:cNvPr>
          <p:cNvSpPr txBox="1"/>
          <p:nvPr/>
        </p:nvSpPr>
        <p:spPr>
          <a:xfrm>
            <a:off x="1364329" y="3614673"/>
            <a:ext cx="865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consimţământ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 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persoanei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vizate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înseamnă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orice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manifestare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voinţă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liberă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specifică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informată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şi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lipsită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ambiguitate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persoanei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vizate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care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aceasta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acceptă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printr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declaraţie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printr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acţiune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fără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echivoc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ca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datele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cu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personal care 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privesc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fie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prelucrate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933962D0-1443-42A0-B9D0-13ECB3D751D6}"/>
              </a:ext>
            </a:extLst>
          </p:cNvPr>
          <p:cNvSpPr txBox="1"/>
          <p:nvPr/>
        </p:nvSpPr>
        <p:spPr>
          <a:xfrm>
            <a:off x="1288831" y="6021061"/>
            <a:ext cx="75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încălcarea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securităţii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datelor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cu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personal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înseamnă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încălcare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securităţii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care duce,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mod accidental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ilegal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distrugerea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pierderea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modificarea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divulgarea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neautorizată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datelor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personal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transmise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stocate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prelucrate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într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-un alt mod,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accesul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neautorizat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acestea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  <a:endParaRPr lang="ro-RO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CE186F03-ACCE-4D68-902B-409BBE8C4574}"/>
              </a:ext>
            </a:extLst>
          </p:cNvPr>
          <p:cNvSpPr txBox="1"/>
          <p:nvPr/>
        </p:nvSpPr>
        <p:spPr>
          <a:xfrm>
            <a:off x="1729878" y="3046549"/>
            <a:ext cx="896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destinatar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înseamnă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fizică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juridică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autoritatea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publică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agenţia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alt organism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căreia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căruia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)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sunt divulgate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datele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personal,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indiferent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dacă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este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nu o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parte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terţă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ro-RO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ro-RO" sz="1200" dirty="0"/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CD617E1D-F55A-47CC-AEFA-3CCF96B70832}"/>
              </a:ext>
            </a:extLst>
          </p:cNvPr>
          <p:cNvSpPr txBox="1"/>
          <p:nvPr/>
        </p:nvSpPr>
        <p:spPr>
          <a:xfrm>
            <a:off x="1288832" y="4404051"/>
            <a:ext cx="85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date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biometrice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înseamnă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o date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personal care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rezultă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urma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tehnici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prelucrare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specifice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referitoare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caracteristicile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fiziologice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comportamentale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ale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unei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care permit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confirmă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identificarea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unică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respectivei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persoane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cum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fi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imaginile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faciale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datele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dactiloscopice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  <a:endParaRPr lang="ro-RO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11F35E89-F76E-4695-970E-C4C748710AF9}"/>
              </a:ext>
            </a:extLst>
          </p:cNvPr>
          <p:cNvSpPr txBox="1"/>
          <p:nvPr/>
        </p:nvSpPr>
        <p:spPr>
          <a:xfrm>
            <a:off x="1326155" y="5169164"/>
            <a:ext cx="740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evidenţă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datelor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"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înseamnă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orice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set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structurat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date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caracter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personal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accesibile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conform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criterii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specifice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fie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centralizate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descentralizate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repartizate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după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criterii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funcţionale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geografice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2BC3C-C311-458E-BD50-3120E66FD5F5}"/>
              </a:ext>
            </a:extLst>
          </p:cNvPr>
          <p:cNvSpPr txBox="1"/>
          <p:nvPr/>
        </p:nvSpPr>
        <p:spPr>
          <a:xfrm>
            <a:off x="1240670" y="730506"/>
            <a:ext cx="793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2400" b="1" i="1" dirty="0">
                <a:cs typeface="Arial" pitchFamily="34" charset="0"/>
              </a:rPr>
              <a:t> Definiții  </a:t>
            </a:r>
            <a:r>
              <a:rPr lang="ro-RO" altLang="ko-KR" sz="2000" b="1" i="1" dirty="0">
                <a:solidFill>
                  <a:schemeClr val="bg1"/>
                </a:solidFill>
                <a:cs typeface="Arial" pitchFamily="34" charset="0"/>
              </a:rPr>
              <a:t>– conform art. 2 din Ordinul MEN 5545/2020</a:t>
            </a:r>
            <a:endParaRPr lang="ko-KR" altLang="en-US" sz="2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794D5-A737-4EF4-9963-8AE5F8EFF3B1}"/>
              </a:ext>
            </a:extLst>
          </p:cNvPr>
          <p:cNvSpPr txBox="1"/>
          <p:nvPr/>
        </p:nvSpPr>
        <p:spPr>
          <a:xfrm>
            <a:off x="2474033" y="1197991"/>
            <a:ext cx="887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1200" b="1" dirty="0">
                <a:solidFill>
                  <a:schemeClr val="bg1"/>
                </a:solidFill>
                <a:cs typeface="Arial" pitchFamily="34" charset="0"/>
              </a:rPr>
              <a:t>Activitatea didactică prin intermediul tehnologiei </a:t>
            </a:r>
            <a:r>
              <a:rPr lang="ro-RO" altLang="ko-KR" sz="1200" b="1" dirty="0" err="1">
                <a:solidFill>
                  <a:schemeClr val="bg1"/>
                </a:solidFill>
                <a:cs typeface="Arial" pitchFamily="34" charset="0"/>
              </a:rPr>
              <a:t>şi</a:t>
            </a:r>
            <a:r>
              <a:rPr lang="ro-RO" altLang="ko-KR" sz="1200" b="1" dirty="0">
                <a:solidFill>
                  <a:schemeClr val="bg1"/>
                </a:solidFill>
                <a:cs typeface="Arial" pitchFamily="34" charset="0"/>
              </a:rPr>
              <a:t> al internetului 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este o formă de organizare a procesului didactic ce implică înlocuirea orelor de predare-învățare-evaluare, care presupun </a:t>
            </a:r>
            <a:r>
              <a:rPr lang="ro-RO" altLang="ko-KR" sz="1200" dirty="0" err="1">
                <a:solidFill>
                  <a:schemeClr val="bg1"/>
                </a:solidFill>
                <a:cs typeface="Arial" pitchFamily="34" charset="0"/>
              </a:rPr>
              <a:t>prezenţa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fizică a preșcolar/elevilor în sala de curs, cu </a:t>
            </a:r>
            <a:r>
              <a:rPr lang="ro-RO" altLang="ko-KR" sz="1200" dirty="0" err="1">
                <a:solidFill>
                  <a:schemeClr val="bg1"/>
                </a:solidFill>
                <a:cs typeface="Arial" pitchFamily="34" charset="0"/>
              </a:rPr>
              <a:t>activităţi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de studiu individual și activități didactice în sistem online. Activitatea este organizată de către cadrele didactice, acestea asigurând continuitatea procesului didactic prin intermediul tehnologiei </a:t>
            </a:r>
            <a:r>
              <a:rPr lang="ro-RO" altLang="ko-KR" sz="1200" dirty="0" err="1">
                <a:solidFill>
                  <a:schemeClr val="bg1"/>
                </a:solidFill>
                <a:cs typeface="Arial" pitchFamily="34" charset="0"/>
              </a:rPr>
              <a:t>şi</a:t>
            </a:r>
            <a:r>
              <a:rPr lang="ro-RO" altLang="ko-KR" sz="1200" dirty="0">
                <a:solidFill>
                  <a:schemeClr val="bg1"/>
                </a:solidFill>
                <a:cs typeface="Arial" pitchFamily="34" charset="0"/>
              </a:rPr>
              <a:t> al internetului;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E1450E2E-C55C-41DD-B934-FD519A9A6F09}"/>
              </a:ext>
            </a:extLst>
          </p:cNvPr>
          <p:cNvSpPr txBox="1"/>
          <p:nvPr/>
        </p:nvSpPr>
        <p:spPr>
          <a:xfrm>
            <a:off x="2958820" y="-27993"/>
            <a:ext cx="5654543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4800" b="1" dirty="0">
                <a:solidFill>
                  <a:schemeClr val="bg1"/>
                </a:solidFill>
                <a:cs typeface="Arial" pitchFamily="34" charset="0"/>
              </a:rPr>
              <a:t>Introducere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C53FFB87-638F-4562-9956-4C2802B4F720}"/>
              </a:ext>
            </a:extLst>
          </p:cNvPr>
          <p:cNvSpPr txBox="1"/>
          <p:nvPr/>
        </p:nvSpPr>
        <p:spPr>
          <a:xfrm>
            <a:off x="1790903" y="-27297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2" name="Picture 41">
            <a:extLst>
              <a:ext uri="{FF2B5EF4-FFF2-40B4-BE49-F238E27FC236}">
                <a16:creationId xmlns:a16="http://schemas.microsoft.com/office/drawing/2014/main" id="{49B2A2F1-BE24-4D4E-B406-3AA96CD22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82" y="-1659"/>
            <a:ext cx="1194318" cy="1199650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1D7B8FB3-4A51-4EAB-96A0-6DE3F279766D}"/>
              </a:ext>
            </a:extLst>
          </p:cNvPr>
          <p:cNvSpPr txBox="1"/>
          <p:nvPr/>
        </p:nvSpPr>
        <p:spPr>
          <a:xfrm>
            <a:off x="1911723" y="2283849"/>
            <a:ext cx="8734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Mediul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educațional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virtual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–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ansamblu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mijloace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educaționale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și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comunicare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care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asigură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desfășurarea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procesului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educațional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activități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specifice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organizate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prin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intermediul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tehnologiei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şi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internetului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precum: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platforme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educaționale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sau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destinate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creării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și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partajării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resurselor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educaționale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deschise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(RED)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aplicații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destinate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comunicării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prin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intermediul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tehnologiei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şi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al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internetului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specifice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dispozitivelor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: desktop, laptop,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tabletă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telefon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ajutorul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cărora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se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poate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comunica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video-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conferință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  <a:endParaRPr lang="ro-RO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resurse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informaționale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– se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referă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resurse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educaționale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deschise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tip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lecție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test, tutorial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etc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disponibile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platforme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educaționale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precum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și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alte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resurse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de tip text, imagine,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modele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etc.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pot fi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folosite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procesul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educațional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ro-RO" sz="1200" dirty="0"/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A9C6EA49-4493-44E6-A253-EEABBC18CED0}"/>
              </a:ext>
            </a:extLst>
          </p:cNvPr>
          <p:cNvSpPr txBox="1"/>
          <p:nvPr/>
        </p:nvSpPr>
        <p:spPr>
          <a:xfrm>
            <a:off x="1240670" y="4053215"/>
            <a:ext cx="865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Formele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comunicare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prin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intermediul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tehnologiei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şi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al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internetului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sincronă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desfășurată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într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-un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mediu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virtual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învățare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cu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participarea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simultană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preșcolarilor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elevilor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cadrelor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didactice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eventual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și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părinților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reprezentanților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legali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asincronă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desfășurată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într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-un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mediu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virtual de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învățare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în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cadrul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căreia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preșcolarii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elevii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și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cadrele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didactice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nu sunt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conectați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simultan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mixtă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desfășurată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atât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sincron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cât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și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asincron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.;</a:t>
            </a:r>
          </a:p>
        </p:txBody>
      </p:sp>
    </p:spTree>
    <p:extLst>
      <p:ext uri="{BB962C8B-B14F-4D97-AF65-F5344CB8AC3E}">
        <p14:creationId xmlns:p14="http://schemas.microsoft.com/office/powerpoint/2010/main" val="200052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1">
            <a:extLst>
              <a:ext uri="{FF2B5EF4-FFF2-40B4-BE49-F238E27FC236}">
                <a16:creationId xmlns:a16="http://schemas.microsoft.com/office/drawing/2014/main" id="{2BD76A8C-9038-4DAF-A0DF-714F2F12066A}"/>
              </a:ext>
            </a:extLst>
          </p:cNvPr>
          <p:cNvGrpSpPr/>
          <p:nvPr/>
        </p:nvGrpSpPr>
        <p:grpSpPr>
          <a:xfrm>
            <a:off x="-29184" y="-13231"/>
            <a:ext cx="12237396" cy="6910141"/>
            <a:chOff x="123694" y="1196757"/>
            <a:chExt cx="11924807" cy="5183821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E71F7F4-FF57-457A-8A31-685DF4F82B11}"/>
                </a:ext>
              </a:extLst>
            </p:cNvPr>
            <p:cNvSpPr/>
            <p:nvPr userDrawn="1"/>
          </p:nvSpPr>
          <p:spPr>
            <a:xfrm rot="10800000" flipH="1" flipV="1">
              <a:off x="123694" y="3786163"/>
              <a:ext cx="11924804" cy="258940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2C6560F-42A8-4AAF-A059-07BFF44A08AA}"/>
                </a:ext>
              </a:extLst>
            </p:cNvPr>
            <p:cNvSpPr/>
            <p:nvPr userDrawn="1"/>
          </p:nvSpPr>
          <p:spPr>
            <a:xfrm rot="10800000" flipH="1">
              <a:off x="123697" y="1206278"/>
              <a:ext cx="11924804" cy="25894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2501666-15FC-4BB0-A383-07940A2AB66F}"/>
                </a:ext>
              </a:extLst>
            </p:cNvPr>
            <p:cNvSpPr/>
            <p:nvPr userDrawn="1"/>
          </p:nvSpPr>
          <p:spPr>
            <a:xfrm rot="5400000" flipH="1">
              <a:off x="524867" y="814838"/>
              <a:ext cx="5178816" cy="595266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597D681-C1E4-4FDC-A596-B0AAFD26AB89}"/>
                </a:ext>
              </a:extLst>
            </p:cNvPr>
            <p:cNvSpPr/>
            <p:nvPr userDrawn="1"/>
          </p:nvSpPr>
          <p:spPr>
            <a:xfrm rot="16200000">
              <a:off x="6468245" y="809833"/>
              <a:ext cx="5178816" cy="59526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92127-75C0-44E4-B90D-C6AD4E03D611}"/>
              </a:ext>
            </a:extLst>
          </p:cNvPr>
          <p:cNvGrpSpPr/>
          <p:nvPr/>
        </p:nvGrpSpPr>
        <p:grpSpPr>
          <a:xfrm>
            <a:off x="5453746" y="2820523"/>
            <a:ext cx="1317217" cy="2450200"/>
            <a:chOff x="3627676" y="2002249"/>
            <a:chExt cx="1890220" cy="35160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F55756-0A61-4671-BCF1-7313D6656261}"/>
                </a:ext>
              </a:extLst>
            </p:cNvPr>
            <p:cNvSpPr/>
            <p:nvPr/>
          </p:nvSpPr>
          <p:spPr>
            <a:xfrm>
              <a:off x="3779912" y="2348880"/>
              <a:ext cx="1584176" cy="273630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CFF6E6-C084-45EC-8319-D7CE375F3DE2}"/>
                </a:ext>
              </a:extLst>
            </p:cNvPr>
            <p:cNvGrpSpPr/>
            <p:nvPr/>
          </p:nvGrpSpPr>
          <p:grpSpPr>
            <a:xfrm>
              <a:off x="3627676" y="2002249"/>
              <a:ext cx="1890220" cy="3516064"/>
              <a:chOff x="701317" y="1844824"/>
              <a:chExt cx="2122487" cy="39481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7740741-EB33-4D6C-9204-2E8DFA817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122487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611F9F50-3593-43CC-BD78-FF06B6B4FE66}"/>
                  </a:ext>
                </a:extLst>
              </p:cNvPr>
              <p:cNvSpPr/>
              <p:nvPr/>
            </p:nvSpPr>
            <p:spPr>
              <a:xfrm>
                <a:off x="1582560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9AE7F9F-A959-4A5C-9BA2-6C98FE768159}"/>
                  </a:ext>
                </a:extLst>
              </p:cNvPr>
              <p:cNvSpPr/>
              <p:nvPr/>
            </p:nvSpPr>
            <p:spPr>
              <a:xfrm>
                <a:off x="1591410" y="5362110"/>
                <a:ext cx="342299" cy="3422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A5ABCF-DC96-495D-ADE6-951D34E24C1E}"/>
              </a:ext>
            </a:extLst>
          </p:cNvPr>
          <p:cNvGrpSpPr/>
          <p:nvPr/>
        </p:nvGrpSpPr>
        <p:grpSpPr>
          <a:xfrm>
            <a:off x="4392377" y="4351804"/>
            <a:ext cx="3377387" cy="452041"/>
            <a:chOff x="2530378" y="4566395"/>
            <a:chExt cx="4057846" cy="543116"/>
          </a:xfrm>
        </p:grpSpPr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E3FC855D-8379-4E23-ABEC-8C894BD604CE}"/>
                </a:ext>
              </a:extLst>
            </p:cNvPr>
            <p:cNvSpPr/>
            <p:nvPr/>
          </p:nvSpPr>
          <p:spPr>
            <a:xfrm>
              <a:off x="5436096" y="4566396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11">
              <a:extLst>
                <a:ext uri="{FF2B5EF4-FFF2-40B4-BE49-F238E27FC236}">
                  <a16:creationId xmlns:a16="http://schemas.microsoft.com/office/drawing/2014/main" id="{06ED52BC-35A2-4902-9631-6F8219FBD663}"/>
                </a:ext>
              </a:extLst>
            </p:cNvPr>
            <p:cNvSpPr/>
            <p:nvPr/>
          </p:nvSpPr>
          <p:spPr>
            <a:xfrm flipH="1">
              <a:off x="5431718" y="4566395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FD6180F5-F662-4509-9F5A-218150A89186}"/>
                </a:ext>
              </a:extLst>
            </p:cNvPr>
            <p:cNvSpPr/>
            <p:nvPr/>
          </p:nvSpPr>
          <p:spPr>
            <a:xfrm flipH="1">
              <a:off x="2530378" y="4580597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Parallelogram 11">
              <a:extLst>
                <a:ext uri="{FF2B5EF4-FFF2-40B4-BE49-F238E27FC236}">
                  <a16:creationId xmlns:a16="http://schemas.microsoft.com/office/drawing/2014/main" id="{A0C671CB-A957-4FBB-8B73-F7890476AC59}"/>
                </a:ext>
              </a:extLst>
            </p:cNvPr>
            <p:cNvSpPr/>
            <p:nvPr/>
          </p:nvSpPr>
          <p:spPr>
            <a:xfrm>
              <a:off x="3518487" y="4577568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BA744E-3DE2-4CA5-8F8C-89B8EFD6668B}"/>
                </a:ext>
              </a:extLst>
            </p:cNvPr>
            <p:cNvSpPr/>
            <p:nvPr/>
          </p:nvSpPr>
          <p:spPr>
            <a:xfrm>
              <a:off x="3518487" y="4725144"/>
              <a:ext cx="2088232" cy="384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9430C3-6F26-4CDA-9BB1-E3243A4D9CD1}"/>
              </a:ext>
            </a:extLst>
          </p:cNvPr>
          <p:cNvGrpSpPr/>
          <p:nvPr/>
        </p:nvGrpSpPr>
        <p:grpSpPr>
          <a:xfrm>
            <a:off x="8480762" y="3224187"/>
            <a:ext cx="3539049" cy="1622785"/>
            <a:chOff x="270024" y="1671303"/>
            <a:chExt cx="1773337" cy="16390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49C7BB-B4C6-43CC-8D92-C3F314E4AE06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39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o-RO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Mesaje, videoclipuri, fișiere de orice tip care conțin date personale transmise prin intermediul aplicațiilor de e-</a:t>
              </a:r>
              <a:r>
                <a:rPr lang="ro-RO" altLang="ko-KR" sz="1400" dirty="0" err="1">
                  <a:solidFill>
                    <a:schemeClr val="bg1"/>
                  </a:solidFill>
                  <a:cs typeface="Arial" pitchFamily="34" charset="0"/>
                </a:rPr>
                <a:t>learning</a:t>
              </a:r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 (inclusiv cele de video-audio conferințe) / alte medii (mail instituțional) 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81DE26-03AE-4BDF-BA5B-3B0A837CAC98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INFORMAȚII TRANSMISE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5A8241-4E48-4F79-A9BD-BA4344207F9E}"/>
              </a:ext>
            </a:extLst>
          </p:cNvPr>
          <p:cNvGrpSpPr/>
          <p:nvPr/>
        </p:nvGrpSpPr>
        <p:grpSpPr>
          <a:xfrm>
            <a:off x="50882" y="3452717"/>
            <a:ext cx="3846403" cy="976454"/>
            <a:chOff x="270023" y="1671303"/>
            <a:chExt cx="2512332" cy="986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EF806C-5EE6-4382-BDA1-5171662C00AE}"/>
                </a:ext>
              </a:extLst>
            </p:cNvPr>
            <p:cNvSpPr txBox="1"/>
            <p:nvPr/>
          </p:nvSpPr>
          <p:spPr>
            <a:xfrm>
              <a:off x="270025" y="1911471"/>
              <a:ext cx="2512330" cy="74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o-RO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Imagine – student / cadru didactic</a:t>
              </a:r>
            </a:p>
            <a:p>
              <a:pPr algn="ctr"/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Voce – student / cadru didactic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8D1503-E0A3-44AE-9D5F-9B0FBEAD74CB}"/>
                </a:ext>
              </a:extLst>
            </p:cNvPr>
            <p:cNvSpPr txBox="1"/>
            <p:nvPr/>
          </p:nvSpPr>
          <p:spPr>
            <a:xfrm>
              <a:off x="270023" y="1671303"/>
              <a:ext cx="2512332" cy="52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PARTICULARITĂȚILE PARTICIPANȚILOR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F47C94-1B04-492B-A717-EB7CE0B6815D}"/>
              </a:ext>
            </a:extLst>
          </p:cNvPr>
          <p:cNvGrpSpPr/>
          <p:nvPr/>
        </p:nvGrpSpPr>
        <p:grpSpPr>
          <a:xfrm>
            <a:off x="4475989" y="5457468"/>
            <a:ext cx="3753677" cy="1191897"/>
            <a:chOff x="270024" y="1671303"/>
            <a:chExt cx="4243985" cy="12038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2FDA6E-E3DE-4DBB-BDF1-BB482143BE94}"/>
                </a:ext>
              </a:extLst>
            </p:cNvPr>
            <p:cNvSpPr txBox="1"/>
            <p:nvPr/>
          </p:nvSpPr>
          <p:spPr>
            <a:xfrm>
              <a:off x="270025" y="1911471"/>
              <a:ext cx="4243984" cy="96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o-RO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Nume și prenume – student / cadru didactic</a:t>
              </a:r>
            </a:p>
            <a:p>
              <a:pPr algn="just"/>
              <a:r>
                <a:rPr lang="ro-RO" altLang="ko-KR" sz="1400" dirty="0" err="1">
                  <a:solidFill>
                    <a:schemeClr val="bg1"/>
                  </a:solidFill>
                  <a:cs typeface="Arial" pitchFamily="34" charset="0"/>
                </a:rPr>
                <a:t>User</a:t>
              </a:r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 și parolă – </a:t>
              </a:r>
              <a:r>
                <a:rPr lang="ro-RO" altLang="ko-KR" sz="1400" dirty="0" err="1">
                  <a:solidFill>
                    <a:schemeClr val="bg1"/>
                  </a:solidFill>
                  <a:cs typeface="Arial" pitchFamily="34" charset="0"/>
                </a:rPr>
                <a:t>id-ul</a:t>
              </a:r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 de </a:t>
              </a:r>
              <a:r>
                <a:rPr lang="ro-RO" altLang="ko-KR" sz="1400" dirty="0" err="1">
                  <a:solidFill>
                    <a:schemeClr val="bg1"/>
                  </a:solidFill>
                  <a:cs typeface="Arial" pitchFamily="34" charset="0"/>
                </a:rPr>
                <a:t>logare</a:t>
              </a:r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 la aplicațiile de e-</a:t>
              </a:r>
              <a:r>
                <a:rPr lang="ro-RO" altLang="ko-KR" sz="1400" dirty="0" err="1">
                  <a:solidFill>
                    <a:schemeClr val="bg1"/>
                  </a:solidFill>
                  <a:cs typeface="Arial" pitchFamily="34" charset="0"/>
                </a:rPr>
                <a:t>learning</a:t>
              </a:r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 (prenume.nume@umfcd.ro)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69915F-E182-4DD0-9C2F-AD42C7914D66}"/>
                </a:ext>
              </a:extLst>
            </p:cNvPr>
            <p:cNvSpPr txBox="1"/>
            <p:nvPr/>
          </p:nvSpPr>
          <p:spPr>
            <a:xfrm>
              <a:off x="270024" y="1671303"/>
              <a:ext cx="42439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IDENTITATEA PARTICIPANȚILOR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ED171-6D28-4075-A261-DE1AC4EF938D}"/>
              </a:ext>
            </a:extLst>
          </p:cNvPr>
          <p:cNvGrpSpPr/>
          <p:nvPr/>
        </p:nvGrpSpPr>
        <p:grpSpPr>
          <a:xfrm>
            <a:off x="4325094" y="1338337"/>
            <a:ext cx="3846987" cy="761010"/>
            <a:chOff x="164524" y="1671303"/>
            <a:chExt cx="4349485" cy="7686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A78267-457B-40B7-8018-7135EE56DC3B}"/>
                </a:ext>
              </a:extLst>
            </p:cNvPr>
            <p:cNvSpPr txBox="1"/>
            <p:nvPr/>
          </p:nvSpPr>
          <p:spPr>
            <a:xfrm>
              <a:off x="270025" y="1911471"/>
              <a:ext cx="4243984" cy="52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o-RO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ro-RO" altLang="ko-KR" sz="1400" dirty="0">
                  <a:solidFill>
                    <a:schemeClr val="bg1"/>
                  </a:solidFill>
                  <a:cs typeface="Arial" pitchFamily="34" charset="0"/>
                </a:rPr>
                <a:t>Rezultatele evaluării nominale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8F1D6-679A-41C9-95D7-37A40D5B1C9F}"/>
                </a:ext>
              </a:extLst>
            </p:cNvPr>
            <p:cNvSpPr txBox="1"/>
            <p:nvPr/>
          </p:nvSpPr>
          <p:spPr>
            <a:xfrm>
              <a:off x="164524" y="1671303"/>
              <a:ext cx="424398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EVALUARE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018F64D-E6AB-491E-BBC4-AA8570E5D918}"/>
              </a:ext>
            </a:extLst>
          </p:cNvPr>
          <p:cNvSpPr txBox="1"/>
          <p:nvPr/>
        </p:nvSpPr>
        <p:spPr>
          <a:xfrm>
            <a:off x="5557610" y="4086156"/>
            <a:ext cx="110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e-</a:t>
            </a:r>
            <a:r>
              <a:rPr lang="ro-RO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ACB349-614D-4FCC-861C-252E7CAE583B}"/>
              </a:ext>
            </a:extLst>
          </p:cNvPr>
          <p:cNvSpPr txBox="1"/>
          <p:nvPr/>
        </p:nvSpPr>
        <p:spPr>
          <a:xfrm>
            <a:off x="5252114" y="4497406"/>
            <a:ext cx="17341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bg1"/>
                </a:solidFill>
                <a:cs typeface="Arial" pitchFamily="34" charset="0"/>
              </a:rPr>
              <a:t>UMFCD.ro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A48C9507-0486-41AB-A989-2DD85C7FBB70}"/>
              </a:ext>
            </a:extLst>
          </p:cNvPr>
          <p:cNvSpPr/>
          <p:nvPr/>
        </p:nvSpPr>
        <p:spPr>
          <a:xfrm>
            <a:off x="9677012" y="262521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5F2A0CB0-C63B-49FF-B82F-69E4D9A9C1E9}"/>
              </a:ext>
            </a:extLst>
          </p:cNvPr>
          <p:cNvSpPr/>
          <p:nvPr/>
        </p:nvSpPr>
        <p:spPr>
          <a:xfrm>
            <a:off x="399691" y="3011177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8CA0816B-5B94-4D7E-B8BC-4B238295EA7E}"/>
              </a:ext>
            </a:extLst>
          </p:cNvPr>
          <p:cNvSpPr/>
          <p:nvPr/>
        </p:nvSpPr>
        <p:spPr>
          <a:xfrm>
            <a:off x="2116084" y="2956009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3D31C2DB-A9A5-415C-8E44-DB3222A0C0B4}"/>
              </a:ext>
            </a:extLst>
          </p:cNvPr>
          <p:cNvSpPr>
            <a:spLocks noChangeAspect="1"/>
          </p:cNvSpPr>
          <p:nvPr/>
        </p:nvSpPr>
        <p:spPr>
          <a:xfrm>
            <a:off x="3817480" y="5728799"/>
            <a:ext cx="425042" cy="428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97E0898A-56D4-4FE2-BDA8-58D8FE341E6C}"/>
              </a:ext>
            </a:extLst>
          </p:cNvPr>
          <p:cNvSpPr txBox="1">
            <a:spLocks/>
          </p:cNvSpPr>
          <p:nvPr/>
        </p:nvSpPr>
        <p:spPr>
          <a:xfrm>
            <a:off x="524435" y="25969"/>
            <a:ext cx="1137229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4000" u="sng" dirty="0">
                <a:solidFill>
                  <a:schemeClr val="bg1"/>
                </a:solidFill>
              </a:rPr>
              <a:t>Date</a:t>
            </a:r>
            <a:r>
              <a:rPr lang="ro-RO" sz="4000" dirty="0">
                <a:solidFill>
                  <a:schemeClr val="bg1"/>
                </a:solidFill>
              </a:rPr>
              <a:t> </a:t>
            </a:r>
            <a:r>
              <a:rPr lang="ro-RO" sz="4000" u="sng" dirty="0">
                <a:solidFill>
                  <a:schemeClr val="bg1"/>
                </a:solidFill>
              </a:rPr>
              <a:t>cu</a:t>
            </a:r>
            <a:r>
              <a:rPr lang="ro-RO" sz="4000" dirty="0">
                <a:solidFill>
                  <a:schemeClr val="bg1"/>
                </a:solidFill>
              </a:rPr>
              <a:t> </a:t>
            </a:r>
            <a:r>
              <a:rPr lang="ro-RO" sz="4000" u="sng" dirty="0">
                <a:solidFill>
                  <a:schemeClr val="bg1"/>
                </a:solidFill>
              </a:rPr>
              <a:t>caracter</a:t>
            </a:r>
            <a:r>
              <a:rPr lang="ro-RO" sz="4000" dirty="0">
                <a:solidFill>
                  <a:schemeClr val="bg1"/>
                </a:solidFill>
              </a:rPr>
              <a:t> </a:t>
            </a:r>
            <a:r>
              <a:rPr lang="ro-RO" sz="4000" u="sng" dirty="0">
                <a:solidFill>
                  <a:schemeClr val="bg1"/>
                </a:solidFill>
              </a:rPr>
              <a:t>personal</a:t>
            </a:r>
            <a:r>
              <a:rPr lang="ro-RO" sz="4000" dirty="0">
                <a:solidFill>
                  <a:schemeClr val="bg1"/>
                </a:solidFill>
              </a:rPr>
              <a:t> </a:t>
            </a:r>
            <a:r>
              <a:rPr lang="ro-RO" sz="4000" u="sng" dirty="0">
                <a:solidFill>
                  <a:schemeClr val="bg1"/>
                </a:solidFill>
              </a:rPr>
              <a:t>prelucrate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41" name="Isosceles Triangle 8">
            <a:extLst>
              <a:ext uri="{FF2B5EF4-FFF2-40B4-BE49-F238E27FC236}">
                <a16:creationId xmlns:a16="http://schemas.microsoft.com/office/drawing/2014/main" id="{5E849DB3-045A-48B7-AFD0-065C1E911897}"/>
              </a:ext>
            </a:extLst>
          </p:cNvPr>
          <p:cNvSpPr/>
          <p:nvPr/>
        </p:nvSpPr>
        <p:spPr>
          <a:xfrm rot="16200000">
            <a:off x="3051789" y="2952113"/>
            <a:ext cx="408727" cy="4686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Diamond 5">
            <a:extLst>
              <a:ext uri="{FF2B5EF4-FFF2-40B4-BE49-F238E27FC236}">
                <a16:creationId xmlns:a16="http://schemas.microsoft.com/office/drawing/2014/main" id="{0780FB6F-EF99-4078-9C64-4C9A8A4249DF}"/>
              </a:ext>
            </a:extLst>
          </p:cNvPr>
          <p:cNvSpPr/>
          <p:nvPr/>
        </p:nvSpPr>
        <p:spPr>
          <a:xfrm>
            <a:off x="8740637" y="2549641"/>
            <a:ext cx="483228" cy="448728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C147708C-D681-432C-A8CB-A4F3B998188C}"/>
              </a:ext>
            </a:extLst>
          </p:cNvPr>
          <p:cNvSpPr/>
          <p:nvPr/>
        </p:nvSpPr>
        <p:spPr>
          <a:xfrm flipH="1">
            <a:off x="10487023" y="2619639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ight Triangle 17">
            <a:extLst>
              <a:ext uri="{FF2B5EF4-FFF2-40B4-BE49-F238E27FC236}">
                <a16:creationId xmlns:a16="http://schemas.microsoft.com/office/drawing/2014/main" id="{9AF884A3-FED1-459F-8E8C-B69E5C4D9F7B}"/>
              </a:ext>
            </a:extLst>
          </p:cNvPr>
          <p:cNvSpPr>
            <a:spLocks noChangeAspect="1"/>
          </p:cNvSpPr>
          <p:nvPr/>
        </p:nvSpPr>
        <p:spPr>
          <a:xfrm>
            <a:off x="11337151" y="2571604"/>
            <a:ext cx="420038" cy="50013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E38213AD-51FF-4985-8426-F7FAC59D6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64" y="3099149"/>
            <a:ext cx="906282" cy="910328"/>
          </a:xfrm>
          <a:prstGeom prst="rect">
            <a:avLst/>
          </a:prstGeom>
        </p:spPr>
      </p:pic>
      <p:sp>
        <p:nvSpPr>
          <p:cNvPr id="46" name="Chord 15">
            <a:extLst>
              <a:ext uri="{FF2B5EF4-FFF2-40B4-BE49-F238E27FC236}">
                <a16:creationId xmlns:a16="http://schemas.microsoft.com/office/drawing/2014/main" id="{25764A68-85DA-4A11-BB0B-250C6FE16C56}"/>
              </a:ext>
            </a:extLst>
          </p:cNvPr>
          <p:cNvSpPr/>
          <p:nvPr/>
        </p:nvSpPr>
        <p:spPr>
          <a:xfrm>
            <a:off x="1328962" y="2993184"/>
            <a:ext cx="214233" cy="40872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ounded Rectangle 51">
            <a:extLst>
              <a:ext uri="{FF2B5EF4-FFF2-40B4-BE49-F238E27FC236}">
                <a16:creationId xmlns:a16="http://schemas.microsoft.com/office/drawing/2014/main" id="{38831AE8-5CC0-48D6-8DA7-FF9929F6BB6F}"/>
              </a:ext>
            </a:extLst>
          </p:cNvPr>
          <p:cNvSpPr/>
          <p:nvPr/>
        </p:nvSpPr>
        <p:spPr>
          <a:xfrm rot="16200000" flipH="1">
            <a:off x="6907519" y="1161256"/>
            <a:ext cx="449121" cy="44088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20">
            <a:extLst>
              <a:ext uri="{FF2B5EF4-FFF2-40B4-BE49-F238E27FC236}">
                <a16:creationId xmlns:a16="http://schemas.microsoft.com/office/drawing/2014/main" id="{1DDA9C72-2E3B-4CA5-A25B-71AB96659F02}"/>
              </a:ext>
            </a:extLst>
          </p:cNvPr>
          <p:cNvSpPr>
            <a:spLocks noChangeAspect="1"/>
          </p:cNvSpPr>
          <p:nvPr/>
        </p:nvSpPr>
        <p:spPr>
          <a:xfrm rot="2160000">
            <a:off x="5078540" y="1178738"/>
            <a:ext cx="406300" cy="43839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TextBox 2">
            <a:extLst>
              <a:ext uri="{FF2B5EF4-FFF2-40B4-BE49-F238E27FC236}">
                <a16:creationId xmlns:a16="http://schemas.microsoft.com/office/drawing/2014/main" id="{32FDB591-E2E7-40A7-9D17-4D383EC3DC4D}"/>
              </a:ext>
            </a:extLst>
          </p:cNvPr>
          <p:cNvSpPr txBox="1"/>
          <p:nvPr/>
        </p:nvSpPr>
        <p:spPr>
          <a:xfrm>
            <a:off x="7599285" y="645520"/>
            <a:ext cx="459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1400" b="1" i="1" dirty="0">
                <a:solidFill>
                  <a:schemeClr val="bg1"/>
                </a:solidFill>
                <a:cs typeface="Arial" pitchFamily="34" charset="0"/>
              </a:rPr>
              <a:t>– conform art. </a:t>
            </a:r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5</a:t>
            </a:r>
            <a:r>
              <a:rPr lang="ro-RO" altLang="ko-KR" sz="1400" b="1" i="1" dirty="0">
                <a:solidFill>
                  <a:schemeClr val="bg1"/>
                </a:solidFill>
                <a:cs typeface="Arial" pitchFamily="34" charset="0"/>
              </a:rPr>
              <a:t> - 7 din Regulamentul (UE) 679/2016</a:t>
            </a:r>
          </a:p>
          <a:p>
            <a:pPr algn="just"/>
            <a:r>
              <a:rPr lang="ro-RO" altLang="ko-KR" sz="1400" b="1" i="1" dirty="0">
                <a:solidFill>
                  <a:schemeClr val="bg1"/>
                </a:solidFill>
                <a:cs typeface="Arial" pitchFamily="34" charset="0"/>
              </a:rPr>
              <a:t>– conform art. 4 alin. 4 din Ordinul MEN 5545/2020</a:t>
            </a:r>
            <a:endParaRPr lang="ko-KR" altLang="en-US" sz="14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446298" y="2940819"/>
            <a:ext cx="447472" cy="4474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F59FCD-A974-4BEA-BBEC-7E61324C4F05}"/>
              </a:ext>
            </a:extLst>
          </p:cNvPr>
          <p:cNvSpPr/>
          <p:nvPr/>
        </p:nvSpPr>
        <p:spPr>
          <a:xfrm>
            <a:off x="446298" y="4038892"/>
            <a:ext cx="447472" cy="4474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3750D7-7180-4727-BFF3-35829AE45CD2}"/>
              </a:ext>
            </a:extLst>
          </p:cNvPr>
          <p:cNvSpPr/>
          <p:nvPr/>
        </p:nvSpPr>
        <p:spPr>
          <a:xfrm>
            <a:off x="456036" y="1850544"/>
            <a:ext cx="447472" cy="4474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0B39E2-8D6B-4A01-B35C-15F15F3D65C3}"/>
              </a:ext>
            </a:extLst>
          </p:cNvPr>
          <p:cNvGrpSpPr/>
          <p:nvPr/>
        </p:nvGrpSpPr>
        <p:grpSpPr>
          <a:xfrm>
            <a:off x="990385" y="1783087"/>
            <a:ext cx="6034530" cy="575119"/>
            <a:chOff x="2551705" y="4337808"/>
            <a:chExt cx="3943578" cy="5751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1BC4E7-14E8-4A4B-8034-D2635BEEA844}"/>
                </a:ext>
              </a:extLst>
            </p:cNvPr>
            <p:cNvSpPr txBox="1"/>
            <p:nvPr/>
          </p:nvSpPr>
          <p:spPr>
            <a:xfrm>
              <a:off x="2551705" y="4620539"/>
              <a:ext cx="394357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o-RO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conform art. 4 alin. 5 din Ordinul MEN 5545/2020</a:t>
              </a:r>
              <a:r>
                <a:rPr lang="ro-RO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02854F-FDE7-4EEF-974E-E6222902D52E}"/>
                </a:ext>
              </a:extLst>
            </p:cNvPr>
            <p:cNvSpPr txBox="1"/>
            <p:nvPr/>
          </p:nvSpPr>
          <p:spPr>
            <a:xfrm>
              <a:off x="2551705" y="4337808"/>
              <a:ext cx="375720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500" b="1" dirty="0">
                  <a:solidFill>
                    <a:srgbClr val="FF0000"/>
                  </a:solidFill>
                  <a:cs typeface="Arial" pitchFamily="34" charset="0"/>
                </a:rPr>
                <a:t>Se interzice înregistrarea activităților desfășurate on-line.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4636F3-42E5-4067-AC79-06099C3BB822}"/>
              </a:ext>
            </a:extLst>
          </p:cNvPr>
          <p:cNvGrpSpPr/>
          <p:nvPr/>
        </p:nvGrpSpPr>
        <p:grpSpPr>
          <a:xfrm>
            <a:off x="948821" y="2916380"/>
            <a:ext cx="6813188" cy="575119"/>
            <a:chOff x="2523125" y="4296700"/>
            <a:chExt cx="4684675" cy="5751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B2EE82-28B0-4AFA-BA24-239A10A5CAE7}"/>
                </a:ext>
              </a:extLst>
            </p:cNvPr>
            <p:cNvSpPr txBox="1"/>
            <p:nvPr/>
          </p:nvSpPr>
          <p:spPr>
            <a:xfrm>
              <a:off x="2551705" y="4579431"/>
              <a:ext cx="41460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o-RO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conform art. 5 alin. 1 lit. a) și b) din Ordinul MEN 5545/2020</a:t>
              </a:r>
              <a:endPara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523DFB-6969-40E4-AFE2-A650F52C70F8}"/>
                </a:ext>
              </a:extLst>
            </p:cNvPr>
            <p:cNvSpPr txBox="1"/>
            <p:nvPr/>
          </p:nvSpPr>
          <p:spPr>
            <a:xfrm>
              <a:off x="2523125" y="4296700"/>
              <a:ext cx="46846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500" b="1" dirty="0">
                  <a:solidFill>
                    <a:srgbClr val="FF0000"/>
                  </a:solidFill>
                  <a:cs typeface="Arial" pitchFamily="34" charset="0"/>
                </a:rPr>
                <a:t>Asigurarea confidențialității datelor și securitatea mediului on-line.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87EA67-B1FB-42AA-A1A1-6DF7FC0BFFE5}"/>
              </a:ext>
            </a:extLst>
          </p:cNvPr>
          <p:cNvGrpSpPr/>
          <p:nvPr/>
        </p:nvGrpSpPr>
        <p:grpSpPr>
          <a:xfrm>
            <a:off x="928039" y="3965745"/>
            <a:ext cx="6179342" cy="564728"/>
            <a:chOff x="2512668" y="4319146"/>
            <a:chExt cx="3868830" cy="5647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2CF9D-F289-4BC0-8E9C-2AA7375F02B6}"/>
                </a:ext>
              </a:extLst>
            </p:cNvPr>
            <p:cNvSpPr txBox="1"/>
            <p:nvPr/>
          </p:nvSpPr>
          <p:spPr>
            <a:xfrm>
              <a:off x="2551705" y="4591486"/>
              <a:ext cx="34614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o-RO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conform art. 5 alin. 1 lit. c), d) și e) din Ordinul MEN 5545/2020</a:t>
              </a:r>
              <a:endPara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22314D-52D5-4365-B076-D8AF93317907}"/>
                </a:ext>
              </a:extLst>
            </p:cNvPr>
            <p:cNvSpPr txBox="1"/>
            <p:nvPr/>
          </p:nvSpPr>
          <p:spPr>
            <a:xfrm>
              <a:off x="2512668" y="4319146"/>
              <a:ext cx="386883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500" b="1" dirty="0">
                  <a:solidFill>
                    <a:srgbClr val="FF0000"/>
                  </a:solidFill>
                  <a:cs typeface="Arial" pitchFamily="34" charset="0"/>
                </a:rPr>
                <a:t>Interzicerea accesului neautorizat / modificarea datelor personale.</a:t>
              </a:r>
              <a:endParaRPr lang="ko-KR" altLang="en-US" sz="15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446308" y="18473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74585-4C5B-4315-AF0D-3C898E9BB32C}"/>
              </a:ext>
            </a:extLst>
          </p:cNvPr>
          <p:cNvSpPr>
            <a:spLocks noChangeAspect="1"/>
          </p:cNvSpPr>
          <p:nvPr/>
        </p:nvSpPr>
        <p:spPr>
          <a:xfrm>
            <a:off x="446308" y="295054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7D421-5D40-42DF-A9B3-457AD3B27F10}"/>
              </a:ext>
            </a:extLst>
          </p:cNvPr>
          <p:cNvSpPr>
            <a:spLocks noChangeAspect="1"/>
          </p:cNvSpPr>
          <p:nvPr/>
        </p:nvSpPr>
        <p:spPr>
          <a:xfrm>
            <a:off x="446308" y="404862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pic>
        <p:nvPicPr>
          <p:cNvPr id="32" name="Substituent imagine 31">
            <a:extLst>
              <a:ext uri="{FF2B5EF4-FFF2-40B4-BE49-F238E27FC236}">
                <a16:creationId xmlns:a16="http://schemas.microsoft.com/office/drawing/2014/main" id="{5A731917-FFCA-444C-A206-2E5EAB4DC4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r="8624"/>
          <a:stretch>
            <a:fillRect/>
          </a:stretch>
        </p:blipFill>
        <p:spPr/>
      </p:pic>
      <p:sp>
        <p:nvSpPr>
          <p:cNvPr id="24" name="Rectangle 42">
            <a:extLst>
              <a:ext uri="{FF2B5EF4-FFF2-40B4-BE49-F238E27FC236}">
                <a16:creationId xmlns:a16="http://schemas.microsoft.com/office/drawing/2014/main" id="{31278680-81B5-453A-8EF6-039B45071078}"/>
              </a:ext>
            </a:extLst>
          </p:cNvPr>
          <p:cNvSpPr/>
          <p:nvPr/>
        </p:nvSpPr>
        <p:spPr>
          <a:xfrm>
            <a:off x="10235682" y="479750"/>
            <a:ext cx="1661044" cy="59160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5" name="Picture 41">
            <a:extLst>
              <a:ext uri="{FF2B5EF4-FFF2-40B4-BE49-F238E27FC236}">
                <a16:creationId xmlns:a16="http://schemas.microsoft.com/office/drawing/2014/main" id="{1BD730CA-FAA2-4412-B51F-8E1F8F2C0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2" y="-48314"/>
            <a:ext cx="1194318" cy="1199650"/>
          </a:xfrm>
          <a:prstGeom prst="rect">
            <a:avLst/>
          </a:prstGeom>
        </p:spPr>
      </p:pic>
      <p:sp>
        <p:nvSpPr>
          <p:cNvPr id="22" name="TextBox 58">
            <a:extLst>
              <a:ext uri="{FF2B5EF4-FFF2-40B4-BE49-F238E27FC236}">
                <a16:creationId xmlns:a16="http://schemas.microsoft.com/office/drawing/2014/main" id="{87FCE27D-6CAC-4D6C-8811-AB92D2FDCBFC}"/>
              </a:ext>
            </a:extLst>
          </p:cNvPr>
          <p:cNvSpPr txBox="1"/>
          <p:nvPr/>
        </p:nvSpPr>
        <p:spPr>
          <a:xfrm>
            <a:off x="1134926" y="166826"/>
            <a:ext cx="870887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4800" b="1" dirty="0">
                <a:solidFill>
                  <a:schemeClr val="bg1"/>
                </a:solidFill>
                <a:cs typeface="Arial" pitchFamily="34" charset="0"/>
              </a:rPr>
              <a:t>Protecția datelor personale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99C2EDBD-15E8-4CD7-8CB2-7659D4D16A40}"/>
              </a:ext>
            </a:extLst>
          </p:cNvPr>
          <p:cNvSpPr txBox="1"/>
          <p:nvPr/>
        </p:nvSpPr>
        <p:spPr>
          <a:xfrm>
            <a:off x="218853" y="166826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B8F4C2D4-AF01-49A8-B8FE-D42447B88D3A}"/>
              </a:ext>
            </a:extLst>
          </p:cNvPr>
          <p:cNvSpPr txBox="1"/>
          <p:nvPr/>
        </p:nvSpPr>
        <p:spPr>
          <a:xfrm>
            <a:off x="56068" y="6290144"/>
            <a:ext cx="11570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Prin</a:t>
            </a:r>
            <a:r>
              <a:rPr lang="en-US" sz="1600" dirty="0"/>
              <a:t> m</a:t>
            </a:r>
            <a:r>
              <a:rPr lang="ro-RO" sz="1600" dirty="0" err="1"/>
              <a:t>ăsurile</a:t>
            </a:r>
            <a:r>
              <a:rPr lang="ro-RO" sz="1600" dirty="0"/>
              <a:t> dispuse, unitatea de învățământ trebuie să facă dovada păstrării în siguranță a datelor cu caracter personal. 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F85E2C88-E597-4608-83C5-15D1BCCE594E}"/>
              </a:ext>
            </a:extLst>
          </p:cNvPr>
          <p:cNvSpPr txBox="1"/>
          <p:nvPr/>
        </p:nvSpPr>
        <p:spPr>
          <a:xfrm>
            <a:off x="6009655" y="6570336"/>
            <a:ext cx="64013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conform art. 5 alin. 2 din GDPR  și art. 5 alin. 3 din Ordinul MEN 5545/2020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imagine 3">
            <a:extLst>
              <a:ext uri="{FF2B5EF4-FFF2-40B4-BE49-F238E27FC236}">
                <a16:creationId xmlns:a16="http://schemas.microsoft.com/office/drawing/2014/main" id="{5C06B503-4A37-43D4-A12D-4751AFD8F48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26" name="Substituent imagine 25">
            <a:extLst>
              <a:ext uri="{FF2B5EF4-FFF2-40B4-BE49-F238E27FC236}">
                <a16:creationId xmlns:a16="http://schemas.microsoft.com/office/drawing/2014/main" id="{96B53581-656E-432E-B962-35C58033C46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r="18176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31F836-C740-4879-AE7E-B8F6F39AD453}"/>
              </a:ext>
            </a:extLst>
          </p:cNvPr>
          <p:cNvSpPr/>
          <p:nvPr/>
        </p:nvSpPr>
        <p:spPr>
          <a:xfrm>
            <a:off x="2886075" y="0"/>
            <a:ext cx="641985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tx1"/>
              </a:gs>
              <a:gs pos="80000">
                <a:schemeClr val="accent4">
                  <a:lumMod val="50000"/>
                  <a:alpha val="70000"/>
                </a:schemeClr>
              </a:gs>
              <a:gs pos="20000">
                <a:schemeClr val="accent4">
                  <a:lumMod val="50000"/>
                  <a:alpha val="7000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직사각형 2">
            <a:extLst>
              <a:ext uri="{FF2B5EF4-FFF2-40B4-BE49-F238E27FC236}">
                <a16:creationId xmlns:a16="http://schemas.microsoft.com/office/drawing/2014/main" id="{1B572B0F-10B1-499F-9CF5-EF97A77782A2}"/>
              </a:ext>
            </a:extLst>
          </p:cNvPr>
          <p:cNvSpPr/>
          <p:nvPr/>
        </p:nvSpPr>
        <p:spPr>
          <a:xfrm>
            <a:off x="3842864" y="6313314"/>
            <a:ext cx="4316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ko-KR" sz="3200" dirty="0">
                <a:solidFill>
                  <a:srgbClr val="FFC000"/>
                </a:solidFill>
              </a:rPr>
              <a:t>Securitate cibernetică</a:t>
            </a:r>
            <a:endParaRPr lang="ko-KR" altLang="en-US" sz="3200" dirty="0">
              <a:solidFill>
                <a:srgbClr val="FFC000"/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53C718F3-F085-4BF2-8E4A-94E46C775C94}"/>
              </a:ext>
            </a:extLst>
          </p:cNvPr>
          <p:cNvSpPr/>
          <p:nvPr/>
        </p:nvSpPr>
        <p:spPr>
          <a:xfrm>
            <a:off x="2253979" y="-36432"/>
            <a:ext cx="749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ko-KR" sz="3600" dirty="0">
                <a:solidFill>
                  <a:schemeClr val="accent1"/>
                </a:solidFill>
              </a:rPr>
              <a:t>Protecția datelor personale</a:t>
            </a:r>
            <a:endParaRPr lang="ko-KR" altLang="en-US" sz="36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31907-743F-4132-8F25-E83079862E73}"/>
              </a:ext>
            </a:extLst>
          </p:cNvPr>
          <p:cNvSpPr txBox="1"/>
          <p:nvPr/>
        </p:nvSpPr>
        <p:spPr>
          <a:xfrm>
            <a:off x="4116082" y="701459"/>
            <a:ext cx="3851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dirty="0">
                <a:solidFill>
                  <a:schemeClr val="bg1"/>
                </a:solidFill>
                <a:cs typeface="Arial" pitchFamily="34" charset="0"/>
              </a:rPr>
              <a:t>Directiva (UE) nr. 679/2016 - GDPR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4AAB0-E45E-4B55-A3F9-FCE0DEB39DCE}"/>
              </a:ext>
            </a:extLst>
          </p:cNvPr>
          <p:cNvSpPr txBox="1"/>
          <p:nvPr/>
        </p:nvSpPr>
        <p:spPr>
          <a:xfrm>
            <a:off x="3206046" y="1706143"/>
            <a:ext cx="559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Securitatea în mediul virtual educațional se face în conformitate cu </a:t>
            </a:r>
            <a:r>
              <a:rPr lang="ro-RO" altLang="ko-KR" b="1" u="sng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directivele</a:t>
            </a:r>
            <a:r>
              <a:rPr lang="ro-RO" altLang="ko-KR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  <a:r>
              <a:rPr lang="ro-RO" altLang="ko-KR" b="1" u="sng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europene</a:t>
            </a:r>
          </a:p>
        </p:txBody>
      </p:sp>
      <p:pic>
        <p:nvPicPr>
          <p:cNvPr id="27" name="Picture 41">
            <a:extLst>
              <a:ext uri="{FF2B5EF4-FFF2-40B4-BE49-F238E27FC236}">
                <a16:creationId xmlns:a16="http://schemas.microsoft.com/office/drawing/2014/main" id="{08053BEF-8AFE-483F-85CA-CE0C2B25E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64" y="2790138"/>
            <a:ext cx="1194318" cy="1199650"/>
          </a:xfrm>
          <a:prstGeom prst="rect">
            <a:avLst/>
          </a:prstGeom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37CCD5B6-10F0-4E98-A61B-FF6592F6534A}"/>
              </a:ext>
            </a:extLst>
          </p:cNvPr>
          <p:cNvSpPr txBox="1"/>
          <p:nvPr/>
        </p:nvSpPr>
        <p:spPr>
          <a:xfrm>
            <a:off x="4112617" y="5986970"/>
            <a:ext cx="3851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dirty="0">
                <a:solidFill>
                  <a:schemeClr val="bg1"/>
                </a:solidFill>
                <a:cs typeface="Arial" pitchFamily="34" charset="0"/>
              </a:rPr>
              <a:t>Directiva (UE) nr. 1148/2016 - NIS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CasetăText 28">
            <a:extLst>
              <a:ext uri="{FF2B5EF4-FFF2-40B4-BE49-F238E27FC236}">
                <a16:creationId xmlns:a16="http://schemas.microsoft.com/office/drawing/2014/main" id="{E9F7A9B1-97D3-4790-BA0D-2792717D51CD}"/>
              </a:ext>
            </a:extLst>
          </p:cNvPr>
          <p:cNvSpPr txBox="1"/>
          <p:nvPr/>
        </p:nvSpPr>
        <p:spPr>
          <a:xfrm>
            <a:off x="3518172" y="2373787"/>
            <a:ext cx="486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bg1"/>
                </a:solidFill>
              </a:rPr>
              <a:t>conform art. 4 alin. 1 din Ordinul MEN 5545/2020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0ECA38-D32C-4141-BC6E-17F24F2B14B6}"/>
              </a:ext>
            </a:extLst>
          </p:cNvPr>
          <p:cNvSpPr/>
          <p:nvPr/>
        </p:nvSpPr>
        <p:spPr>
          <a:xfrm>
            <a:off x="397386" y="1444669"/>
            <a:ext cx="2564144" cy="5255122"/>
          </a:xfrm>
          <a:custGeom>
            <a:avLst/>
            <a:gdLst>
              <a:gd name="connsiteX0" fmla="*/ 1391553 w 1392710"/>
              <a:gd name="connsiteY0" fmla="*/ 361443 h 2854310"/>
              <a:gd name="connsiteX1" fmla="*/ 1337872 w 1392710"/>
              <a:gd name="connsiteY1" fmla="*/ 20540 h 2854310"/>
              <a:gd name="connsiteX2" fmla="*/ 1309094 w 1392710"/>
              <a:gd name="connsiteY2" fmla="*/ 3937 h 2854310"/>
              <a:gd name="connsiteX3" fmla="*/ 936093 w 1392710"/>
              <a:gd name="connsiteY3" fmla="*/ 142291 h 2854310"/>
              <a:gd name="connsiteX4" fmla="*/ 850314 w 1392710"/>
              <a:gd name="connsiteY4" fmla="*/ 173282 h 2854310"/>
              <a:gd name="connsiteX5" fmla="*/ 767302 w 1392710"/>
              <a:gd name="connsiteY5" fmla="*/ 203166 h 2854310"/>
              <a:gd name="connsiteX6" fmla="*/ 682630 w 1392710"/>
              <a:gd name="connsiteY6" fmla="*/ 235264 h 2854310"/>
              <a:gd name="connsiteX7" fmla="*/ 607366 w 1392710"/>
              <a:gd name="connsiteY7" fmla="*/ 256294 h 2854310"/>
              <a:gd name="connsiteX8" fmla="*/ 555898 w 1392710"/>
              <a:gd name="connsiteY8" fmla="*/ 255187 h 2854310"/>
              <a:gd name="connsiteX9" fmla="*/ 488935 w 1392710"/>
              <a:gd name="connsiteY9" fmla="*/ 318830 h 2854310"/>
              <a:gd name="connsiteX10" fmla="*/ 542063 w 1392710"/>
              <a:gd name="connsiteY10" fmla="*/ 423978 h 2854310"/>
              <a:gd name="connsiteX11" fmla="*/ 554238 w 1392710"/>
              <a:gd name="connsiteY11" fmla="*/ 447222 h 2854310"/>
              <a:gd name="connsiteX12" fmla="*/ 520480 w 1392710"/>
              <a:gd name="connsiteY12" fmla="*/ 578380 h 2854310"/>
              <a:gd name="connsiteX13" fmla="*/ 429167 w 1392710"/>
              <a:gd name="connsiteY13" fmla="*/ 587235 h 2854310"/>
              <a:gd name="connsiteX14" fmla="*/ 356116 w 1392710"/>
              <a:gd name="connsiteY14" fmla="*/ 528573 h 2854310"/>
              <a:gd name="connsiteX15" fmla="*/ 355009 w 1392710"/>
              <a:gd name="connsiteY15" fmla="*/ 505883 h 2854310"/>
              <a:gd name="connsiteX16" fmla="*/ 382127 w 1392710"/>
              <a:gd name="connsiteY16" fmla="*/ 451649 h 2854310"/>
              <a:gd name="connsiteX17" fmla="*/ 384894 w 1392710"/>
              <a:gd name="connsiteY17" fmla="*/ 443901 h 2854310"/>
              <a:gd name="connsiteX18" fmla="*/ 378253 w 1392710"/>
              <a:gd name="connsiteY18" fmla="*/ 389666 h 2854310"/>
              <a:gd name="connsiteX19" fmla="*/ 386554 w 1392710"/>
              <a:gd name="connsiteY19" fmla="*/ 342073 h 2854310"/>
              <a:gd name="connsiteX20" fmla="*/ 410351 w 1392710"/>
              <a:gd name="connsiteY20" fmla="*/ 259061 h 2854310"/>
              <a:gd name="connsiteX21" fmla="*/ 407030 w 1392710"/>
              <a:gd name="connsiteY21" fmla="*/ 254634 h 2854310"/>
              <a:gd name="connsiteX22" fmla="*/ 351135 w 1392710"/>
              <a:gd name="connsiteY22" fmla="*/ 186564 h 2854310"/>
              <a:gd name="connsiteX23" fmla="*/ 337300 w 1392710"/>
              <a:gd name="connsiteY23" fmla="*/ 173282 h 2854310"/>
              <a:gd name="connsiteX24" fmla="*/ 294134 w 1392710"/>
              <a:gd name="connsiteY24" fmla="*/ 120708 h 2854310"/>
              <a:gd name="connsiteX25" fmla="*/ 257055 w 1392710"/>
              <a:gd name="connsiteY25" fmla="*/ 82522 h 2854310"/>
              <a:gd name="connsiteX26" fmla="*/ 9679 w 1392710"/>
              <a:gd name="connsiteY26" fmla="*/ 158340 h 2854310"/>
              <a:gd name="connsiteX27" fmla="*/ 3592 w 1392710"/>
              <a:gd name="connsiteY27" fmla="*/ 203166 h 2854310"/>
              <a:gd name="connsiteX28" fmla="*/ 13553 w 1392710"/>
              <a:gd name="connsiteY28" fmla="*/ 265148 h 2854310"/>
              <a:gd name="connsiteX29" fmla="*/ 81070 w 1392710"/>
              <a:gd name="connsiteY29" fmla="*/ 416784 h 2854310"/>
              <a:gd name="connsiteX30" fmla="*/ 39564 w 1392710"/>
              <a:gd name="connsiteY30" fmla="*/ 426745 h 2854310"/>
              <a:gd name="connsiteX31" fmla="*/ 5252 w 1392710"/>
              <a:gd name="connsiteY31" fmla="*/ 465484 h 2854310"/>
              <a:gd name="connsiteX32" fmla="*/ 9126 w 1392710"/>
              <a:gd name="connsiteY32" fmla="*/ 489834 h 2854310"/>
              <a:gd name="connsiteX33" fmla="*/ 19641 w 1392710"/>
              <a:gd name="connsiteY33" fmla="*/ 612139 h 2854310"/>
              <a:gd name="connsiteX34" fmla="*/ 65574 w 1392710"/>
              <a:gd name="connsiteY34" fmla="*/ 941420 h 2854310"/>
              <a:gd name="connsiteX35" fmla="*/ 129217 w 1392710"/>
              <a:gd name="connsiteY35" fmla="*/ 1097482 h 2854310"/>
              <a:gd name="connsiteX36" fmla="*/ 138071 w 1392710"/>
              <a:gd name="connsiteY36" fmla="*/ 1132347 h 2854310"/>
              <a:gd name="connsiteX37" fmla="*/ 122022 w 1392710"/>
              <a:gd name="connsiteY37" fmla="*/ 1220340 h 2854310"/>
              <a:gd name="connsiteX38" fmla="*/ 55059 w 1392710"/>
              <a:gd name="connsiteY38" fmla="*/ 1579505 h 2854310"/>
              <a:gd name="connsiteX39" fmla="*/ 94352 w 1392710"/>
              <a:gd name="connsiteY39" fmla="*/ 1630419 h 2854310"/>
              <a:gd name="connsiteX40" fmla="*/ 121469 w 1392710"/>
              <a:gd name="connsiteY40" fmla="*/ 1663624 h 2854310"/>
              <a:gd name="connsiteX41" fmla="*/ 125896 w 1392710"/>
              <a:gd name="connsiteY41" fmla="*/ 2003420 h 2854310"/>
              <a:gd name="connsiteX42" fmla="*/ 110401 w 1392710"/>
              <a:gd name="connsiteY42" fmla="*/ 2190474 h 2854310"/>
              <a:gd name="connsiteX43" fmla="*/ 78303 w 1392710"/>
              <a:gd name="connsiteY43" fmla="*/ 2609961 h 2854310"/>
              <a:gd name="connsiteX44" fmla="*/ 76642 w 1392710"/>
              <a:gd name="connsiteY44" fmla="*/ 2632098 h 2854310"/>
              <a:gd name="connsiteX45" fmla="*/ 94905 w 1392710"/>
              <a:gd name="connsiteY45" fmla="*/ 2764917 h 2854310"/>
              <a:gd name="connsiteX46" fmla="*/ 117042 w 1392710"/>
              <a:gd name="connsiteY46" fmla="*/ 2784286 h 2854310"/>
              <a:gd name="connsiteX47" fmla="*/ 159654 w 1392710"/>
              <a:gd name="connsiteY47" fmla="*/ 2795355 h 2854310"/>
              <a:gd name="connsiteX48" fmla="*/ 303542 w 1392710"/>
              <a:gd name="connsiteY48" fmla="*/ 2831880 h 2854310"/>
              <a:gd name="connsiteX49" fmla="*/ 491702 w 1392710"/>
              <a:gd name="connsiteY49" fmla="*/ 2853463 h 2854310"/>
              <a:gd name="connsiteX50" fmla="*/ 532102 w 1392710"/>
              <a:gd name="connsiteY50" fmla="*/ 2819151 h 2854310"/>
              <a:gd name="connsiteX51" fmla="*/ 490042 w 1392710"/>
              <a:gd name="connsiteY51" fmla="*/ 2752188 h 2854310"/>
              <a:gd name="connsiteX52" fmla="*/ 410904 w 1392710"/>
              <a:gd name="connsiteY52" fmla="*/ 2707362 h 2854310"/>
              <a:gd name="connsiteX53" fmla="*/ 356116 w 1392710"/>
              <a:gd name="connsiteY53" fmla="*/ 2634311 h 2854310"/>
              <a:gd name="connsiteX54" fmla="*/ 351689 w 1392710"/>
              <a:gd name="connsiteY54" fmla="*/ 2565688 h 2854310"/>
              <a:gd name="connsiteX55" fmla="*/ 369398 w 1392710"/>
              <a:gd name="connsiteY55" fmla="*/ 2541338 h 2854310"/>
              <a:gd name="connsiteX56" fmla="*/ 449090 w 1392710"/>
              <a:gd name="connsiteY56" fmla="*/ 2518648 h 2854310"/>
              <a:gd name="connsiteX57" fmla="*/ 481741 w 1392710"/>
              <a:gd name="connsiteY57" fmla="*/ 2479356 h 2854310"/>
              <a:gd name="connsiteX58" fmla="*/ 441895 w 1392710"/>
              <a:gd name="connsiteY58" fmla="*/ 2441723 h 2854310"/>
              <a:gd name="connsiteX59" fmla="*/ 392641 w 1392710"/>
              <a:gd name="connsiteY59" fmla="*/ 2436189 h 2854310"/>
              <a:gd name="connsiteX60" fmla="*/ 369952 w 1392710"/>
              <a:gd name="connsiteY60" fmla="*/ 2420694 h 2854310"/>
              <a:gd name="connsiteX61" fmla="*/ 368845 w 1392710"/>
              <a:gd name="connsiteY61" fmla="*/ 2347090 h 2854310"/>
              <a:gd name="connsiteX62" fmla="*/ 380466 w 1392710"/>
              <a:gd name="connsiteY62" fmla="*/ 2293409 h 2854310"/>
              <a:gd name="connsiteX63" fmla="*/ 407584 w 1392710"/>
              <a:gd name="connsiteY63" fmla="*/ 2091413 h 2854310"/>
              <a:gd name="connsiteX64" fmla="*/ 439682 w 1392710"/>
              <a:gd name="connsiteY64" fmla="*/ 1965788 h 2854310"/>
              <a:gd name="connsiteX65" fmla="*/ 522694 w 1392710"/>
              <a:gd name="connsiteY65" fmla="*/ 1625438 h 2854310"/>
              <a:gd name="connsiteX66" fmla="*/ 563093 w 1392710"/>
              <a:gd name="connsiteY66" fmla="*/ 1595001 h 2854310"/>
              <a:gd name="connsiteX67" fmla="*/ 644445 w 1392710"/>
              <a:gd name="connsiteY67" fmla="*/ 1539106 h 2854310"/>
              <a:gd name="connsiteX68" fmla="*/ 671562 w 1392710"/>
              <a:gd name="connsiteY68" fmla="*/ 1401860 h 2854310"/>
              <a:gd name="connsiteX69" fmla="*/ 666581 w 1392710"/>
              <a:gd name="connsiteY69" fmla="*/ 1208718 h 2854310"/>
              <a:gd name="connsiteX70" fmla="*/ 652192 w 1392710"/>
              <a:gd name="connsiteY70" fmla="*/ 1133454 h 2854310"/>
              <a:gd name="connsiteX71" fmla="*/ 595191 w 1392710"/>
              <a:gd name="connsiteY71" fmla="*/ 937546 h 2854310"/>
              <a:gd name="connsiteX72" fmla="*/ 572501 w 1392710"/>
              <a:gd name="connsiteY72" fmla="*/ 852320 h 2854310"/>
              <a:gd name="connsiteX73" fmla="*/ 587996 w 1392710"/>
              <a:gd name="connsiteY73" fmla="*/ 826863 h 2854310"/>
              <a:gd name="connsiteX74" fmla="*/ 763428 w 1392710"/>
              <a:gd name="connsiteY74" fmla="*/ 779270 h 2854310"/>
              <a:gd name="connsiteX75" fmla="*/ 916724 w 1392710"/>
              <a:gd name="connsiteY75" fmla="*/ 716180 h 2854310"/>
              <a:gd name="connsiteX76" fmla="*/ 965978 w 1392710"/>
              <a:gd name="connsiteY76" fmla="*/ 653091 h 2854310"/>
              <a:gd name="connsiteX77" fmla="*/ 969298 w 1392710"/>
              <a:gd name="connsiteY77" fmla="*/ 626527 h 2854310"/>
              <a:gd name="connsiteX78" fmla="*/ 1037368 w 1392710"/>
              <a:gd name="connsiteY78" fmla="*/ 562885 h 2854310"/>
              <a:gd name="connsiteX79" fmla="*/ 1089389 w 1392710"/>
              <a:gd name="connsiteY79" fmla="*/ 503670 h 2854310"/>
              <a:gd name="connsiteX80" fmla="*/ 1145284 w 1392710"/>
              <a:gd name="connsiteY80" fmla="*/ 432279 h 2854310"/>
              <a:gd name="connsiteX81" fmla="*/ 1162440 w 1392710"/>
              <a:gd name="connsiteY81" fmla="*/ 405162 h 2854310"/>
              <a:gd name="connsiteX82" fmla="*/ 1187343 w 1392710"/>
              <a:gd name="connsiteY82" fmla="*/ 383579 h 2854310"/>
              <a:gd name="connsiteX83" fmla="*/ 1367202 w 1392710"/>
              <a:gd name="connsiteY83" fmla="*/ 389113 h 2854310"/>
              <a:gd name="connsiteX84" fmla="*/ 1391553 w 1392710"/>
              <a:gd name="connsiteY84" fmla="*/ 361443 h 2854310"/>
              <a:gd name="connsiteX85" fmla="*/ 885179 w 1392710"/>
              <a:gd name="connsiteY85" fmla="*/ 518058 h 2854310"/>
              <a:gd name="connsiteX86" fmla="*/ 734651 w 1392710"/>
              <a:gd name="connsiteY86" fmla="*/ 578380 h 2854310"/>
              <a:gd name="connsiteX87" fmla="*/ 719709 w 1392710"/>
              <a:gd name="connsiteY87" fmla="*/ 577827 h 2854310"/>
              <a:gd name="connsiteX88" fmla="*/ 723583 w 1392710"/>
              <a:gd name="connsiteY88" fmla="*/ 562885 h 2854310"/>
              <a:gd name="connsiteX89" fmla="*/ 708087 w 1392710"/>
              <a:gd name="connsiteY89" fmla="*/ 483193 h 2854310"/>
              <a:gd name="connsiteX90" fmla="*/ 688164 w 1392710"/>
              <a:gd name="connsiteY90" fmla="*/ 440581 h 2854310"/>
              <a:gd name="connsiteX91" fmla="*/ 673222 w 1392710"/>
              <a:gd name="connsiteY91" fmla="*/ 412356 h 2854310"/>
              <a:gd name="connsiteX92" fmla="*/ 662154 w 1392710"/>
              <a:gd name="connsiteY92" fmla="*/ 384132 h 2854310"/>
              <a:gd name="connsiteX93" fmla="*/ 689271 w 1392710"/>
              <a:gd name="connsiteY93" fmla="*/ 377491 h 2854310"/>
              <a:gd name="connsiteX94" fmla="*/ 832605 w 1392710"/>
              <a:gd name="connsiteY94" fmla="*/ 376938 h 2854310"/>
              <a:gd name="connsiteX95" fmla="*/ 894034 w 1392710"/>
              <a:gd name="connsiteY95" fmla="*/ 410143 h 2854310"/>
              <a:gd name="connsiteX96" fmla="*/ 924472 w 1392710"/>
              <a:gd name="connsiteY96" fmla="*/ 480426 h 2854310"/>
              <a:gd name="connsiteX97" fmla="*/ 885179 w 1392710"/>
              <a:gd name="connsiteY97" fmla="*/ 518058 h 2854310"/>
              <a:gd name="connsiteX98" fmla="*/ 957677 w 1392710"/>
              <a:gd name="connsiteY98" fmla="*/ 410696 h 2854310"/>
              <a:gd name="connsiteX99" fmla="*/ 916171 w 1392710"/>
              <a:gd name="connsiteY99" fmla="*/ 389666 h 2854310"/>
              <a:gd name="connsiteX100" fmla="*/ 928899 w 1392710"/>
              <a:gd name="connsiteY100" fmla="*/ 380812 h 2854310"/>
              <a:gd name="connsiteX101" fmla="*/ 994755 w 1392710"/>
              <a:gd name="connsiteY101" fmla="*/ 380812 h 2854310"/>
              <a:gd name="connsiteX102" fmla="*/ 957677 w 1392710"/>
              <a:gd name="connsiteY102" fmla="*/ 410696 h 28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92710" h="2854310">
                <a:moveTo>
                  <a:pt x="1391553" y="361443"/>
                </a:moveTo>
                <a:cubicBezTo>
                  <a:pt x="1372183" y="247993"/>
                  <a:pt x="1354474" y="133990"/>
                  <a:pt x="1337872" y="20540"/>
                </a:cubicBezTo>
                <a:cubicBezTo>
                  <a:pt x="1334551" y="-2150"/>
                  <a:pt x="1328464" y="-3257"/>
                  <a:pt x="1309094" y="3937"/>
                </a:cubicBezTo>
                <a:cubicBezTo>
                  <a:pt x="1185129" y="50424"/>
                  <a:pt x="1060611" y="96357"/>
                  <a:pt x="936093" y="142291"/>
                </a:cubicBezTo>
                <a:cubicBezTo>
                  <a:pt x="907316" y="152806"/>
                  <a:pt x="879092" y="162767"/>
                  <a:pt x="850314" y="173282"/>
                </a:cubicBezTo>
                <a:cubicBezTo>
                  <a:pt x="822644" y="183243"/>
                  <a:pt x="794973" y="193205"/>
                  <a:pt x="767302" y="203166"/>
                </a:cubicBezTo>
                <a:cubicBezTo>
                  <a:pt x="738525" y="213681"/>
                  <a:pt x="706427" y="218662"/>
                  <a:pt x="682630" y="235264"/>
                </a:cubicBezTo>
                <a:cubicBezTo>
                  <a:pt x="658280" y="251867"/>
                  <a:pt x="625075" y="224749"/>
                  <a:pt x="607366" y="256294"/>
                </a:cubicBezTo>
                <a:cubicBezTo>
                  <a:pt x="590763" y="240245"/>
                  <a:pt x="574161" y="259614"/>
                  <a:pt x="555898" y="255187"/>
                </a:cubicBezTo>
                <a:cubicBezTo>
                  <a:pt x="521033" y="246886"/>
                  <a:pt x="486168" y="283965"/>
                  <a:pt x="488935" y="318830"/>
                </a:cubicBezTo>
                <a:cubicBezTo>
                  <a:pt x="492256" y="361443"/>
                  <a:pt x="512732" y="394647"/>
                  <a:pt x="542063" y="423978"/>
                </a:cubicBezTo>
                <a:cubicBezTo>
                  <a:pt x="548704" y="430619"/>
                  <a:pt x="554238" y="436707"/>
                  <a:pt x="554238" y="447222"/>
                </a:cubicBezTo>
                <a:cubicBezTo>
                  <a:pt x="555345" y="494262"/>
                  <a:pt x="530441" y="534661"/>
                  <a:pt x="520480" y="578380"/>
                </a:cubicBezTo>
                <a:cubicBezTo>
                  <a:pt x="514946" y="603284"/>
                  <a:pt x="454624" y="607158"/>
                  <a:pt x="429167" y="587235"/>
                </a:cubicBezTo>
                <a:cubicBezTo>
                  <a:pt x="404263" y="567866"/>
                  <a:pt x="380466" y="547943"/>
                  <a:pt x="356116" y="528573"/>
                </a:cubicBezTo>
                <a:cubicBezTo>
                  <a:pt x="346708" y="520825"/>
                  <a:pt x="342834" y="515845"/>
                  <a:pt x="355009" y="505883"/>
                </a:cubicBezTo>
                <a:cubicBezTo>
                  <a:pt x="371058" y="492048"/>
                  <a:pt x="387661" y="477106"/>
                  <a:pt x="382127" y="451649"/>
                </a:cubicBezTo>
                <a:cubicBezTo>
                  <a:pt x="381573" y="449435"/>
                  <a:pt x="383233" y="446115"/>
                  <a:pt x="384894" y="443901"/>
                </a:cubicBezTo>
                <a:cubicBezTo>
                  <a:pt x="403710" y="423425"/>
                  <a:pt x="396515" y="407376"/>
                  <a:pt x="378253" y="389666"/>
                </a:cubicBezTo>
                <a:cubicBezTo>
                  <a:pt x="359437" y="370850"/>
                  <a:pt x="363311" y="355355"/>
                  <a:pt x="386554" y="342073"/>
                </a:cubicBezTo>
                <a:cubicBezTo>
                  <a:pt x="395962" y="337092"/>
                  <a:pt x="415331" y="268469"/>
                  <a:pt x="410351" y="259061"/>
                </a:cubicBezTo>
                <a:cubicBezTo>
                  <a:pt x="409244" y="257401"/>
                  <a:pt x="408137" y="255741"/>
                  <a:pt x="407030" y="254634"/>
                </a:cubicBezTo>
                <a:cubicBezTo>
                  <a:pt x="383233" y="236371"/>
                  <a:pt x="359990" y="217555"/>
                  <a:pt x="351135" y="186564"/>
                </a:cubicBezTo>
                <a:cubicBezTo>
                  <a:pt x="349475" y="181030"/>
                  <a:pt x="342281" y="177709"/>
                  <a:pt x="337300" y="173282"/>
                </a:cubicBezTo>
                <a:cubicBezTo>
                  <a:pt x="321251" y="157233"/>
                  <a:pt x="302435" y="141737"/>
                  <a:pt x="294134" y="120708"/>
                </a:cubicBezTo>
                <a:cubicBezTo>
                  <a:pt x="286386" y="101338"/>
                  <a:pt x="274211" y="90270"/>
                  <a:pt x="257055" y="82522"/>
                </a:cubicBezTo>
                <a:cubicBezTo>
                  <a:pt x="185111" y="49317"/>
                  <a:pt x="50632" y="90823"/>
                  <a:pt x="9679" y="158340"/>
                </a:cubicBezTo>
                <a:cubicBezTo>
                  <a:pt x="825" y="172729"/>
                  <a:pt x="-3602" y="188777"/>
                  <a:pt x="3592" y="203166"/>
                </a:cubicBezTo>
                <a:cubicBezTo>
                  <a:pt x="13553" y="223642"/>
                  <a:pt x="11340" y="244119"/>
                  <a:pt x="13553" y="265148"/>
                </a:cubicBezTo>
                <a:cubicBezTo>
                  <a:pt x="19641" y="321597"/>
                  <a:pt x="17427" y="382472"/>
                  <a:pt x="81070" y="416784"/>
                </a:cubicBezTo>
                <a:cubicBezTo>
                  <a:pt x="65574" y="425638"/>
                  <a:pt x="52846" y="426192"/>
                  <a:pt x="39564" y="426745"/>
                </a:cubicBezTo>
                <a:cubicBezTo>
                  <a:pt x="4145" y="427852"/>
                  <a:pt x="1378" y="431172"/>
                  <a:pt x="5252" y="465484"/>
                </a:cubicBezTo>
                <a:cubicBezTo>
                  <a:pt x="6359" y="473785"/>
                  <a:pt x="6912" y="482087"/>
                  <a:pt x="9126" y="489834"/>
                </a:cubicBezTo>
                <a:cubicBezTo>
                  <a:pt x="19087" y="530234"/>
                  <a:pt x="24068" y="572846"/>
                  <a:pt x="19641" y="612139"/>
                </a:cubicBezTo>
                <a:cubicBezTo>
                  <a:pt x="5806" y="726695"/>
                  <a:pt x="21855" y="835718"/>
                  <a:pt x="65574" y="941420"/>
                </a:cubicBezTo>
                <a:cubicBezTo>
                  <a:pt x="87157" y="993440"/>
                  <a:pt x="107634" y="1045461"/>
                  <a:pt x="129217" y="1097482"/>
                </a:cubicBezTo>
                <a:cubicBezTo>
                  <a:pt x="133644" y="1108551"/>
                  <a:pt x="136411" y="1120172"/>
                  <a:pt x="138071" y="1132347"/>
                </a:cubicBezTo>
                <a:cubicBezTo>
                  <a:pt x="141392" y="1163338"/>
                  <a:pt x="134197" y="1191009"/>
                  <a:pt x="122022" y="1220340"/>
                </a:cubicBezTo>
                <a:cubicBezTo>
                  <a:pt x="76089" y="1335450"/>
                  <a:pt x="66681" y="1457754"/>
                  <a:pt x="55059" y="1579505"/>
                </a:cubicBezTo>
                <a:cubicBezTo>
                  <a:pt x="51739" y="1612157"/>
                  <a:pt x="66128" y="1626545"/>
                  <a:pt x="94352" y="1630419"/>
                </a:cubicBezTo>
                <a:cubicBezTo>
                  <a:pt x="115381" y="1633186"/>
                  <a:pt x="120362" y="1644255"/>
                  <a:pt x="121469" y="1663624"/>
                </a:cubicBezTo>
                <a:cubicBezTo>
                  <a:pt x="127556" y="1777074"/>
                  <a:pt x="119809" y="1889970"/>
                  <a:pt x="125896" y="2003420"/>
                </a:cubicBezTo>
                <a:cubicBezTo>
                  <a:pt x="129217" y="2064849"/>
                  <a:pt x="114828" y="2127938"/>
                  <a:pt x="110401" y="2190474"/>
                </a:cubicBezTo>
                <a:cubicBezTo>
                  <a:pt x="100439" y="2330487"/>
                  <a:pt x="72769" y="2468841"/>
                  <a:pt x="78303" y="2609961"/>
                </a:cubicBezTo>
                <a:cubicBezTo>
                  <a:pt x="78303" y="2617155"/>
                  <a:pt x="78303" y="2624903"/>
                  <a:pt x="76642" y="2632098"/>
                </a:cubicBezTo>
                <a:cubicBezTo>
                  <a:pt x="66128" y="2678584"/>
                  <a:pt x="83837" y="2721751"/>
                  <a:pt x="94905" y="2764917"/>
                </a:cubicBezTo>
                <a:cubicBezTo>
                  <a:pt x="97672" y="2775432"/>
                  <a:pt x="107080" y="2781519"/>
                  <a:pt x="117042" y="2784286"/>
                </a:cubicBezTo>
                <a:cubicBezTo>
                  <a:pt x="130877" y="2788713"/>
                  <a:pt x="145266" y="2793694"/>
                  <a:pt x="159654" y="2795355"/>
                </a:cubicBezTo>
                <a:cubicBezTo>
                  <a:pt x="209462" y="2801442"/>
                  <a:pt x="256502" y="2813617"/>
                  <a:pt x="303542" y="2831880"/>
                </a:cubicBezTo>
                <a:cubicBezTo>
                  <a:pt x="363864" y="2855123"/>
                  <a:pt x="428060" y="2855677"/>
                  <a:pt x="491702" y="2853463"/>
                </a:cubicBezTo>
                <a:cubicBezTo>
                  <a:pt x="513286" y="2852910"/>
                  <a:pt x="527121" y="2841288"/>
                  <a:pt x="532102" y="2819151"/>
                </a:cubicBezTo>
                <a:cubicBezTo>
                  <a:pt x="537082" y="2795908"/>
                  <a:pt x="524907" y="2773218"/>
                  <a:pt x="490042" y="2752188"/>
                </a:cubicBezTo>
                <a:cubicBezTo>
                  <a:pt x="464032" y="2736693"/>
                  <a:pt x="436915" y="2722857"/>
                  <a:pt x="410904" y="2707362"/>
                </a:cubicBezTo>
                <a:cubicBezTo>
                  <a:pt x="382680" y="2690759"/>
                  <a:pt x="364971" y="2666409"/>
                  <a:pt x="356116" y="2634311"/>
                </a:cubicBezTo>
                <a:cubicBezTo>
                  <a:pt x="349475" y="2611621"/>
                  <a:pt x="354456" y="2588378"/>
                  <a:pt x="351689" y="2565688"/>
                </a:cubicBezTo>
                <a:cubicBezTo>
                  <a:pt x="349475" y="2549639"/>
                  <a:pt x="355563" y="2544658"/>
                  <a:pt x="369398" y="2541338"/>
                </a:cubicBezTo>
                <a:cubicBezTo>
                  <a:pt x="395962" y="2534697"/>
                  <a:pt x="423079" y="2528056"/>
                  <a:pt x="449090" y="2518648"/>
                </a:cubicBezTo>
                <a:cubicBezTo>
                  <a:pt x="466245" y="2512007"/>
                  <a:pt x="484508" y="2498725"/>
                  <a:pt x="481741" y="2479356"/>
                </a:cubicBezTo>
                <a:cubicBezTo>
                  <a:pt x="478974" y="2460539"/>
                  <a:pt x="462372" y="2445597"/>
                  <a:pt x="441895" y="2441723"/>
                </a:cubicBezTo>
                <a:cubicBezTo>
                  <a:pt x="425846" y="2438403"/>
                  <a:pt x="409244" y="2437296"/>
                  <a:pt x="392641" y="2436189"/>
                </a:cubicBezTo>
                <a:cubicBezTo>
                  <a:pt x="381573" y="2435636"/>
                  <a:pt x="372165" y="2432869"/>
                  <a:pt x="369952" y="2420694"/>
                </a:cubicBezTo>
                <a:cubicBezTo>
                  <a:pt x="364417" y="2396344"/>
                  <a:pt x="359437" y="2371440"/>
                  <a:pt x="368845" y="2347090"/>
                </a:cubicBezTo>
                <a:cubicBezTo>
                  <a:pt x="375486" y="2329380"/>
                  <a:pt x="378806" y="2311671"/>
                  <a:pt x="380466" y="2293409"/>
                </a:cubicBezTo>
                <a:cubicBezTo>
                  <a:pt x="386001" y="2225892"/>
                  <a:pt x="386001" y="2157269"/>
                  <a:pt x="407584" y="2091413"/>
                </a:cubicBezTo>
                <a:cubicBezTo>
                  <a:pt x="420866" y="2050460"/>
                  <a:pt x="433041" y="2008401"/>
                  <a:pt x="439682" y="1965788"/>
                </a:cubicBezTo>
                <a:cubicBezTo>
                  <a:pt x="457944" y="1849571"/>
                  <a:pt x="495576" y="1738888"/>
                  <a:pt x="522694" y="1625438"/>
                </a:cubicBezTo>
                <a:cubicBezTo>
                  <a:pt x="528228" y="1602195"/>
                  <a:pt x="539849" y="1594447"/>
                  <a:pt x="563093" y="1595001"/>
                </a:cubicBezTo>
                <a:cubicBezTo>
                  <a:pt x="609026" y="1595554"/>
                  <a:pt x="628949" y="1581165"/>
                  <a:pt x="644445" y="1539106"/>
                </a:cubicBezTo>
                <a:cubicBezTo>
                  <a:pt x="661047" y="1494833"/>
                  <a:pt x="671008" y="1449453"/>
                  <a:pt x="671562" y="1401860"/>
                </a:cubicBezTo>
                <a:cubicBezTo>
                  <a:pt x="672669" y="1337664"/>
                  <a:pt x="658833" y="1273468"/>
                  <a:pt x="666581" y="1208718"/>
                </a:cubicBezTo>
                <a:cubicBezTo>
                  <a:pt x="669902" y="1182708"/>
                  <a:pt x="659940" y="1157804"/>
                  <a:pt x="652192" y="1133454"/>
                </a:cubicBezTo>
                <a:cubicBezTo>
                  <a:pt x="632823" y="1068151"/>
                  <a:pt x="602939" y="1006169"/>
                  <a:pt x="595191" y="937546"/>
                </a:cubicBezTo>
                <a:cubicBezTo>
                  <a:pt x="591870" y="908215"/>
                  <a:pt x="585783" y="878884"/>
                  <a:pt x="572501" y="852320"/>
                </a:cubicBezTo>
                <a:cubicBezTo>
                  <a:pt x="563093" y="833504"/>
                  <a:pt x="570287" y="827970"/>
                  <a:pt x="587996" y="826863"/>
                </a:cubicBezTo>
                <a:cubicBezTo>
                  <a:pt x="649425" y="822989"/>
                  <a:pt x="706980" y="803066"/>
                  <a:pt x="763428" y="779270"/>
                </a:cubicBezTo>
                <a:cubicBezTo>
                  <a:pt x="814342" y="757686"/>
                  <a:pt x="864703" y="735550"/>
                  <a:pt x="916724" y="716180"/>
                </a:cubicBezTo>
                <a:cubicBezTo>
                  <a:pt x="952142" y="702898"/>
                  <a:pt x="963764" y="690723"/>
                  <a:pt x="965978" y="653091"/>
                </a:cubicBezTo>
                <a:cubicBezTo>
                  <a:pt x="966531" y="644237"/>
                  <a:pt x="961550" y="632615"/>
                  <a:pt x="969298" y="626527"/>
                </a:cubicBezTo>
                <a:cubicBezTo>
                  <a:pt x="994202" y="607711"/>
                  <a:pt x="1015785" y="586128"/>
                  <a:pt x="1037368" y="562885"/>
                </a:cubicBezTo>
                <a:cubicBezTo>
                  <a:pt x="1055631" y="543515"/>
                  <a:pt x="1077214" y="528020"/>
                  <a:pt x="1089389" y="503670"/>
                </a:cubicBezTo>
                <a:cubicBezTo>
                  <a:pt x="1103224" y="475999"/>
                  <a:pt x="1122594" y="452756"/>
                  <a:pt x="1145284" y="432279"/>
                </a:cubicBezTo>
                <a:cubicBezTo>
                  <a:pt x="1153585" y="424532"/>
                  <a:pt x="1163546" y="416784"/>
                  <a:pt x="1162440" y="405162"/>
                </a:cubicBezTo>
                <a:cubicBezTo>
                  <a:pt x="1159672" y="383579"/>
                  <a:pt x="1171848" y="383026"/>
                  <a:pt x="1187343" y="383579"/>
                </a:cubicBezTo>
                <a:cubicBezTo>
                  <a:pt x="1247112" y="385239"/>
                  <a:pt x="1307434" y="386346"/>
                  <a:pt x="1367202" y="389113"/>
                </a:cubicBezTo>
                <a:cubicBezTo>
                  <a:pt x="1387679" y="389666"/>
                  <a:pt x="1395980" y="386899"/>
                  <a:pt x="1391553" y="361443"/>
                </a:cubicBezTo>
                <a:close/>
                <a:moveTo>
                  <a:pt x="885179" y="518058"/>
                </a:moveTo>
                <a:cubicBezTo>
                  <a:pt x="836479" y="540748"/>
                  <a:pt x="786672" y="563438"/>
                  <a:pt x="734651" y="578380"/>
                </a:cubicBezTo>
                <a:cubicBezTo>
                  <a:pt x="729670" y="580041"/>
                  <a:pt x="723583" y="583361"/>
                  <a:pt x="719709" y="577827"/>
                </a:cubicBezTo>
                <a:cubicBezTo>
                  <a:pt x="715835" y="572293"/>
                  <a:pt x="721369" y="567866"/>
                  <a:pt x="723583" y="562885"/>
                </a:cubicBezTo>
                <a:cubicBezTo>
                  <a:pt x="737418" y="532447"/>
                  <a:pt x="729117" y="505883"/>
                  <a:pt x="708087" y="483193"/>
                </a:cubicBezTo>
                <a:cubicBezTo>
                  <a:pt x="696465" y="470465"/>
                  <a:pt x="686504" y="458843"/>
                  <a:pt x="688164" y="440581"/>
                </a:cubicBezTo>
                <a:cubicBezTo>
                  <a:pt x="689271" y="428959"/>
                  <a:pt x="682077" y="418997"/>
                  <a:pt x="673222" y="412356"/>
                </a:cubicBezTo>
                <a:cubicBezTo>
                  <a:pt x="663261" y="404609"/>
                  <a:pt x="657726" y="395754"/>
                  <a:pt x="662154" y="384132"/>
                </a:cubicBezTo>
                <a:cubicBezTo>
                  <a:pt x="667135" y="371404"/>
                  <a:pt x="679863" y="377491"/>
                  <a:pt x="689271" y="377491"/>
                </a:cubicBezTo>
                <a:cubicBezTo>
                  <a:pt x="736865" y="376938"/>
                  <a:pt x="785012" y="378598"/>
                  <a:pt x="832605" y="376938"/>
                </a:cubicBezTo>
                <a:cubicBezTo>
                  <a:pt x="860829" y="375831"/>
                  <a:pt x="879092" y="386899"/>
                  <a:pt x="894034" y="410143"/>
                </a:cubicBezTo>
                <a:cubicBezTo>
                  <a:pt x="907316" y="431726"/>
                  <a:pt x="916171" y="454416"/>
                  <a:pt x="924472" y="480426"/>
                </a:cubicBezTo>
                <a:cubicBezTo>
                  <a:pt x="916724" y="497582"/>
                  <a:pt x="900675" y="510864"/>
                  <a:pt x="885179" y="518058"/>
                </a:cubicBezTo>
                <a:close/>
                <a:moveTo>
                  <a:pt x="957677" y="410696"/>
                </a:moveTo>
                <a:cubicBezTo>
                  <a:pt x="942734" y="420104"/>
                  <a:pt x="918938" y="406822"/>
                  <a:pt x="916171" y="389666"/>
                </a:cubicBezTo>
                <a:cubicBezTo>
                  <a:pt x="914510" y="378598"/>
                  <a:pt x="922811" y="380812"/>
                  <a:pt x="928899" y="380812"/>
                </a:cubicBezTo>
                <a:cubicBezTo>
                  <a:pt x="948822" y="380259"/>
                  <a:pt x="968745" y="380812"/>
                  <a:pt x="994755" y="380812"/>
                </a:cubicBezTo>
                <a:cubicBezTo>
                  <a:pt x="982027" y="398521"/>
                  <a:pt x="969298" y="404055"/>
                  <a:pt x="957677" y="410696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CC4CF3-369E-4C7D-B661-86BC4E3F8774}"/>
              </a:ext>
            </a:extLst>
          </p:cNvPr>
          <p:cNvGrpSpPr/>
          <p:nvPr/>
        </p:nvGrpSpPr>
        <p:grpSpPr>
          <a:xfrm>
            <a:off x="3482307" y="158918"/>
            <a:ext cx="5227386" cy="2123618"/>
            <a:chOff x="3482307" y="382860"/>
            <a:chExt cx="5227386" cy="212361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5D7446-C822-4AF3-BEBF-DE48094C040C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E30791-9F6E-4838-B1EF-B0D539C28227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1D0D8DF-8A38-4AD6-AE37-110A572D4691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4D8BED7-A121-42A1-A54E-9B7307C2FC40}"/>
              </a:ext>
            </a:extLst>
          </p:cNvPr>
          <p:cNvSpPr/>
          <p:nvPr/>
        </p:nvSpPr>
        <p:spPr>
          <a:xfrm>
            <a:off x="3692951" y="240571"/>
            <a:ext cx="4764144" cy="1972522"/>
          </a:xfrm>
          <a:custGeom>
            <a:avLst/>
            <a:gdLst>
              <a:gd name="connsiteX0" fmla="*/ 318260 w 4764144"/>
              <a:gd name="connsiteY0" fmla="*/ 1656966 h 1972522"/>
              <a:gd name="connsiteX1" fmla="*/ 500886 w 4764144"/>
              <a:gd name="connsiteY1" fmla="*/ 1303335 h 1972522"/>
              <a:gd name="connsiteX2" fmla="*/ 484837 w 4764144"/>
              <a:gd name="connsiteY2" fmla="*/ 1271237 h 1972522"/>
              <a:gd name="connsiteX3" fmla="*/ 59816 w 4764144"/>
              <a:gd name="connsiteY3" fmla="*/ 1186012 h 1972522"/>
              <a:gd name="connsiteX4" fmla="*/ 47 w 4764144"/>
              <a:gd name="connsiteY4" fmla="*/ 1110747 h 1972522"/>
              <a:gd name="connsiteX5" fmla="*/ 21077 w 4764144"/>
              <a:gd name="connsiteY5" fmla="*/ 1028289 h 1972522"/>
              <a:gd name="connsiteX6" fmla="*/ 364747 w 4764144"/>
              <a:gd name="connsiteY6" fmla="*/ 301657 h 1972522"/>
              <a:gd name="connsiteX7" fmla="*/ 444438 w 4764144"/>
              <a:gd name="connsiteY7" fmla="*/ 122351 h 1972522"/>
              <a:gd name="connsiteX8" fmla="*/ 629278 w 4764144"/>
              <a:gd name="connsiteY8" fmla="*/ 47 h 1972522"/>
              <a:gd name="connsiteX9" fmla="*/ 951365 w 4764144"/>
              <a:gd name="connsiteY9" fmla="*/ 26611 h 1972522"/>
              <a:gd name="connsiteX10" fmla="*/ 1810262 w 4764144"/>
              <a:gd name="connsiteY10" fmla="*/ 106302 h 1972522"/>
              <a:gd name="connsiteX11" fmla="*/ 2564565 w 4764144"/>
              <a:gd name="connsiteY11" fmla="*/ 177139 h 1972522"/>
              <a:gd name="connsiteX12" fmla="*/ 3194903 w 4764144"/>
              <a:gd name="connsiteY12" fmla="*/ 234694 h 1972522"/>
              <a:gd name="connsiteX13" fmla="*/ 3756064 w 4764144"/>
              <a:gd name="connsiteY13" fmla="*/ 288375 h 1972522"/>
              <a:gd name="connsiteX14" fmla="*/ 4298409 w 4764144"/>
              <a:gd name="connsiteY14" fmla="*/ 338736 h 1972522"/>
              <a:gd name="connsiteX15" fmla="*/ 4388615 w 4764144"/>
              <a:gd name="connsiteY15" fmla="*/ 363639 h 1972522"/>
              <a:gd name="connsiteX16" fmla="*/ 4462773 w 4764144"/>
              <a:gd name="connsiteY16" fmla="*/ 444991 h 1972522"/>
              <a:gd name="connsiteX17" fmla="*/ 4549105 w 4764144"/>
              <a:gd name="connsiteY17" fmla="*/ 781466 h 1972522"/>
              <a:gd name="connsiteX18" fmla="*/ 4741693 w 4764144"/>
              <a:gd name="connsiteY18" fmla="*/ 1734998 h 1972522"/>
              <a:gd name="connsiteX19" fmla="*/ 4762723 w 4764144"/>
              <a:gd name="connsiteY19" fmla="*/ 1862836 h 1972522"/>
              <a:gd name="connsiteX20" fmla="*/ 4682478 w 4764144"/>
              <a:gd name="connsiteY20" fmla="*/ 1969092 h 1972522"/>
              <a:gd name="connsiteX21" fmla="*/ 4528629 w 4764144"/>
              <a:gd name="connsiteY21" fmla="*/ 1961897 h 1972522"/>
              <a:gd name="connsiteX22" fmla="*/ 3957506 w 4764144"/>
              <a:gd name="connsiteY22" fmla="*/ 1860069 h 1972522"/>
              <a:gd name="connsiteX23" fmla="*/ 3476037 w 4764144"/>
              <a:gd name="connsiteY23" fmla="*/ 1775397 h 1972522"/>
              <a:gd name="connsiteX24" fmla="*/ 2828543 w 4764144"/>
              <a:gd name="connsiteY24" fmla="*/ 1661947 h 1972522"/>
              <a:gd name="connsiteX25" fmla="*/ 2178282 w 4764144"/>
              <a:gd name="connsiteY25" fmla="*/ 1548497 h 1972522"/>
              <a:gd name="connsiteX26" fmla="*/ 1331560 w 4764144"/>
              <a:gd name="connsiteY26" fmla="*/ 1400183 h 1972522"/>
              <a:gd name="connsiteX27" fmla="*/ 1054300 w 4764144"/>
              <a:gd name="connsiteY27" fmla="*/ 1350929 h 1972522"/>
              <a:gd name="connsiteX28" fmla="*/ 990657 w 4764144"/>
              <a:gd name="connsiteY28" fmla="*/ 1359783 h 1972522"/>
              <a:gd name="connsiteX29" fmla="*/ 335969 w 4764144"/>
              <a:gd name="connsiteY29" fmla="*/ 1649219 h 1972522"/>
              <a:gd name="connsiteX30" fmla="*/ 318260 w 4764144"/>
              <a:gd name="connsiteY30" fmla="*/ 1656966 h 197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64144" h="1972522">
                <a:moveTo>
                  <a:pt x="318260" y="1656966"/>
                </a:moveTo>
                <a:cubicBezTo>
                  <a:pt x="380796" y="1535215"/>
                  <a:pt x="440011" y="1418999"/>
                  <a:pt x="500886" y="1303335"/>
                </a:cubicBezTo>
                <a:cubicBezTo>
                  <a:pt x="513062" y="1280092"/>
                  <a:pt x="506974" y="1275665"/>
                  <a:pt x="484837" y="1271237"/>
                </a:cubicBezTo>
                <a:cubicBezTo>
                  <a:pt x="342610" y="1244673"/>
                  <a:pt x="202597" y="1209255"/>
                  <a:pt x="59816" y="1186012"/>
                </a:cubicBezTo>
                <a:cubicBezTo>
                  <a:pt x="17203" y="1178817"/>
                  <a:pt x="-1060" y="1154467"/>
                  <a:pt x="47" y="1110747"/>
                </a:cubicBezTo>
                <a:cubicBezTo>
                  <a:pt x="1154" y="1081417"/>
                  <a:pt x="8902" y="1054299"/>
                  <a:pt x="21077" y="1028289"/>
                </a:cubicBezTo>
                <a:cubicBezTo>
                  <a:pt x="135634" y="785894"/>
                  <a:pt x="250744" y="544052"/>
                  <a:pt x="364747" y="301657"/>
                </a:cubicBezTo>
                <a:cubicBezTo>
                  <a:pt x="392417" y="242442"/>
                  <a:pt x="418981" y="182673"/>
                  <a:pt x="444438" y="122351"/>
                </a:cubicBezTo>
                <a:cubicBezTo>
                  <a:pt x="478196" y="40999"/>
                  <a:pt x="540732" y="-1614"/>
                  <a:pt x="629278" y="47"/>
                </a:cubicBezTo>
                <a:cubicBezTo>
                  <a:pt x="737194" y="2260"/>
                  <a:pt x="844003" y="17203"/>
                  <a:pt x="951365" y="26611"/>
                </a:cubicBezTo>
                <a:cubicBezTo>
                  <a:pt x="1237480" y="52621"/>
                  <a:pt x="1524148" y="79738"/>
                  <a:pt x="1810262" y="106302"/>
                </a:cubicBezTo>
                <a:cubicBezTo>
                  <a:pt x="2061512" y="130099"/>
                  <a:pt x="2312762" y="153896"/>
                  <a:pt x="2564565" y="177139"/>
                </a:cubicBezTo>
                <a:cubicBezTo>
                  <a:pt x="2774862" y="196508"/>
                  <a:pt x="2984606" y="214771"/>
                  <a:pt x="3194903" y="234694"/>
                </a:cubicBezTo>
                <a:cubicBezTo>
                  <a:pt x="3381956" y="251850"/>
                  <a:pt x="3569010" y="270666"/>
                  <a:pt x="3756064" y="288375"/>
                </a:cubicBezTo>
                <a:cubicBezTo>
                  <a:pt x="3937030" y="305531"/>
                  <a:pt x="4117443" y="322133"/>
                  <a:pt x="4298409" y="338736"/>
                </a:cubicBezTo>
                <a:cubicBezTo>
                  <a:pt x="4329954" y="341503"/>
                  <a:pt x="4359838" y="349804"/>
                  <a:pt x="4388615" y="363639"/>
                </a:cubicBezTo>
                <a:cubicBezTo>
                  <a:pt x="4424034" y="381349"/>
                  <a:pt x="4448384" y="407912"/>
                  <a:pt x="4462773" y="444991"/>
                </a:cubicBezTo>
                <a:cubicBezTo>
                  <a:pt x="4505386" y="553460"/>
                  <a:pt x="4526415" y="668017"/>
                  <a:pt x="4549105" y="781466"/>
                </a:cubicBezTo>
                <a:cubicBezTo>
                  <a:pt x="4613301" y="1099679"/>
                  <a:pt x="4677497" y="1417338"/>
                  <a:pt x="4741693" y="1734998"/>
                </a:cubicBezTo>
                <a:cubicBezTo>
                  <a:pt x="4749995" y="1777610"/>
                  <a:pt x="4756635" y="1820223"/>
                  <a:pt x="4762723" y="1862836"/>
                </a:cubicBezTo>
                <a:cubicBezTo>
                  <a:pt x="4771024" y="1923158"/>
                  <a:pt x="4742800" y="1961344"/>
                  <a:pt x="4682478" y="1969092"/>
                </a:cubicBezTo>
                <a:cubicBezTo>
                  <a:pt x="4631011" y="1975733"/>
                  <a:pt x="4579543" y="1972412"/>
                  <a:pt x="4528629" y="1961897"/>
                </a:cubicBezTo>
                <a:cubicBezTo>
                  <a:pt x="4339362" y="1923158"/>
                  <a:pt x="4147881" y="1893827"/>
                  <a:pt x="3957506" y="1860069"/>
                </a:cubicBezTo>
                <a:cubicBezTo>
                  <a:pt x="3797016" y="1831845"/>
                  <a:pt x="3636526" y="1803621"/>
                  <a:pt x="3476037" y="1775397"/>
                </a:cubicBezTo>
                <a:cubicBezTo>
                  <a:pt x="3260205" y="1737765"/>
                  <a:pt x="3044374" y="1699579"/>
                  <a:pt x="2828543" y="1661947"/>
                </a:cubicBezTo>
                <a:cubicBezTo>
                  <a:pt x="2611605" y="1624315"/>
                  <a:pt x="2394667" y="1586129"/>
                  <a:pt x="2178282" y="1548497"/>
                </a:cubicBezTo>
                <a:cubicBezTo>
                  <a:pt x="1896041" y="1499244"/>
                  <a:pt x="1613801" y="1449990"/>
                  <a:pt x="1331560" y="1400183"/>
                </a:cubicBezTo>
                <a:cubicBezTo>
                  <a:pt x="1239140" y="1384134"/>
                  <a:pt x="1146720" y="1368085"/>
                  <a:pt x="1054300" y="1350929"/>
                </a:cubicBezTo>
                <a:cubicBezTo>
                  <a:pt x="1031610" y="1346501"/>
                  <a:pt x="1011687" y="1350375"/>
                  <a:pt x="990657" y="1359783"/>
                </a:cubicBezTo>
                <a:cubicBezTo>
                  <a:pt x="772612" y="1456631"/>
                  <a:pt x="554568" y="1552925"/>
                  <a:pt x="335969" y="1649219"/>
                </a:cubicBezTo>
                <a:cubicBezTo>
                  <a:pt x="332095" y="1651986"/>
                  <a:pt x="328221" y="1653646"/>
                  <a:pt x="318260" y="1656966"/>
                </a:cubicBezTo>
                <a:close/>
              </a:path>
            </a:pathLst>
          </a:custGeom>
          <a:solidFill>
            <a:srgbClr val="FEFEFE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id="{E35895FD-D623-4089-BA39-DEA30D8639E6}"/>
              </a:ext>
            </a:extLst>
          </p:cNvPr>
          <p:cNvSpPr/>
          <p:nvPr/>
        </p:nvSpPr>
        <p:spPr>
          <a:xfrm rot="5400000">
            <a:off x="2766563" y="233419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Chevron 2">
            <a:extLst>
              <a:ext uri="{FF2B5EF4-FFF2-40B4-BE49-F238E27FC236}">
                <a16:creationId xmlns:a16="http://schemas.microsoft.com/office/drawing/2014/main" id="{01DBFD55-E1DA-4A00-9ED4-C2459BCBF301}"/>
              </a:ext>
            </a:extLst>
          </p:cNvPr>
          <p:cNvSpPr/>
          <p:nvPr/>
        </p:nvSpPr>
        <p:spPr>
          <a:xfrm rot="5400000">
            <a:off x="2766563" y="3241362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Chevron 2">
            <a:extLst>
              <a:ext uri="{FF2B5EF4-FFF2-40B4-BE49-F238E27FC236}">
                <a16:creationId xmlns:a16="http://schemas.microsoft.com/office/drawing/2014/main" id="{FCF8ACC8-8D30-4395-83DE-E611244047C7}"/>
              </a:ext>
            </a:extLst>
          </p:cNvPr>
          <p:cNvSpPr/>
          <p:nvPr/>
        </p:nvSpPr>
        <p:spPr>
          <a:xfrm rot="5400000">
            <a:off x="2766562" y="599488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2C3342-1B32-44AE-B029-5FECF545AEA5}"/>
              </a:ext>
            </a:extLst>
          </p:cNvPr>
          <p:cNvSpPr txBox="1"/>
          <p:nvPr/>
        </p:nvSpPr>
        <p:spPr>
          <a:xfrm>
            <a:off x="3202389" y="2290725"/>
            <a:ext cx="87558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Activarea </a:t>
            </a:r>
            <a:r>
              <a:rPr lang="ro-RO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BitLocker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(integrat în sistemul de operare Windows) pe sistemele informatice aparținând universității.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Back-</a:t>
            </a:r>
            <a:r>
              <a:rPr lang="ro-RO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zilnic criptat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(arhivare cu parolă / folosirea unor softuri de criptare)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 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mediu de stocare extern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aparținând universității (USB 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stick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/ HDD) sau în 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Google Drive.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Limitarea drepturilor de administrator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 sistemele informatice aparținând universității prin crearea unor 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conturi de </a:t>
            </a:r>
            <a:r>
              <a:rPr lang="ro-RO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user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Instalarea certificatelor SSL pe platformele de e-</a:t>
            </a:r>
            <a:r>
              <a:rPr lang="ro-RO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aparținând universității pentru asigurarea confidențialității comunicațiilor între server (universitate) și clienți (studenți / profesori).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Instalarea unor softuri licențiate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 sistemele informatice aparținând universității: Windows, Office, Antivirus.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Instalarea clienților VPN pentru cei care administrează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platformele / softurile care prelucrează date personale.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Configurarea drepturilor de acces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platformele / softurile care prelucrează date personale conform sarcinilor din fișa postului.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Interzicerea folosirii în alte scopuri </a:t>
            </a:r>
            <a:r>
              <a:rPr lang="ro-RO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(didactice)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decât cele conform fișei postului 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sistemelor informatice aparținând universității și datelor personale persoanelor vizate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(studenți / cadre didactice).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Interzicerea înregistrării (audio / video) a activităților on-line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ro-RO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Excepție: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art. 272 din Legea 1/2011 – înregistrarea unor cursului de către profesor și încărcarea în platformele de e-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ro-RO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Atenție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Cursul se înregistrează fără participanți (studenți) cu excepția celor implicați (ex: profesor + asistent).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Informarea tuturor participanților la activitățile on-line cu privire la interzicerea înregistrării de orice fel și prin orice mijloace.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pot citi drepturile și obligațiile studenților înainte de începerea activităților.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Folosirea doar a platformelor / softurilor aprobate prin procedurile interne și a canalelor de comunicație oficiale aparținând universității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(mail instituțional) pentru desfășurarea activităților </a:t>
            </a:r>
            <a:r>
              <a:rPr lang="ro-RO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didactice on-line și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comunicare cu studenții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Ștergerea fișierelor electronice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(care conțin date personale)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din sistemele informatice / Google Drive / medii de stocare externe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după îndeplinirea scopurilor pentru care au fost prelucrate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ro-RO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Exemplu: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fișierele cu notele de la evaluări pe grupe / serii rămân doar la secretariat și pe mail-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ul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instituțional.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9" name="Chevron 2">
            <a:extLst>
              <a:ext uri="{FF2B5EF4-FFF2-40B4-BE49-F238E27FC236}">
                <a16:creationId xmlns:a16="http://schemas.microsoft.com/office/drawing/2014/main" id="{55B78BFF-7C15-42DA-AF50-64F2FCE33179}"/>
              </a:ext>
            </a:extLst>
          </p:cNvPr>
          <p:cNvSpPr/>
          <p:nvPr/>
        </p:nvSpPr>
        <p:spPr>
          <a:xfrm rot="5400000">
            <a:off x="2766563" y="508724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19825036-3960-4D1E-82C4-14A0A799BEB0}"/>
              </a:ext>
            </a:extLst>
          </p:cNvPr>
          <p:cNvSpPr/>
          <p:nvPr/>
        </p:nvSpPr>
        <p:spPr>
          <a:xfrm rot="523130">
            <a:off x="3976305" y="444965"/>
            <a:ext cx="4450256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500" b="1" dirty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Măsuri aplicate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3820159C-6A68-402B-97EF-415FD09C75AD}"/>
              </a:ext>
            </a:extLst>
          </p:cNvPr>
          <p:cNvSpPr txBox="1"/>
          <p:nvPr/>
        </p:nvSpPr>
        <p:spPr>
          <a:xfrm rot="581447">
            <a:off x="4764824" y="1312343"/>
            <a:ext cx="3698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300" b="1" dirty="0">
                <a:solidFill>
                  <a:schemeClr val="tx2"/>
                </a:solidFill>
              </a:rPr>
              <a:t>conform art. 5 din Ordinul MEN 5545/2020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altLang="ko-KR" sz="1300" b="1" dirty="0">
                <a:solidFill>
                  <a:schemeClr val="tx2"/>
                </a:solidFill>
                <a:cs typeface="Arial" pitchFamily="34" charset="0"/>
              </a:rPr>
              <a:t>conform art. 25 și 32 din GDPR</a:t>
            </a:r>
            <a:endParaRPr lang="ko-KR" altLang="en-US" sz="13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3" name="Chevron 2">
            <a:extLst>
              <a:ext uri="{FF2B5EF4-FFF2-40B4-BE49-F238E27FC236}">
                <a16:creationId xmlns:a16="http://schemas.microsoft.com/office/drawing/2014/main" id="{734F57A1-46CA-4F65-AE00-A3917A0CB176}"/>
              </a:ext>
            </a:extLst>
          </p:cNvPr>
          <p:cNvSpPr/>
          <p:nvPr/>
        </p:nvSpPr>
        <p:spPr>
          <a:xfrm rot="5400000">
            <a:off x="2766043" y="4154219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1778</Words>
  <Application>Microsoft Office PowerPoint</Application>
  <PresentationFormat>Ecran lat</PresentationFormat>
  <Paragraphs>115</Paragraphs>
  <Slides>11</Slides>
  <Notes>3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Cover and End Slide Master</vt:lpstr>
      <vt:lpstr>Contents Slide Master</vt:lpstr>
      <vt:lpstr>Section Break Slide Master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AD03</cp:lastModifiedBy>
  <cp:revision>233</cp:revision>
  <dcterms:created xsi:type="dcterms:W3CDTF">2020-01-20T05:08:25Z</dcterms:created>
  <dcterms:modified xsi:type="dcterms:W3CDTF">2020-09-14T13:33:09Z</dcterms:modified>
</cp:coreProperties>
</file>