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341" r:id="rId3"/>
    <p:sldId id="328" r:id="rId4"/>
    <p:sldId id="330" r:id="rId5"/>
    <p:sldId id="272" r:id="rId6"/>
    <p:sldId id="273" r:id="rId7"/>
    <p:sldId id="275" r:id="rId8"/>
    <p:sldId id="277" r:id="rId9"/>
    <p:sldId id="278" r:id="rId10"/>
    <p:sldId id="279" r:id="rId11"/>
    <p:sldId id="283" r:id="rId12"/>
    <p:sldId id="286" r:id="rId13"/>
    <p:sldId id="287" r:id="rId14"/>
    <p:sldId id="288" r:id="rId15"/>
    <p:sldId id="289" r:id="rId16"/>
    <p:sldId id="291" r:id="rId17"/>
    <p:sldId id="293" r:id="rId18"/>
    <p:sldId id="294" r:id="rId19"/>
    <p:sldId id="295" r:id="rId20"/>
    <p:sldId id="296" r:id="rId21"/>
    <p:sldId id="297" r:id="rId22"/>
    <p:sldId id="299" r:id="rId23"/>
    <p:sldId id="342" r:id="rId24"/>
    <p:sldId id="333" r:id="rId25"/>
    <p:sldId id="334" r:id="rId26"/>
    <p:sldId id="302" r:id="rId27"/>
    <p:sldId id="336" r:id="rId28"/>
    <p:sldId id="317" r:id="rId29"/>
    <p:sldId id="321" r:id="rId30"/>
    <p:sldId id="322" r:id="rId31"/>
    <p:sldId id="323" r:id="rId32"/>
    <p:sldId id="320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2B4"/>
    <a:srgbClr val="AE78D6"/>
    <a:srgbClr val="C39BE1"/>
    <a:srgbClr val="A5E187"/>
    <a:srgbClr val="4CBC59"/>
    <a:srgbClr val="79F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43FD4-8145-48CD-B523-2470139F8D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21B46-288F-4CC0-957E-B4FA3DA8C51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Acţiune terapeutică generală</a:t>
          </a:r>
          <a:r>
            <a:rPr lang="ro-RO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25486-3342-455B-8990-BF47856BE308}" type="parTrans" cxnId="{3B9265CE-6A0B-46F0-BCAE-C2DD91CF9735}">
      <dgm:prSet/>
      <dgm:spPr/>
      <dgm:t>
        <a:bodyPr/>
        <a:lstStyle/>
        <a:p>
          <a:endParaRPr lang="en-US"/>
        </a:p>
      </dgm:t>
    </dgm:pt>
    <dgm:pt modelId="{7B4E7A6F-0C23-4A36-83CD-10E5B40C7FBE}" type="sibTrans" cxnId="{3B9265CE-6A0B-46F0-BCAE-C2DD91CF9735}">
      <dgm:prSet/>
      <dgm:spPr/>
      <dgm:t>
        <a:bodyPr/>
        <a:lstStyle/>
        <a:p>
          <a:endParaRPr lang="en-US"/>
        </a:p>
      </dgm:t>
    </dgm:pt>
    <dgm:pt modelId="{28440628-7D9E-4BDA-8CCF-AF0DF2B5A95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antiseptică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6228A7B-B53D-46AC-B443-E6802FCDD90F}" type="parTrans" cxnId="{06A348D2-C057-4235-BBAE-6E1F6F3DF87C}">
      <dgm:prSet/>
      <dgm:spPr/>
      <dgm:t>
        <a:bodyPr/>
        <a:lstStyle/>
        <a:p>
          <a:endParaRPr lang="en-US"/>
        </a:p>
      </dgm:t>
    </dgm:pt>
    <dgm:pt modelId="{358C6B02-A0FD-48B3-AA03-EDF94E825300}" type="sibTrans" cxnId="{06A348D2-C057-4235-BBAE-6E1F6F3DF87C}">
      <dgm:prSet/>
      <dgm:spPr/>
      <dgm:t>
        <a:bodyPr/>
        <a:lstStyle/>
        <a:p>
          <a:endParaRPr lang="en-US"/>
        </a:p>
      </dgm:t>
    </dgm:pt>
    <dgm:pt modelId="{914A9C69-E112-4055-82B6-3016EC8FE2E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A35880C4-1B32-4BD0-82A0-50D7D9E1A647}" type="parTrans" cxnId="{5E978D72-DD9E-4E15-A712-DF5E47D64481}">
      <dgm:prSet/>
      <dgm:spPr/>
      <dgm:t>
        <a:bodyPr/>
        <a:lstStyle/>
        <a:p>
          <a:endParaRPr lang="en-US"/>
        </a:p>
      </dgm:t>
    </dgm:pt>
    <dgm:pt modelId="{CCFE6A9A-0653-4062-ACDD-27152E37B0F8}" type="sibTrans" cxnId="{5E978D72-DD9E-4E15-A712-DF5E47D64481}">
      <dgm:prSet/>
      <dgm:spPr/>
      <dgm:t>
        <a:bodyPr/>
        <a:lstStyle/>
        <a:p>
          <a:endParaRPr lang="en-US"/>
        </a:p>
      </dgm:t>
    </dgm:pt>
    <dgm:pt modelId="{09A7752E-D15C-4A1C-8E0F-A7CA001B12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Utilizări terapeutice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0D97CE8E-41D8-46C9-84E9-DD901840C61F}" type="parTrans" cxnId="{76865718-A586-4C5D-BF46-2F2EBB79A602}">
      <dgm:prSet/>
      <dgm:spPr/>
      <dgm:t>
        <a:bodyPr/>
        <a:lstStyle/>
        <a:p>
          <a:endParaRPr lang="en-US"/>
        </a:p>
      </dgm:t>
    </dgm:pt>
    <dgm:pt modelId="{B67C2C6F-BF99-4356-887F-FE05D0E82600}" type="sibTrans" cxnId="{76865718-A586-4C5D-BF46-2F2EBB79A602}">
      <dgm:prSet/>
      <dgm:spPr/>
      <dgm:t>
        <a:bodyPr/>
        <a:lstStyle/>
        <a:p>
          <a:endParaRPr lang="en-US"/>
        </a:p>
      </dgm:t>
    </dgm:pt>
    <dgm:pt modelId="{E30FD0CE-91E3-472A-9AA1-E489E4E583C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778C7B28-0119-4ED9-8023-6878E6868855}" type="parTrans" cxnId="{0CB1EFF3-CDA8-4639-9323-676A8C90B6D7}">
      <dgm:prSet/>
      <dgm:spPr/>
      <dgm:t>
        <a:bodyPr/>
        <a:lstStyle/>
        <a:p>
          <a:endParaRPr lang="en-US"/>
        </a:p>
      </dgm:t>
    </dgm:pt>
    <dgm:pt modelId="{D81DE170-52D6-4607-980F-1FBA98D21C1C}" type="sibTrans" cxnId="{0CB1EFF3-CDA8-4639-9323-676A8C90B6D7}">
      <dgm:prSet/>
      <dgm:spPr/>
      <dgm:t>
        <a:bodyPr/>
        <a:lstStyle/>
        <a:p>
          <a:endParaRPr lang="en-US"/>
        </a:p>
      </dgm:t>
    </dgm:pt>
    <dgm:pt modelId="{45EAA40A-8D7F-43DF-8D08-5CD8DD38778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dezinfecţia localurilor publice</a:t>
          </a:r>
          <a:endParaRPr lang="en-US" sz="2400" b="1" dirty="0"/>
        </a:p>
      </dgm:t>
    </dgm:pt>
    <dgm:pt modelId="{47A1ED98-648C-4126-904C-F6757AAD7AAB}" type="parTrans" cxnId="{3E6CD829-DACD-4A24-BBB4-E41952DC8B69}">
      <dgm:prSet/>
      <dgm:spPr/>
      <dgm:t>
        <a:bodyPr/>
        <a:lstStyle/>
        <a:p>
          <a:endParaRPr lang="en-US"/>
        </a:p>
      </dgm:t>
    </dgm:pt>
    <dgm:pt modelId="{86A1D4C3-FE91-435A-8353-7A25246ED7A3}" type="sibTrans" cxnId="{3E6CD829-DACD-4A24-BBB4-E41952DC8B69}">
      <dgm:prSet/>
      <dgm:spPr/>
      <dgm:t>
        <a:bodyPr/>
        <a:lstStyle/>
        <a:p>
          <a:endParaRPr lang="en-US"/>
        </a:p>
      </dgm:t>
    </dgm:pt>
    <dgm:pt modelId="{7D980313-8AAE-48C7-BDD3-0DAD834E8B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/>
        </a:p>
      </dgm:t>
    </dgm:pt>
    <dgm:pt modelId="{29C64933-0871-462D-833A-BEE52731DDAE}" type="parTrans" cxnId="{1B53610B-511B-47AD-BEAA-0070DF43022A}">
      <dgm:prSet/>
      <dgm:spPr/>
      <dgm:t>
        <a:bodyPr/>
        <a:lstStyle/>
        <a:p>
          <a:endParaRPr lang="en-US"/>
        </a:p>
      </dgm:t>
    </dgm:pt>
    <dgm:pt modelId="{3F25685E-8AE8-4AB0-A229-A82DFC2DF0A9}" type="sibTrans" cxnId="{1B53610B-511B-47AD-BEAA-0070DF43022A}">
      <dgm:prSet/>
      <dgm:spPr/>
      <dgm:t>
        <a:bodyPr/>
        <a:lstStyle/>
        <a:p>
          <a:endParaRPr lang="en-US"/>
        </a:p>
      </dgm:t>
    </dgm:pt>
    <dgm:pt modelId="{3C6BC0C7-FF65-4D34-B3F2-C237455ACDF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afecţiuni respiratorii, biliare şi urinare</a:t>
          </a:r>
          <a:endParaRPr lang="en-US" sz="2400" b="1" dirty="0"/>
        </a:p>
      </dgm:t>
    </dgm:pt>
    <dgm:pt modelId="{CF158BBC-5AC4-4101-92E3-D09B31384C42}" type="parTrans" cxnId="{0E87010E-3914-4027-A968-5FFD3F764756}">
      <dgm:prSet/>
      <dgm:spPr/>
      <dgm:t>
        <a:bodyPr/>
        <a:lstStyle/>
        <a:p>
          <a:endParaRPr lang="en-US"/>
        </a:p>
      </dgm:t>
    </dgm:pt>
    <dgm:pt modelId="{731F455E-2776-4AF8-8A0F-B70F9AC19571}" type="sibTrans" cxnId="{0E87010E-3914-4027-A968-5FFD3F764756}">
      <dgm:prSet/>
      <dgm:spPr/>
      <dgm:t>
        <a:bodyPr/>
        <a:lstStyle/>
        <a:p>
          <a:endParaRPr lang="en-US"/>
        </a:p>
      </dgm:t>
    </dgm:pt>
    <dgm:pt modelId="{9A3EB1F0-A867-429F-A509-E2553C141B6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afecţiuni reumatice</a:t>
          </a:r>
          <a:endParaRPr lang="en-US" sz="2400" b="1" dirty="0"/>
        </a:p>
      </dgm:t>
    </dgm:pt>
    <dgm:pt modelId="{F21A95CE-00A8-4FA4-B24D-FC393ABE35F9}" type="parTrans" cxnId="{77611CEF-9952-4DBE-8319-980619D28428}">
      <dgm:prSet/>
      <dgm:spPr/>
      <dgm:t>
        <a:bodyPr/>
        <a:lstStyle/>
        <a:p>
          <a:endParaRPr lang="en-US"/>
        </a:p>
      </dgm:t>
    </dgm:pt>
    <dgm:pt modelId="{6720B6C7-D187-4A3C-84EE-4C1D68233161}" type="sibTrans" cxnId="{77611CEF-9952-4DBE-8319-980619D28428}">
      <dgm:prSet/>
      <dgm:spPr/>
      <dgm:t>
        <a:bodyPr/>
        <a:lstStyle/>
        <a:p>
          <a:endParaRPr lang="en-US"/>
        </a:p>
      </dgm:t>
    </dgm:pt>
    <dgm:pt modelId="{7D80E64B-0F28-4F31-8771-C77656C6E06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Alte utilizări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6FB0D068-4CF5-43F7-B20F-2F8C2FB1ED5F}" type="sibTrans" cxnId="{52C82562-F743-4E9B-8C5C-A8A406F15369}">
      <dgm:prSet/>
      <dgm:spPr/>
      <dgm:t>
        <a:bodyPr/>
        <a:lstStyle/>
        <a:p>
          <a:endParaRPr lang="en-US"/>
        </a:p>
      </dgm:t>
    </dgm:pt>
    <dgm:pt modelId="{66355407-A8A7-41F0-8A49-11C9AFFE5626}" type="parTrans" cxnId="{52C82562-F743-4E9B-8C5C-A8A406F15369}">
      <dgm:prSet/>
      <dgm:spPr/>
      <dgm:t>
        <a:bodyPr/>
        <a:lstStyle/>
        <a:p>
          <a:endParaRPr lang="en-US"/>
        </a:p>
      </dgm:t>
    </dgm:pt>
    <dgm:pt modelId="{FD26E883-46EA-40A2-A8D7-661EE906C4C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/>
        </a:p>
      </dgm:t>
    </dgm:pt>
    <dgm:pt modelId="{E0CB3B9E-B291-4377-BDB0-59AA3C75D504}" type="parTrans" cxnId="{CAF0650E-0072-484B-943B-D322426E56E4}">
      <dgm:prSet/>
      <dgm:spPr/>
      <dgm:t>
        <a:bodyPr/>
        <a:lstStyle/>
        <a:p>
          <a:endParaRPr lang="en-US"/>
        </a:p>
      </dgm:t>
    </dgm:pt>
    <dgm:pt modelId="{D2CEB9F0-3803-4764-B67C-2D73C525ED9A}" type="sibTrans" cxnId="{CAF0650E-0072-484B-943B-D322426E56E4}">
      <dgm:prSet/>
      <dgm:spPr/>
      <dgm:t>
        <a:bodyPr/>
        <a:lstStyle/>
        <a:p>
          <a:endParaRPr lang="en-US"/>
        </a:p>
      </dgm:t>
    </dgm:pt>
    <dgm:pt modelId="{78E80D97-2F6A-48F0-B637-2A329CCD278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/>
        </a:p>
      </dgm:t>
    </dgm:pt>
    <dgm:pt modelId="{24A6111A-8525-4962-80B0-401F803A944E}" type="parTrans" cxnId="{1029F5A4-B692-47C5-95C5-3ECC0F5ADC0D}">
      <dgm:prSet/>
      <dgm:spPr/>
      <dgm:t>
        <a:bodyPr/>
        <a:lstStyle/>
        <a:p>
          <a:endParaRPr lang="ro-RO"/>
        </a:p>
      </dgm:t>
    </dgm:pt>
    <dgm:pt modelId="{859208FD-F713-49B5-AFB9-0E6B94BB65C5}" type="sibTrans" cxnId="{1029F5A4-B692-47C5-95C5-3ECC0F5ADC0D}">
      <dgm:prSet/>
      <dgm:spPr/>
      <dgm:t>
        <a:bodyPr/>
        <a:lstStyle/>
        <a:p>
          <a:endParaRPr lang="ro-RO"/>
        </a:p>
      </dgm:t>
    </dgm:pt>
    <dgm:pt modelId="{950D8ABE-85C9-4976-A6C0-19A8670B2A1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7A101C4-3778-45EF-908F-3E7F89BB39B3}" type="parTrans" cxnId="{54DD7F26-B8F4-41DB-AC33-CE00C8960E6D}">
      <dgm:prSet/>
      <dgm:spPr/>
      <dgm:t>
        <a:bodyPr/>
        <a:lstStyle/>
        <a:p>
          <a:endParaRPr lang="ro-RO"/>
        </a:p>
      </dgm:t>
    </dgm:pt>
    <dgm:pt modelId="{4404328D-8335-40E3-A677-0847C406D78F}" type="sibTrans" cxnId="{54DD7F26-B8F4-41DB-AC33-CE00C8960E6D}">
      <dgm:prSet/>
      <dgm:spPr/>
      <dgm:t>
        <a:bodyPr/>
        <a:lstStyle/>
        <a:p>
          <a:endParaRPr lang="ro-RO"/>
        </a:p>
      </dgm:t>
    </dgm:pt>
    <dgm:pt modelId="{77376A55-BF08-4190-9C51-B0B401FC8F86}" type="pres">
      <dgm:prSet presAssocID="{4AB43FD4-8145-48CD-B523-2470139F8D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7579E-E4D8-4B96-8451-17C8FC087EBF}" type="pres">
      <dgm:prSet presAssocID="{4AE21B46-288F-4CC0-957E-B4FA3DA8C518}" presName="composite" presStyleCnt="0"/>
      <dgm:spPr/>
    </dgm:pt>
    <dgm:pt modelId="{8EF18F3A-E472-4F88-B7A2-5F537B0FC82A}" type="pres">
      <dgm:prSet presAssocID="{4AE21B46-288F-4CC0-957E-B4FA3DA8C518}" presName="parentText" presStyleLbl="alignNode1" presStyleIdx="0" presStyleCnt="3" custScaleX="200447" custScaleY="183994" custLinFactNeighborX="-22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BBA91-DACA-424A-8112-116D37F3A991}" type="pres">
      <dgm:prSet presAssocID="{4AE21B46-288F-4CC0-957E-B4FA3DA8C518}" presName="descendantText" presStyleLbl="alignAcc1" presStyleIdx="0" presStyleCnt="3" custScaleY="109437" custLinFactNeighborX="5225" custLinFactNeighborY="-1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4BA3A-CEF5-4C71-A01C-9ED515BC67CE}" type="pres">
      <dgm:prSet presAssocID="{7B4E7A6F-0C23-4A36-83CD-10E5B40C7FBE}" presName="sp" presStyleCnt="0"/>
      <dgm:spPr/>
    </dgm:pt>
    <dgm:pt modelId="{053D7C48-FF96-4254-9441-B07904083027}" type="pres">
      <dgm:prSet presAssocID="{09A7752E-D15C-4A1C-8E0F-A7CA001B1241}" presName="composite" presStyleCnt="0"/>
      <dgm:spPr/>
    </dgm:pt>
    <dgm:pt modelId="{775DD5C9-780A-440B-8307-9D3E4C0D0C00}" type="pres">
      <dgm:prSet presAssocID="{09A7752E-D15C-4A1C-8E0F-A7CA001B1241}" presName="parentText" presStyleLbl="alignNode1" presStyleIdx="1" presStyleCnt="3" custScaleX="205156" custScaleY="168281" custLinFactNeighborX="-22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93EAD-C809-440D-BF1F-445A8D284299}" type="pres">
      <dgm:prSet presAssocID="{09A7752E-D15C-4A1C-8E0F-A7CA001B1241}" presName="descendantText" presStyleLbl="alignAcc1" presStyleIdx="1" presStyleCnt="3" custScaleY="154306" custLinFactNeighborX="4098" custLinFactNeighborY="-1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E073-A626-4186-9F22-162F2388DD24}" type="pres">
      <dgm:prSet presAssocID="{B67C2C6F-BF99-4356-887F-FE05D0E82600}" presName="sp" presStyleCnt="0"/>
      <dgm:spPr/>
    </dgm:pt>
    <dgm:pt modelId="{A9889A03-010A-4E5B-8C65-6C82F59D61A7}" type="pres">
      <dgm:prSet presAssocID="{7D80E64B-0F28-4F31-8771-C77656C6E061}" presName="composite" presStyleCnt="0"/>
      <dgm:spPr/>
    </dgm:pt>
    <dgm:pt modelId="{E02C9BEF-56AC-4E75-BBDE-DE9F6A86FD0A}" type="pres">
      <dgm:prSet presAssocID="{7D80E64B-0F28-4F31-8771-C77656C6E061}" presName="parentText" presStyleLbl="alignNode1" presStyleIdx="2" presStyleCnt="3" custScaleX="192521" custLinFactNeighborX="-22084" custLinFactNeighborY="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0149F-64D2-472A-9F7A-8F297AEDE94A}" type="pres">
      <dgm:prSet presAssocID="{7D80E64B-0F28-4F31-8771-C77656C6E061}" presName="descendantText" presStyleLbl="alignAcc1" presStyleIdx="2" presStyleCnt="3" custScaleX="97068" custScaleY="117397" custLinFactNeighborX="5484" custLinFactNeighborY="-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DC7A9-64F6-46BF-9312-894749D1BD1A}" type="presOf" srcId="{4AB43FD4-8145-48CD-B523-2470139F8D54}" destId="{77376A55-BF08-4190-9C51-B0B401FC8F86}" srcOrd="0" destOrd="0" presId="urn:microsoft.com/office/officeart/2005/8/layout/chevron2"/>
    <dgm:cxn modelId="{76865718-A586-4C5D-BF46-2F2EBB79A602}" srcId="{4AB43FD4-8145-48CD-B523-2470139F8D54}" destId="{09A7752E-D15C-4A1C-8E0F-A7CA001B1241}" srcOrd="1" destOrd="0" parTransId="{0D97CE8E-41D8-46C9-84E9-DD901840C61F}" sibTransId="{B67C2C6F-BF99-4356-887F-FE05D0E82600}"/>
    <dgm:cxn modelId="{58E23BDC-DBAD-466C-A67A-97EDB2F6142B}" type="presOf" srcId="{7D980313-8AAE-48C7-BDD3-0DAD834E8BD7}" destId="{115BBA91-DACA-424A-8112-116D37F3A991}" srcOrd="0" destOrd="3" presId="urn:microsoft.com/office/officeart/2005/8/layout/chevron2"/>
    <dgm:cxn modelId="{77611CEF-9952-4DBE-8319-980619D28428}" srcId="{09A7752E-D15C-4A1C-8E0F-A7CA001B1241}" destId="{9A3EB1F0-A867-429F-A509-E2553C141B68}" srcOrd="2" destOrd="0" parTransId="{F21A95CE-00A8-4FA4-B24D-FC393ABE35F9}" sibTransId="{6720B6C7-D187-4A3C-84EE-4C1D68233161}"/>
    <dgm:cxn modelId="{57D2CC0F-667E-46F3-8CB0-4E287A9CD232}" type="presOf" srcId="{950D8ABE-85C9-4976-A6C0-19A8670B2A1C}" destId="{115BBA91-DACA-424A-8112-116D37F3A991}" srcOrd="0" destOrd="0" presId="urn:microsoft.com/office/officeart/2005/8/layout/chevron2"/>
    <dgm:cxn modelId="{0E87010E-3914-4027-A968-5FFD3F764756}" srcId="{09A7752E-D15C-4A1C-8E0F-A7CA001B1241}" destId="{3C6BC0C7-FF65-4D34-B3F2-C237455ACDF1}" srcOrd="1" destOrd="0" parTransId="{CF158BBC-5AC4-4101-92E3-D09B31384C42}" sibTransId="{731F455E-2776-4AF8-8A0F-B70F9AC19571}"/>
    <dgm:cxn modelId="{1029F5A4-B692-47C5-95C5-3ECC0F5ADC0D}" srcId="{7D80E64B-0F28-4F31-8771-C77656C6E061}" destId="{78E80D97-2F6A-48F0-B637-2A329CCD2788}" srcOrd="2" destOrd="0" parTransId="{24A6111A-8525-4962-80B0-401F803A944E}" sibTransId="{859208FD-F713-49B5-AFB9-0E6B94BB65C5}"/>
    <dgm:cxn modelId="{CAF0650E-0072-484B-943B-D322426E56E4}" srcId="{7D80E64B-0F28-4F31-8771-C77656C6E061}" destId="{FD26E883-46EA-40A2-A8D7-661EE906C4C9}" srcOrd="0" destOrd="0" parTransId="{E0CB3B9E-B291-4377-BDB0-59AA3C75D504}" sibTransId="{D2CEB9F0-3803-4764-B67C-2D73C525ED9A}"/>
    <dgm:cxn modelId="{3E6CD829-DACD-4A24-BBB4-E41952DC8B69}" srcId="{7D80E64B-0F28-4F31-8771-C77656C6E061}" destId="{45EAA40A-8D7F-43DF-8D08-5CD8DD387786}" srcOrd="1" destOrd="0" parTransId="{47A1ED98-648C-4126-904C-F6757AAD7AAB}" sibTransId="{86A1D4C3-FE91-435A-8353-7A25246ED7A3}"/>
    <dgm:cxn modelId="{A2CD3F94-D5EF-4AA6-ADC0-F0DCE69C5363}" type="presOf" srcId="{78E80D97-2F6A-48F0-B637-2A329CCD2788}" destId="{4970149F-64D2-472A-9F7A-8F297AEDE94A}" srcOrd="0" destOrd="2" presId="urn:microsoft.com/office/officeart/2005/8/layout/chevron2"/>
    <dgm:cxn modelId="{1B53610B-511B-47AD-BEAA-0070DF43022A}" srcId="{4AE21B46-288F-4CC0-957E-B4FA3DA8C518}" destId="{7D980313-8AAE-48C7-BDD3-0DAD834E8BD7}" srcOrd="3" destOrd="0" parTransId="{29C64933-0871-462D-833A-BEE52731DDAE}" sibTransId="{3F25685E-8AE8-4AB0-A229-A82DFC2DF0A9}"/>
    <dgm:cxn modelId="{F189513A-28EB-4630-B28D-FB4C994AA8CF}" type="presOf" srcId="{45EAA40A-8D7F-43DF-8D08-5CD8DD387786}" destId="{4970149F-64D2-472A-9F7A-8F297AEDE94A}" srcOrd="0" destOrd="1" presId="urn:microsoft.com/office/officeart/2005/8/layout/chevron2"/>
    <dgm:cxn modelId="{06A348D2-C057-4235-BBAE-6E1F6F3DF87C}" srcId="{4AE21B46-288F-4CC0-957E-B4FA3DA8C518}" destId="{28440628-7D9E-4BDA-8CCF-AF0DF2B5A950}" srcOrd="1" destOrd="0" parTransId="{36228A7B-B53D-46AC-B443-E6802FCDD90F}" sibTransId="{358C6B02-A0FD-48B3-AA03-EDF94E825300}"/>
    <dgm:cxn modelId="{9BA64765-086C-4CE7-872D-A1A995B0597C}" type="presOf" srcId="{3C6BC0C7-FF65-4D34-B3F2-C237455ACDF1}" destId="{31093EAD-C809-440D-BF1F-445A8D284299}" srcOrd="0" destOrd="1" presId="urn:microsoft.com/office/officeart/2005/8/layout/chevron2"/>
    <dgm:cxn modelId="{5E978D72-DD9E-4E15-A712-DF5E47D64481}" srcId="{4AE21B46-288F-4CC0-957E-B4FA3DA8C518}" destId="{914A9C69-E112-4055-82B6-3016EC8FE2ED}" srcOrd="2" destOrd="0" parTransId="{A35880C4-1B32-4BD0-82A0-50D7D9E1A647}" sibTransId="{CCFE6A9A-0653-4062-ACDD-27152E37B0F8}"/>
    <dgm:cxn modelId="{57F2CEFF-188C-4A7C-9D68-D5743B097873}" type="presOf" srcId="{914A9C69-E112-4055-82B6-3016EC8FE2ED}" destId="{115BBA91-DACA-424A-8112-116D37F3A991}" srcOrd="0" destOrd="2" presId="urn:microsoft.com/office/officeart/2005/8/layout/chevron2"/>
    <dgm:cxn modelId="{3B9265CE-6A0B-46F0-BCAE-C2DD91CF9735}" srcId="{4AB43FD4-8145-48CD-B523-2470139F8D54}" destId="{4AE21B46-288F-4CC0-957E-B4FA3DA8C518}" srcOrd="0" destOrd="0" parTransId="{A4225486-3342-455B-8990-BF47856BE308}" sibTransId="{7B4E7A6F-0C23-4A36-83CD-10E5B40C7FBE}"/>
    <dgm:cxn modelId="{573ADB1F-04B1-4B5F-ABEA-7CEC651EAB37}" type="presOf" srcId="{4AE21B46-288F-4CC0-957E-B4FA3DA8C518}" destId="{8EF18F3A-E472-4F88-B7A2-5F537B0FC82A}" srcOrd="0" destOrd="0" presId="urn:microsoft.com/office/officeart/2005/8/layout/chevron2"/>
    <dgm:cxn modelId="{0CB1EFF3-CDA8-4639-9323-676A8C90B6D7}" srcId="{09A7752E-D15C-4A1C-8E0F-A7CA001B1241}" destId="{E30FD0CE-91E3-472A-9AA1-E489E4E583C4}" srcOrd="0" destOrd="0" parTransId="{778C7B28-0119-4ED9-8023-6878E6868855}" sibTransId="{D81DE170-52D6-4607-980F-1FBA98D21C1C}"/>
    <dgm:cxn modelId="{1E2CCA48-F5FA-493E-BE3A-8767214A1C8A}" type="presOf" srcId="{28440628-7D9E-4BDA-8CCF-AF0DF2B5A950}" destId="{115BBA91-DACA-424A-8112-116D37F3A991}" srcOrd="0" destOrd="1" presId="urn:microsoft.com/office/officeart/2005/8/layout/chevron2"/>
    <dgm:cxn modelId="{858C3CE4-A993-4276-972B-BE7D7DF11ECD}" type="presOf" srcId="{FD26E883-46EA-40A2-A8D7-661EE906C4C9}" destId="{4970149F-64D2-472A-9F7A-8F297AEDE94A}" srcOrd="0" destOrd="0" presId="urn:microsoft.com/office/officeart/2005/8/layout/chevron2"/>
    <dgm:cxn modelId="{751357A9-D43C-499D-8988-91EAC8611BA8}" type="presOf" srcId="{09A7752E-D15C-4A1C-8E0F-A7CA001B1241}" destId="{775DD5C9-780A-440B-8307-9D3E4C0D0C00}" srcOrd="0" destOrd="0" presId="urn:microsoft.com/office/officeart/2005/8/layout/chevron2"/>
    <dgm:cxn modelId="{52C82562-F743-4E9B-8C5C-A8A406F15369}" srcId="{4AB43FD4-8145-48CD-B523-2470139F8D54}" destId="{7D80E64B-0F28-4F31-8771-C77656C6E061}" srcOrd="2" destOrd="0" parTransId="{66355407-A8A7-41F0-8A49-11C9AFFE5626}" sibTransId="{6FB0D068-4CF5-43F7-B20F-2F8C2FB1ED5F}"/>
    <dgm:cxn modelId="{54DD7F26-B8F4-41DB-AC33-CE00C8960E6D}" srcId="{4AE21B46-288F-4CC0-957E-B4FA3DA8C518}" destId="{950D8ABE-85C9-4976-A6C0-19A8670B2A1C}" srcOrd="0" destOrd="0" parTransId="{97A101C4-3778-45EF-908F-3E7F89BB39B3}" sibTransId="{4404328D-8335-40E3-A677-0847C406D78F}"/>
    <dgm:cxn modelId="{A13CD2AF-A705-4335-800F-153F2BC3E76F}" type="presOf" srcId="{7D80E64B-0F28-4F31-8771-C77656C6E061}" destId="{E02C9BEF-56AC-4E75-BBDE-DE9F6A86FD0A}" srcOrd="0" destOrd="0" presId="urn:microsoft.com/office/officeart/2005/8/layout/chevron2"/>
    <dgm:cxn modelId="{20F9B634-D0A7-42F7-8674-CAF6D6801BFA}" type="presOf" srcId="{9A3EB1F0-A867-429F-A509-E2553C141B68}" destId="{31093EAD-C809-440D-BF1F-445A8D284299}" srcOrd="0" destOrd="2" presId="urn:microsoft.com/office/officeart/2005/8/layout/chevron2"/>
    <dgm:cxn modelId="{AD29D5B6-CC73-4672-8B73-93B75C70EFC3}" type="presOf" srcId="{E30FD0CE-91E3-472A-9AA1-E489E4E583C4}" destId="{31093EAD-C809-440D-BF1F-445A8D284299}" srcOrd="0" destOrd="0" presId="urn:microsoft.com/office/officeart/2005/8/layout/chevron2"/>
    <dgm:cxn modelId="{C84B6556-94AD-4A45-940B-71FEA9F80511}" type="presParOf" srcId="{77376A55-BF08-4190-9C51-B0B401FC8F86}" destId="{E827579E-E4D8-4B96-8451-17C8FC087EBF}" srcOrd="0" destOrd="0" presId="urn:microsoft.com/office/officeart/2005/8/layout/chevron2"/>
    <dgm:cxn modelId="{F0820B6A-49B1-4D34-9C3F-D97D2ABD1F5C}" type="presParOf" srcId="{E827579E-E4D8-4B96-8451-17C8FC087EBF}" destId="{8EF18F3A-E472-4F88-B7A2-5F537B0FC82A}" srcOrd="0" destOrd="0" presId="urn:microsoft.com/office/officeart/2005/8/layout/chevron2"/>
    <dgm:cxn modelId="{5F5B8595-E1D3-40A0-B08E-D4E35E3F07F8}" type="presParOf" srcId="{E827579E-E4D8-4B96-8451-17C8FC087EBF}" destId="{115BBA91-DACA-424A-8112-116D37F3A991}" srcOrd="1" destOrd="0" presId="urn:microsoft.com/office/officeart/2005/8/layout/chevron2"/>
    <dgm:cxn modelId="{CA5B9094-B15A-40FD-96CE-1FDE4D28801A}" type="presParOf" srcId="{77376A55-BF08-4190-9C51-B0B401FC8F86}" destId="{26B4BA3A-CEF5-4C71-A01C-9ED515BC67CE}" srcOrd="1" destOrd="0" presId="urn:microsoft.com/office/officeart/2005/8/layout/chevron2"/>
    <dgm:cxn modelId="{F7E0E729-25B0-42BF-9822-820C1F27C8F2}" type="presParOf" srcId="{77376A55-BF08-4190-9C51-B0B401FC8F86}" destId="{053D7C48-FF96-4254-9441-B07904083027}" srcOrd="2" destOrd="0" presId="urn:microsoft.com/office/officeart/2005/8/layout/chevron2"/>
    <dgm:cxn modelId="{B0A94022-EF33-4BBB-B842-AD0AF786D7B8}" type="presParOf" srcId="{053D7C48-FF96-4254-9441-B07904083027}" destId="{775DD5C9-780A-440B-8307-9D3E4C0D0C00}" srcOrd="0" destOrd="0" presId="urn:microsoft.com/office/officeart/2005/8/layout/chevron2"/>
    <dgm:cxn modelId="{EA3408C4-69AA-4416-A26B-1417CA85B9AF}" type="presParOf" srcId="{053D7C48-FF96-4254-9441-B07904083027}" destId="{31093EAD-C809-440D-BF1F-445A8D284299}" srcOrd="1" destOrd="0" presId="urn:microsoft.com/office/officeart/2005/8/layout/chevron2"/>
    <dgm:cxn modelId="{AB4F2D53-3DF6-48B3-8BBA-67828E3FE097}" type="presParOf" srcId="{77376A55-BF08-4190-9C51-B0B401FC8F86}" destId="{A003E073-A626-4186-9F22-162F2388DD24}" srcOrd="3" destOrd="0" presId="urn:microsoft.com/office/officeart/2005/8/layout/chevron2"/>
    <dgm:cxn modelId="{562D9B5B-6972-401F-B232-1CEFA5ABAEB5}" type="presParOf" srcId="{77376A55-BF08-4190-9C51-B0B401FC8F86}" destId="{A9889A03-010A-4E5B-8C65-6C82F59D61A7}" srcOrd="4" destOrd="0" presId="urn:microsoft.com/office/officeart/2005/8/layout/chevron2"/>
    <dgm:cxn modelId="{7BF404F6-24B2-4347-B36D-FAB95D740B5B}" type="presParOf" srcId="{A9889A03-010A-4E5B-8C65-6C82F59D61A7}" destId="{E02C9BEF-56AC-4E75-BBDE-DE9F6A86FD0A}" srcOrd="0" destOrd="0" presId="urn:microsoft.com/office/officeart/2005/8/layout/chevron2"/>
    <dgm:cxn modelId="{1CC303FA-F01C-4127-B2A8-7D7F85FA1169}" type="presParOf" srcId="{A9889A03-010A-4E5B-8C65-6C82F59D61A7}" destId="{4970149F-64D2-472A-9F7A-8F297AEDE9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C0A5E-6E82-40D9-AFC9-F32523790BA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C22AA31B-5B6B-4DE8-BB26-89A19AC3C1F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(u.v. – pinen, terpinen-4-ol) </a:t>
          </a:r>
          <a:endParaRPr lang="en-US" sz="2400" b="1" dirty="0"/>
        </a:p>
      </dgm:t>
    </dgm:pt>
    <dgm:pt modelId="{EE9A0087-0899-4D22-B07E-E1AA1B8C431D}" type="parTrans" cxnId="{29D93D9B-7AB3-49CC-8A19-B1F9432CC471}">
      <dgm:prSet/>
      <dgm:spPr/>
      <dgm:t>
        <a:bodyPr/>
        <a:lstStyle/>
        <a:p>
          <a:endParaRPr lang="en-US"/>
        </a:p>
      </dgm:t>
    </dgm:pt>
    <dgm:pt modelId="{B362BACE-DDBC-4542-8974-EE85ED7B62CC}" type="sibTrans" cxnId="{29D93D9B-7AB3-49CC-8A19-B1F9432CC471}">
      <dgm:prSet/>
      <dgm:spPr/>
      <dgm:t>
        <a:bodyPr/>
        <a:lstStyle/>
        <a:p>
          <a:endParaRPr lang="en-US"/>
        </a:p>
      </dgm:t>
    </dgm:pt>
    <dgm:pt modelId="{F42E5A2A-8DA9-4916-8A57-9F1662548C6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flavonoide (flavone, antociani, proantociani monomer</a:t>
          </a:r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o-RO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dirty="0"/>
        </a:p>
      </dgm:t>
    </dgm:pt>
    <dgm:pt modelId="{B1D30AE5-CDB4-4BFB-9A15-989603E61709}" type="sibTrans" cxnId="{086485B1-DDE5-4B43-A218-75AC8C1F4564}">
      <dgm:prSet/>
      <dgm:spPr/>
      <dgm:t>
        <a:bodyPr/>
        <a:lstStyle/>
        <a:p>
          <a:endParaRPr lang="en-US"/>
        </a:p>
      </dgm:t>
    </dgm:pt>
    <dgm:pt modelId="{1A6D5A1C-12E9-4761-88B6-5647BB9C3931}" type="parTrans" cxnId="{086485B1-DDE5-4B43-A218-75AC8C1F4564}">
      <dgm:prSet/>
      <dgm:spPr/>
      <dgm:t>
        <a:bodyPr/>
        <a:lstStyle/>
        <a:p>
          <a:endParaRPr lang="en-US"/>
        </a:p>
      </dgm:t>
    </dgm:pt>
    <dgm:pt modelId="{5B082236-5C8B-4999-8952-618F627950E6}" type="pres">
      <dgm:prSet presAssocID="{40FC0A5E-6E82-40D9-AFC9-F32523790BA0}" presName="linearFlow" presStyleCnt="0">
        <dgm:presLayoutVars>
          <dgm:dir/>
          <dgm:resizeHandles val="exact"/>
        </dgm:presLayoutVars>
      </dgm:prSet>
      <dgm:spPr/>
    </dgm:pt>
    <dgm:pt modelId="{918946A2-17D4-4DB5-BD8A-B7DDBC15452D}" type="pres">
      <dgm:prSet presAssocID="{F42E5A2A-8DA9-4916-8A57-9F1662548C68}" presName="composite" presStyleCnt="0"/>
      <dgm:spPr/>
    </dgm:pt>
    <dgm:pt modelId="{93AFDCE4-442F-4143-A07B-530956C2326B}" type="pres">
      <dgm:prSet presAssocID="{F42E5A2A-8DA9-4916-8A57-9F1662548C68}" presName="imgShp" presStyleLbl="fgImgPlace1" presStyleIdx="0" presStyleCnt="2" custScaleX="117492" custScaleY="120170" custLinFactNeighborX="-218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CB7095-7B6E-4B49-A9A1-2E2987DF1FF5}" type="pres">
      <dgm:prSet presAssocID="{F42E5A2A-8DA9-4916-8A57-9F1662548C68}" presName="txShp" presStyleLbl="node1" presStyleIdx="0" presStyleCnt="2" custScaleX="130816" custLinFactNeighborX="3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9DB70-DBC0-4FE5-80AF-74A54E9EF612}" type="pres">
      <dgm:prSet presAssocID="{B1D30AE5-CDB4-4BFB-9A15-989603E61709}" presName="spacing" presStyleCnt="0"/>
      <dgm:spPr/>
    </dgm:pt>
    <dgm:pt modelId="{DECF9FCE-B82D-4213-881F-6A2790D0C678}" type="pres">
      <dgm:prSet presAssocID="{C22AA31B-5B6B-4DE8-BB26-89A19AC3C1FB}" presName="composite" presStyleCnt="0"/>
      <dgm:spPr/>
    </dgm:pt>
    <dgm:pt modelId="{EAF31D10-AE44-4DC9-9F2A-1E32199FA46E}" type="pres">
      <dgm:prSet presAssocID="{C22AA31B-5B6B-4DE8-BB26-89A19AC3C1FB}" presName="imgShp" presStyleLbl="fgImgPlace1" presStyleIdx="1" presStyleCnt="2" custScaleX="136694" custScaleY="1379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CBD5CB-092A-4408-94AC-10D07D770E27}" type="pres">
      <dgm:prSet presAssocID="{C22AA31B-5B6B-4DE8-BB26-89A19AC3C1FB}" presName="txShp" presStyleLbl="node1" presStyleIdx="1" presStyleCnt="2" custScaleX="116605" custLinFactNeighborX="9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93D9B-7AB3-49CC-8A19-B1F9432CC471}" srcId="{40FC0A5E-6E82-40D9-AFC9-F32523790BA0}" destId="{C22AA31B-5B6B-4DE8-BB26-89A19AC3C1FB}" srcOrd="1" destOrd="0" parTransId="{EE9A0087-0899-4D22-B07E-E1AA1B8C431D}" sibTransId="{B362BACE-DDBC-4542-8974-EE85ED7B62CC}"/>
    <dgm:cxn modelId="{D2BD7E27-2A56-44DB-B772-C772C64B1800}" type="presOf" srcId="{C22AA31B-5B6B-4DE8-BB26-89A19AC3C1FB}" destId="{10CBD5CB-092A-4408-94AC-10D07D770E27}" srcOrd="0" destOrd="0" presId="urn:microsoft.com/office/officeart/2005/8/layout/vList3#2"/>
    <dgm:cxn modelId="{1D7D576F-A107-485A-8CB5-D02904FB2FDA}" type="presOf" srcId="{40FC0A5E-6E82-40D9-AFC9-F32523790BA0}" destId="{5B082236-5C8B-4999-8952-618F627950E6}" srcOrd="0" destOrd="0" presId="urn:microsoft.com/office/officeart/2005/8/layout/vList3#2"/>
    <dgm:cxn modelId="{086485B1-DDE5-4B43-A218-75AC8C1F4564}" srcId="{40FC0A5E-6E82-40D9-AFC9-F32523790BA0}" destId="{F42E5A2A-8DA9-4916-8A57-9F1662548C68}" srcOrd="0" destOrd="0" parTransId="{1A6D5A1C-12E9-4761-88B6-5647BB9C3931}" sibTransId="{B1D30AE5-CDB4-4BFB-9A15-989603E61709}"/>
    <dgm:cxn modelId="{0B173E7A-A518-43C9-970C-D7F7D95FDDB7}" type="presOf" srcId="{F42E5A2A-8DA9-4916-8A57-9F1662548C68}" destId="{65CB7095-7B6E-4B49-A9A1-2E2987DF1FF5}" srcOrd="0" destOrd="0" presId="urn:microsoft.com/office/officeart/2005/8/layout/vList3#2"/>
    <dgm:cxn modelId="{52DB444D-D0F4-40BB-A0B7-B97394E97ED8}" type="presParOf" srcId="{5B082236-5C8B-4999-8952-618F627950E6}" destId="{918946A2-17D4-4DB5-BD8A-B7DDBC15452D}" srcOrd="0" destOrd="0" presId="urn:microsoft.com/office/officeart/2005/8/layout/vList3#2"/>
    <dgm:cxn modelId="{35C236D5-BC43-4C9C-A26A-C88ED043DA34}" type="presParOf" srcId="{918946A2-17D4-4DB5-BD8A-B7DDBC15452D}" destId="{93AFDCE4-442F-4143-A07B-530956C2326B}" srcOrd="0" destOrd="0" presId="urn:microsoft.com/office/officeart/2005/8/layout/vList3#2"/>
    <dgm:cxn modelId="{7B9A593E-7700-4513-BE30-CDB19230AC58}" type="presParOf" srcId="{918946A2-17D4-4DB5-BD8A-B7DDBC15452D}" destId="{65CB7095-7B6E-4B49-A9A1-2E2987DF1FF5}" srcOrd="1" destOrd="0" presId="urn:microsoft.com/office/officeart/2005/8/layout/vList3#2"/>
    <dgm:cxn modelId="{6AB97882-38C4-49D5-9540-AB3DF7269B9C}" type="presParOf" srcId="{5B082236-5C8B-4999-8952-618F627950E6}" destId="{9D99DB70-DBC0-4FE5-80AF-74A54E9EF612}" srcOrd="1" destOrd="0" presId="urn:microsoft.com/office/officeart/2005/8/layout/vList3#2"/>
    <dgm:cxn modelId="{E8B7EEDF-45F4-4D22-ADE1-4FB1C7599AF7}" type="presParOf" srcId="{5B082236-5C8B-4999-8952-618F627950E6}" destId="{DECF9FCE-B82D-4213-881F-6A2790D0C678}" srcOrd="2" destOrd="0" presId="urn:microsoft.com/office/officeart/2005/8/layout/vList3#2"/>
    <dgm:cxn modelId="{00FF3DEF-9A8C-4A77-A5A2-DB47DA074853}" type="presParOf" srcId="{DECF9FCE-B82D-4213-881F-6A2790D0C678}" destId="{EAF31D10-AE44-4DC9-9F2A-1E32199FA46E}" srcOrd="0" destOrd="0" presId="urn:microsoft.com/office/officeart/2005/8/layout/vList3#2"/>
    <dgm:cxn modelId="{852C3624-60BE-480E-9AEA-48EA4B55F893}" type="presParOf" srcId="{DECF9FCE-B82D-4213-881F-6A2790D0C678}" destId="{10CBD5CB-092A-4408-94AC-10D07D770E2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18F3A-E472-4F88-B7A2-5F537B0FC82A}">
      <dsp:nvSpPr>
        <dsp:cNvPr id="0" name=""/>
        <dsp:cNvSpPr/>
      </dsp:nvSpPr>
      <dsp:spPr>
        <a:xfrm rot="5400000">
          <a:off x="-226718" y="247691"/>
          <a:ext cx="2015047" cy="1536665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Acţiune terapeutică generală</a:t>
          </a:r>
          <a:r>
            <a:rPr lang="ro-RO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474" y="776833"/>
        <a:ext cx="1536665" cy="478382"/>
      </dsp:txXfrm>
    </dsp:sp>
    <dsp:sp modelId="{115BBA91-DACA-424A-8112-116D37F3A991}">
      <dsp:nvSpPr>
        <dsp:cNvPr id="0" name=""/>
        <dsp:cNvSpPr/>
      </dsp:nvSpPr>
      <dsp:spPr>
        <a:xfrm rot="5400000">
          <a:off x="3190492" y="-1352995"/>
          <a:ext cx="779039" cy="4093547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antiseptică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533238" y="342289"/>
        <a:ext cx="4055517" cy="702979"/>
      </dsp:txXfrm>
    </dsp:sp>
    <dsp:sp modelId="{775DD5C9-780A-440B-8307-9D3E4C0D0C00}">
      <dsp:nvSpPr>
        <dsp:cNvPr id="0" name=""/>
        <dsp:cNvSpPr/>
      </dsp:nvSpPr>
      <dsp:spPr>
        <a:xfrm rot="5400000">
          <a:off x="-122626" y="2036093"/>
          <a:ext cx="1842963" cy="1572765"/>
        </a:xfrm>
        <a:prstGeom prst="chevr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Utilizări terapeutice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474" y="2687377"/>
        <a:ext cx="1572765" cy="270198"/>
      </dsp:txXfrm>
    </dsp:sp>
    <dsp:sp modelId="{31093EAD-C809-440D-BF1F-445A8D284299}">
      <dsp:nvSpPr>
        <dsp:cNvPr id="0" name=""/>
        <dsp:cNvSpPr/>
      </dsp:nvSpPr>
      <dsp:spPr>
        <a:xfrm rot="5400000">
          <a:off x="3016770" y="464313"/>
          <a:ext cx="1098443" cy="4093547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afecţiuni respiratorii, biliare şi urinare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afecţiuni reumatice</a:t>
          </a:r>
          <a:endParaRPr lang="en-US" sz="2400" b="1" kern="1200" dirty="0"/>
        </a:p>
      </dsp:txBody>
      <dsp:txXfrm rot="-5400000">
        <a:off x="1519218" y="2015487"/>
        <a:ext cx="4039925" cy="991199"/>
      </dsp:txXfrm>
    </dsp:sp>
    <dsp:sp modelId="{E02C9BEF-56AC-4E75-BBDE-DE9F6A86FD0A}">
      <dsp:nvSpPr>
        <dsp:cNvPr id="0" name=""/>
        <dsp:cNvSpPr/>
      </dsp:nvSpPr>
      <dsp:spPr>
        <a:xfrm rot="5400000">
          <a:off x="202839" y="3497231"/>
          <a:ext cx="1095170" cy="1475903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Alte utilizări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473" y="3687597"/>
        <a:ext cx="1475903" cy="1095170"/>
      </dsp:txXfrm>
    </dsp:sp>
    <dsp:sp modelId="{4970149F-64D2-472A-9F7A-8F297AEDE94A}">
      <dsp:nvSpPr>
        <dsp:cNvPr id="0" name=""/>
        <dsp:cNvSpPr/>
      </dsp:nvSpPr>
      <dsp:spPr>
        <a:xfrm rot="5400000">
          <a:off x="3077381" y="2094818"/>
          <a:ext cx="835703" cy="383520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dezinfecţia localurilor publice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577632" y="3635363"/>
        <a:ext cx="3794406" cy="75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B7095-7B6E-4B49-A9A1-2E2987DF1FF5}">
      <dsp:nvSpPr>
        <dsp:cNvPr id="0" name=""/>
        <dsp:cNvSpPr/>
      </dsp:nvSpPr>
      <dsp:spPr>
        <a:xfrm rot="10800000">
          <a:off x="637312" y="144026"/>
          <a:ext cx="5303071" cy="1409967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21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flavonoide (flavone, antociani, proantociani monomer</a:t>
          </a:r>
          <a:r>
            <a:rPr lang="en-US" alt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o-RO" alt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kern="1200" dirty="0"/>
        </a:p>
      </dsp:txBody>
      <dsp:txXfrm rot="10800000">
        <a:off x="989804" y="144026"/>
        <a:ext cx="4950579" cy="1409967"/>
      </dsp:txXfrm>
    </dsp:sp>
    <dsp:sp modelId="{93AFDCE4-442F-4143-A07B-530956C2326B}">
      <dsp:nvSpPr>
        <dsp:cNvPr id="0" name=""/>
        <dsp:cNvSpPr/>
      </dsp:nvSpPr>
      <dsp:spPr>
        <a:xfrm>
          <a:off x="0" y="1831"/>
          <a:ext cx="1656599" cy="16943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BD5CB-092A-4408-94AC-10D07D770E27}">
      <dsp:nvSpPr>
        <dsp:cNvPr id="0" name=""/>
        <dsp:cNvSpPr/>
      </dsp:nvSpPr>
      <dsp:spPr>
        <a:xfrm rot="10800000">
          <a:off x="1369019" y="2384638"/>
          <a:ext cx="4726980" cy="1409967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21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(u.v. – pinen, terpinen-4-ol) </a:t>
          </a:r>
          <a:endParaRPr lang="en-US" sz="2400" b="1" kern="1200" dirty="0"/>
        </a:p>
      </dsp:txBody>
      <dsp:txXfrm rot="10800000">
        <a:off x="1721511" y="2384638"/>
        <a:ext cx="4374488" cy="1409967"/>
      </dsp:txXfrm>
    </dsp:sp>
    <dsp:sp modelId="{EAF31D10-AE44-4DC9-9F2A-1E32199FA46E}">
      <dsp:nvSpPr>
        <dsp:cNvPr id="0" name=""/>
        <dsp:cNvSpPr/>
      </dsp:nvSpPr>
      <dsp:spPr>
        <a:xfrm>
          <a:off x="370959" y="2117075"/>
          <a:ext cx="1927341" cy="19450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2561-2895-4D27-94A5-88C65D10C33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5C323-E13C-406A-8454-146F63D64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5C323-E13C-406A-8454-146F63D64D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0546-FC9B-41C7-B101-9E33D9D4158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F338-B962-4164-AAB6-740013DEE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png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47.e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5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4.png"/><Relationship Id="rId11" Type="http://schemas.openxmlformats.org/officeDocument/2006/relationships/image" Target="../media/image89.gif"/><Relationship Id="rId5" Type="http://schemas.openxmlformats.org/officeDocument/2006/relationships/image" Target="../media/image83.emf"/><Relationship Id="rId10" Type="http://schemas.openxmlformats.org/officeDocument/2006/relationships/image" Target="../media/image88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0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0.jpeg"/><Relationship Id="rId4" Type="http://schemas.openxmlformats.org/officeDocument/2006/relationships/image" Target="../media/image10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16.jpeg"/><Relationship Id="rId4" Type="http://schemas.openxmlformats.org/officeDocument/2006/relationships/image" Target="../media/image14.gi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052" y="2205038"/>
            <a:ext cx="9115865" cy="2232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PRODUSE VEGETALE  ŞI ULEIURI  VOLATILE CU </a:t>
            </a:r>
          </a:p>
          <a:p>
            <a:pPr algn="ctr">
              <a:defRPr/>
            </a:pPr>
            <a:r>
              <a:rPr lang="ro-RO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MONOTERPENE </a:t>
            </a:r>
            <a:endParaRPr lang="ro-RO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3401" y="285751"/>
            <a:ext cx="41676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CITRI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AETHEROLEUM </a:t>
            </a:r>
            <a:endParaRPr lang="ro-RO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452688" y="4759475"/>
            <a:ext cx="771525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Acţiune: antibacteriană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elecţie pe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6" descr="http://sanatate.bzi.ro/public/upload/photos/22/ulei_lama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2576" r="14032"/>
          <a:stretch/>
        </p:blipFill>
        <p:spPr bwMode="auto">
          <a:xfrm>
            <a:off x="2096086" y="808971"/>
            <a:ext cx="2813539" cy="35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7377" y="1428751"/>
            <a:ext cx="282951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Limonen, </a:t>
            </a:r>
          </a:p>
          <a:p>
            <a:pPr indent="449263" algn="just">
              <a:defRPr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Citrali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1812" y="3286126"/>
            <a:ext cx="274048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furanocumarine -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fotosensibilizare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660610" y="2500313"/>
            <a:ext cx="31630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Cumarine - antispastice.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52939" y="1785939"/>
            <a:ext cx="1571625" cy="642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4212685" y="2731146"/>
            <a:ext cx="2447925" cy="126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5813" y="3500439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09813" y="5429251"/>
            <a:ext cx="79295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Întrebuinţări: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infecţii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respiratorii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75233"/>
              </p:ext>
            </p:extLst>
          </p:nvPr>
        </p:nvGraphicFramePr>
        <p:xfrm>
          <a:off x="296986" y="1538948"/>
          <a:ext cx="1230312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CS ChemDraw Drawing" r:id="rId4" imgW="566606" imgH="1599896" progId="MDLDrawOLE.MDLDrawObject.1">
                  <p:embed/>
                </p:oleObj>
              </mc:Choice>
              <mc:Fallback>
                <p:oleObj name="CS ChemDraw Drawing" r:id="rId4" imgW="566606" imgH="1599896" progId="MDLDrawOLE.MDLDrawObject.1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86" y="1538948"/>
                        <a:ext cx="1230312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 descr="Hapciu Raceala si Gripa solubil, 12 plicuri, Fares&lt;br /&gt;&lt;span class=&quot;small&quot;&gt;[5941141009246]&lt;/span&g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-1375" r="13875" b="1375"/>
          <a:stretch/>
        </p:blipFill>
        <p:spPr bwMode="auto">
          <a:xfrm>
            <a:off x="9854857" y="576263"/>
            <a:ext cx="23352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ww.torbaytreefarmers.com.au/pics/large/2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26" y="787690"/>
            <a:ext cx="3503612" cy="243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3526" y="1493603"/>
            <a:ext cx="3708400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CITRUS AURANTIFOLIA</a:t>
            </a:r>
            <a:endParaRPr lang="en-US" altLang="en-US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o-RO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 comună </a:t>
            </a:r>
          </a:p>
        </p:txBody>
      </p:sp>
      <p:pic>
        <p:nvPicPr>
          <p:cNvPr id="28674" name="Picture 2" descr="Image result for semnul exlamari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1446456"/>
            <a:ext cx="18383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prgdb.cbm.fvg.it/private/organisms/images/Citrus%20reticulata%20var.%20deliciosa%20Mandarine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10" y="3483769"/>
            <a:ext cx="4033838" cy="302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10587" y="5538150"/>
            <a:ext cx="4195763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o-R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CITRUS RETICULATA</a:t>
            </a:r>
          </a:p>
          <a:p>
            <a:pPr indent="449263" algn="ctr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andarin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http://secondnaturearomatics.com/images/grapefruit-o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5" y="2204400"/>
            <a:ext cx="333375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65761" y="264470"/>
            <a:ext cx="11380762" cy="9541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 SPECII DE CITRICE UTILIZATE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ŢINEREA DE ULEIURI VOLATILE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05837" y="3618157"/>
            <a:ext cx="3500438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CITRUS PARADISI</a:t>
            </a:r>
          </a:p>
          <a:p>
            <a:pPr indent="449263" algn="just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Grapefruit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4220309" y="4966118"/>
            <a:ext cx="746994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Întrebuinţări: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infecţii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respiratorii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(bronşite,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sinuzite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gripă)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infecții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urinare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(cistite, nefrite,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uretrite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6867" name="Picture 2" descr="https://encrypted-tbn2.gstatic.com/images?q=tbn:ANd9GcTy0qaQ4-ppU1sLWD_lLrCIsYRjzmm-pgLB_zeYZ6l8KkQxYoq_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2" y="1589381"/>
            <a:ext cx="2584867" cy="276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53314" y="323851"/>
            <a:ext cx="27209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ctr">
              <a:defRPr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PINI TURIO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8439" y="857250"/>
            <a:ext cx="2576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ulei volatil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pinen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810250" y="928689"/>
            <a:ext cx="35369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antiseptic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antiinflamator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024564" y="2286000"/>
            <a:ext cx="1141659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099425" y="2314575"/>
            <a:ext cx="19336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şor diuretic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096000" y="3000375"/>
            <a:ext cx="34964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până la 300 mg%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vitamină C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83289" y="3857625"/>
            <a:ext cx="98058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rezine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219451" y="1855788"/>
            <a:ext cx="1143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 flipV="1">
            <a:off x="5314785" y="1073151"/>
            <a:ext cx="495466" cy="14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81439" y="2571750"/>
            <a:ext cx="21431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24689" y="2486025"/>
            <a:ext cx="1019175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1"/>
          </p:cNvCxnSpPr>
          <p:nvPr/>
        </p:nvCxnSpPr>
        <p:spPr>
          <a:xfrm>
            <a:off x="4024314" y="3857625"/>
            <a:ext cx="1958975" cy="23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52939" y="3200400"/>
            <a:ext cx="1571625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5392" r="22571"/>
          <a:stretch>
            <a:fillRect/>
          </a:stretch>
        </p:blipFill>
        <p:spPr bwMode="auto">
          <a:xfrm>
            <a:off x="8415339" y="3228976"/>
            <a:ext cx="13827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6" descr="Imagini pentru ceai muguri de p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12862" r="20255" b="5362"/>
          <a:stretch>
            <a:fillRect/>
          </a:stretch>
        </p:blipFill>
        <p:spPr bwMode="auto">
          <a:xfrm>
            <a:off x="2581716" y="620714"/>
            <a:ext cx="1425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75" y="2497809"/>
            <a:ext cx="3048000" cy="2800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13" descr="Imagini pentru ceai muguri de p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19968" r="29440" b="10735"/>
          <a:stretch>
            <a:fillRect/>
          </a:stretch>
        </p:blipFill>
        <p:spPr bwMode="auto">
          <a:xfrm>
            <a:off x="2424113" y="3429001"/>
            <a:ext cx="14779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5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15" y="247098"/>
            <a:ext cx="1381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7" descr="Imagini pentru ceai muguri de p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15672" r="26202" b="13264"/>
          <a:stretch>
            <a:fillRect/>
          </a:stretch>
        </p:blipFill>
        <p:spPr bwMode="auto">
          <a:xfrm>
            <a:off x="8415339" y="620714"/>
            <a:ext cx="1887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eai Hapciu Stare De Bine 20dz F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b="23082"/>
          <a:stretch>
            <a:fillRect/>
          </a:stretch>
        </p:blipFill>
        <p:spPr bwMode="auto">
          <a:xfrm>
            <a:off x="4860132" y="241452"/>
            <a:ext cx="25479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4" descr="http://farmaciaverde.util21.ro/produse/6982_28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12167"/>
          <a:stretch>
            <a:fillRect/>
          </a:stretch>
        </p:blipFill>
        <p:spPr bwMode="auto">
          <a:xfrm>
            <a:off x="1153551" y="3816906"/>
            <a:ext cx="2096184" cy="277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8" descr="https://www.daciaplant.ro/media/catalog/product/cache/1/thumbnail/450x/17f82f742ffe127f42dca9de82fb58b1/s/a/sanatatea-cailor-respiratorii-ceai-compus-revizui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8066" r="7919" b="6052"/>
          <a:stretch>
            <a:fillRect/>
          </a:stretch>
        </p:blipFill>
        <p:spPr bwMode="auto">
          <a:xfrm>
            <a:off x="4044951" y="4933950"/>
            <a:ext cx="16303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2" descr="Alevia Ceai antitusin x 20 plicu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8069" r="22327" b="6783"/>
          <a:stretch>
            <a:fillRect/>
          </a:stretch>
        </p:blipFill>
        <p:spPr bwMode="auto">
          <a:xfrm>
            <a:off x="8976519" y="3858159"/>
            <a:ext cx="1802386" cy="274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8215314" y="2992994"/>
            <a:ext cx="3338787" cy="82391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Asocieri</a:t>
            </a:r>
          </a:p>
        </p:txBody>
      </p:sp>
      <p:pic>
        <p:nvPicPr>
          <p:cNvPr id="35848" name="Picture 12" descr="plantusin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14458" r="16599" b="18567"/>
          <a:stretch>
            <a:fillRect/>
          </a:stretch>
        </p:blipFill>
        <p:spPr bwMode="auto">
          <a:xfrm>
            <a:off x="942682" y="1069334"/>
            <a:ext cx="2905616" cy="23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Imagini pentru ceai muguri de br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32" y="1897215"/>
            <a:ext cx="4052282" cy="304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3" descr="Imagini pentru ceai muguri de p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9"/>
          <a:stretch>
            <a:fillRect/>
          </a:stretch>
        </p:blipFill>
        <p:spPr bwMode="auto">
          <a:xfrm>
            <a:off x="8681958" y="346856"/>
            <a:ext cx="1800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153551" y="1360226"/>
            <a:ext cx="558354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hidrocarburi C10 (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lfa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-pinen) 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15" descr="http://sapunpentrusuflet.files.wordpress.com/2012/01/506777-ulei-de-pin-shutterstock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1214438"/>
            <a:ext cx="2041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2356" y="4005453"/>
            <a:ext cx="586961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bronșite 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alte afecțiuni ale căilor respiratorii superioare – inhalaţii, soluții orale;</a:t>
            </a:r>
          </a:p>
          <a:p>
            <a:pPr algn="just">
              <a:buFontTx/>
              <a:buChar char="-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infecţii urinare - soluții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660" y="434976"/>
            <a:ext cx="6858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PINI SYLVESTRYS </a:t>
            </a:r>
            <a:r>
              <a:rPr lang="ro-RO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AETHEROLEUM</a:t>
            </a:r>
            <a:endParaRPr lang="ro-RO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723" y="2335692"/>
            <a:ext cx="66209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decongestivă asupra căilor respiratorii superioare, antiseptică,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antiinflamatoare 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4825" name="Picture 10" descr="Hapciu Lotiune 100m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20304" r="30493" b="17116"/>
          <a:stretch/>
        </p:blipFill>
        <p:spPr bwMode="auto">
          <a:xfrm>
            <a:off x="410517" y="3334042"/>
            <a:ext cx="2095343" cy="3202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Down Arrow 1"/>
          <p:cNvSpPr/>
          <p:nvPr/>
        </p:nvSpPr>
        <p:spPr>
          <a:xfrm>
            <a:off x="944575" y="1722985"/>
            <a:ext cx="185530" cy="6127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44334" y="3166689"/>
            <a:ext cx="185530" cy="82169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10921"/>
              </p:ext>
            </p:extLst>
          </p:nvPr>
        </p:nvGraphicFramePr>
        <p:xfrm>
          <a:off x="10210288" y="678041"/>
          <a:ext cx="1609725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CS ChemDraw Drawing" r:id="rId5" imgW="712914" imgH="1247633" progId="MDLDrawOLE.MDLDrawObject.1">
                  <p:embed/>
                </p:oleObj>
              </mc:Choice>
              <mc:Fallback>
                <p:oleObj name="CS ChemDraw Drawing" r:id="rId5" imgW="712914" imgH="1247633" progId="MDLDrawOLE.MDLDrawObject.1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288" y="678041"/>
                        <a:ext cx="1609725" cy="281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51844"/>
              </p:ext>
            </p:extLst>
          </p:nvPr>
        </p:nvGraphicFramePr>
        <p:xfrm>
          <a:off x="10231232" y="3600433"/>
          <a:ext cx="1692275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CS ChemDraw Drawing" r:id="rId7" imgW="734239" imgH="1223339" progId="MDLDrawOLE.MDLDrawObject.1">
                  <p:embed/>
                </p:oleObj>
              </mc:Choice>
              <mc:Fallback>
                <p:oleObj name="CS ChemDraw Drawing" r:id="rId7" imgW="734239" imgH="1223339" progId="MDLDrawOLE.MDLDrawObject.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232" y="3600433"/>
                        <a:ext cx="1692275" cy="281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36234" y="5790595"/>
            <a:ext cx="4959498" cy="4616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oligurie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hematurie,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albuminurie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 descr="Related imag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74" y="5279469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goodfood.ro/thumbs/350/022012/659e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06" y="4118308"/>
            <a:ext cx="3583564" cy="23868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308295" y="4788868"/>
            <a:ext cx="4504010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PINUS PINEA</a:t>
            </a: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emin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alimentaţie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Imagini pentru ceai muguri de 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22038" r="18382" b="17268"/>
          <a:stretch>
            <a:fillRect/>
          </a:stretch>
        </p:blipFill>
        <p:spPr bwMode="auto">
          <a:xfrm>
            <a:off x="1308295" y="1486574"/>
            <a:ext cx="3371659" cy="260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55070" y="366784"/>
            <a:ext cx="3868615" cy="997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Gemmaterapie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afecţiuni osteo-articulare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Prajitura cu ananas si seminte de p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70" y="4240228"/>
            <a:ext cx="2852420" cy="191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4" name="Picture 6" descr="Image result for artroza genun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05" y="865357"/>
            <a:ext cx="5149168" cy="25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magini pentru ceai muguri de br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867" r="17275" b="4268"/>
          <a:stretch/>
        </p:blipFill>
        <p:spPr bwMode="auto">
          <a:xfrm>
            <a:off x="8850855" y="3732184"/>
            <a:ext cx="1802613" cy="250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Imagini pentru ceai muguri de br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459" r="24227" b="-459"/>
          <a:stretch/>
        </p:blipFill>
        <p:spPr bwMode="auto">
          <a:xfrm rot="-2340000">
            <a:off x="796348" y="1651046"/>
            <a:ext cx="1182093" cy="2511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Imagini pentru ceai muguri de br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7655"/>
          <a:stretch/>
        </p:blipFill>
        <p:spPr bwMode="auto">
          <a:xfrm>
            <a:off x="9008503" y="1404736"/>
            <a:ext cx="2065773" cy="232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ini pentru ceai muguri de p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3" y="3158378"/>
            <a:ext cx="3517705" cy="2192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08295" y="476251"/>
            <a:ext cx="3419281" cy="657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ABIES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TURIONES</a:t>
            </a:r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1656" y="476251"/>
            <a:ext cx="3313113" cy="6572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ABIES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AETHEROLEUM</a:t>
            </a:r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2572829" y="1558926"/>
            <a:ext cx="6278026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Compoziții chimice, acțiuni terapeutice și întrebuințări asemănătoare cu cele ale produselor provenite de la pin</a:t>
            </a:r>
          </a:p>
        </p:txBody>
      </p:sp>
      <p:pic>
        <p:nvPicPr>
          <p:cNvPr id="20" name="Picture 14" descr="http://farmaciaverde.util21.ro/produse/6982_2853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12168"/>
          <a:stretch/>
        </p:blipFill>
        <p:spPr bwMode="auto">
          <a:xfrm rot="21250957">
            <a:off x="3087610" y="3661233"/>
            <a:ext cx="1720034" cy="227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Right Arrow 11"/>
          <p:cNvSpPr/>
          <p:nvPr/>
        </p:nvSpPr>
        <p:spPr>
          <a:xfrm>
            <a:off x="2254045" y="985075"/>
            <a:ext cx="318784" cy="1044806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94473" flipH="1">
            <a:off x="8348663" y="990601"/>
            <a:ext cx="360362" cy="747713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chemeClr val="tx1"/>
              </a:solidFill>
            </a:endParaRPr>
          </a:p>
        </p:txBody>
      </p:sp>
      <p:pic>
        <p:nvPicPr>
          <p:cNvPr id="43023" name="Picture 15" descr="Biofarm Herbaflu Inhalan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7297" r="38823" b="6354"/>
          <a:stretch/>
        </p:blipFill>
        <p:spPr bwMode="auto">
          <a:xfrm rot="19704958">
            <a:off x="930311" y="4152730"/>
            <a:ext cx="1290734" cy="235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7650938"/>
              </p:ext>
            </p:extLst>
          </p:nvPr>
        </p:nvGraphicFramePr>
        <p:xfrm>
          <a:off x="738114" y="10764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627187" y="214364"/>
            <a:ext cx="57724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JUNIPERI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FRUCTUS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IENUP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ĂR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98305" y="5586692"/>
            <a:ext cx="5681443" cy="7207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Condiment (ienibahar)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6708775" y="1724990"/>
            <a:ext cx="1079500" cy="28733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0096" y="1724990"/>
            <a:ext cx="1415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diuretică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6285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88275" y="2313264"/>
            <a:ext cx="3273578" cy="1535386"/>
            <a:chOff x="423105" y="2269594"/>
            <a:chExt cx="1966659" cy="2138669"/>
          </a:xfrm>
        </p:grpSpPr>
        <p:sp>
          <p:nvSpPr>
            <p:cNvPr id="16" name="Rectangle 15"/>
            <p:cNvSpPr/>
            <p:nvPr/>
          </p:nvSpPr>
          <p:spPr>
            <a:xfrm>
              <a:off x="423105" y="2269594"/>
              <a:ext cx="1966659" cy="21386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32373" y="2661497"/>
              <a:ext cx="1857391" cy="17467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Infecții urinare minore</a:t>
              </a:r>
              <a:endPara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45692" y="4021638"/>
            <a:ext cx="275748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Antiseptică urinară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33846" y="4206304"/>
            <a:ext cx="131184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5" name="Picture 2" descr="http://www.naturafarm.ro/poze/plante/ienup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35" y="214364"/>
            <a:ext cx="2071687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.universbio.ro/image/cache/data/sirop-cu-muguri-de-pin-ienupar-si-propolis-tisofit_2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10878" r="26561" b="11709"/>
          <a:stretch/>
        </p:blipFill>
        <p:spPr bwMode="auto">
          <a:xfrm>
            <a:off x="9631394" y="361768"/>
            <a:ext cx="1925949" cy="3081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2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2487" r="17937" b="3014"/>
          <a:stretch>
            <a:fillRect/>
          </a:stretch>
        </p:blipFill>
        <p:spPr bwMode="auto">
          <a:xfrm>
            <a:off x="534964" y="361768"/>
            <a:ext cx="18716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668713"/>
            <a:ext cx="2368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r="19402"/>
          <a:stretch>
            <a:fillRect/>
          </a:stretch>
        </p:blipFill>
        <p:spPr bwMode="auto">
          <a:xfrm>
            <a:off x="694300" y="3538617"/>
            <a:ext cx="2087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8116" y="1412876"/>
            <a:ext cx="689316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nefrotoxicitate    </a:t>
            </a:r>
            <a:r>
              <a:rPr lang="ro-RO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cure 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max. 4 săptămâni (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296" y="3590518"/>
            <a:ext cx="224292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Contraindicații:</a:t>
            </a:r>
          </a:p>
          <a:p>
            <a:pPr>
              <a:buFontTx/>
              <a:buChar char="-"/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nefrite, pielonefrite</a:t>
            </a:r>
          </a:p>
          <a:p>
            <a:pPr>
              <a:buFontTx/>
              <a:buChar char="-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arcină</a:t>
            </a:r>
          </a:p>
          <a:p>
            <a:pPr>
              <a:buFontTx/>
              <a:buChar char="-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12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4726" y="2209377"/>
            <a:ext cx="641354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ndelungat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 </a:t>
            </a:r>
            <a:r>
              <a:rPr lang="ro-RO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             </a:t>
            </a:r>
            <a:r>
              <a:rPr lang="ro-RO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hematurie, albuminurie.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29300" y="1844675"/>
            <a:ext cx="368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550799" y="1619835"/>
            <a:ext cx="4995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      </a:t>
            </a:r>
            <a:endParaRPr lang="ro-RO" dirty="0"/>
          </a:p>
        </p:txBody>
      </p:sp>
      <p:sp>
        <p:nvSpPr>
          <p:cNvPr id="15" name="Right Arrow 14"/>
          <p:cNvSpPr/>
          <p:nvPr/>
        </p:nvSpPr>
        <p:spPr>
          <a:xfrm>
            <a:off x="6925943" y="2391227"/>
            <a:ext cx="4995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     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374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5" name="Picture 4" descr="http://www.commanster.eu/commanster/Plants/Trees/Trees/Juniperus.commun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6" y="697725"/>
            <a:ext cx="3804809" cy="25444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96376" y="1091364"/>
            <a:ext cx="3812344" cy="1874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HIDROCARBURI M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ONOTERPEN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ro-RO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http://radio-nadlac.ro/anunturi/public/t_img-13304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90" y="3691202"/>
            <a:ext cx="4833704" cy="281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8" descr="http://emaramures.ro/FotoMaramures/La%20Basesti,%20in%20raiul%20lacrimioarelor/Pin-ro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99" y="1320379"/>
            <a:ext cx="2918935" cy="4379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02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1814" y="2049850"/>
            <a:ext cx="5202237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o-RO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Compoziţie chimică: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hidrocarburi C10 (</a:t>
            </a:r>
            <a:r>
              <a:rPr lang="ro-RO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pinen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alcooli (</a:t>
            </a:r>
            <a:r>
              <a:rPr lang="ro-RO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terpinen-4-ol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etc.</a:t>
            </a:r>
          </a:p>
          <a:p>
            <a:pPr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Acţiune: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antiseptică,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diuretică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Întrebuinţări→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infecţii urinare, </a:t>
            </a:r>
          </a:p>
          <a:p>
            <a:pPr algn="just">
              <a:defRPr/>
            </a:pPr>
            <a:endParaRPr lang="ro-RO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8" descr="Imagini pentru ulei de ienu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 r="32129"/>
          <a:stretch>
            <a:fillRect/>
          </a:stretch>
        </p:blipFill>
        <p:spPr bwMode="auto">
          <a:xfrm>
            <a:off x="1240318" y="462737"/>
            <a:ext cx="1079500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12" descr="Dacia Plant Renostim Comprim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r="22273"/>
          <a:stretch>
            <a:fillRect/>
          </a:stretch>
        </p:blipFill>
        <p:spPr bwMode="auto">
          <a:xfrm rot="1425121">
            <a:off x="9828081" y="3093818"/>
            <a:ext cx="1998774" cy="36055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3359150" y="539750"/>
            <a:ext cx="4681538" cy="820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JUNIPERI AETHEROLEUM</a:t>
            </a:r>
          </a:p>
        </p:txBody>
      </p:sp>
      <p:pic>
        <p:nvPicPr>
          <p:cNvPr id="40966" name="Picture 14" descr="Biomicin urinar A20 15 capsule 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4684"/>
          <a:stretch>
            <a:fillRect/>
          </a:stretch>
        </p:blipFill>
        <p:spPr bwMode="auto">
          <a:xfrm rot="1200000">
            <a:off x="575123" y="3106644"/>
            <a:ext cx="2828275" cy="1895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0968" name="Picture 10" descr="Imagini pentru terpinen 4 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430398"/>
            <a:ext cx="1632856" cy="2805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67570"/>
              </p:ext>
            </p:extLst>
          </p:nvPr>
        </p:nvGraphicFramePr>
        <p:xfrm>
          <a:off x="8594076" y="427975"/>
          <a:ext cx="1438273" cy="251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CS ChemDraw Drawing" r:id="rId7" imgW="712914" imgH="1247633" progId="MDLDrawOLE.MDLDrawObject.1">
                  <p:embed/>
                </p:oleObj>
              </mc:Choice>
              <mc:Fallback>
                <p:oleObj name="CS ChemDraw Drawing" r:id="rId7" imgW="712914" imgH="1247633" progId="MDLDrawOLE.MDLDrawObject.1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076" y="427975"/>
                        <a:ext cx="1438273" cy="251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51910"/>
              </p:ext>
            </p:extLst>
          </p:nvPr>
        </p:nvGraphicFramePr>
        <p:xfrm>
          <a:off x="10095386" y="462737"/>
          <a:ext cx="1464165" cy="243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CS ChemDraw Drawing" r:id="rId9" imgW="734239" imgH="1223339" progId="MDLDrawOLE.MDLDrawObject.1">
                  <p:embed/>
                </p:oleObj>
              </mc:Choice>
              <mc:Fallback>
                <p:oleObj name="CS ChemDraw Drawing" r:id="rId9" imgW="734239" imgH="1223339" progId="MDLDrawOLE.MDLDrawObject.1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386" y="462737"/>
                        <a:ext cx="1464165" cy="2432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03384" y="5428186"/>
            <a:ext cx="7005724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terpinen-4-ol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protejează nefronii de e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fectul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iritativ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pinenului din uleiul volatil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30" y="549848"/>
            <a:ext cx="5194235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NIGELLAE SATIVAE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negrilică</a:t>
            </a:r>
            <a:r>
              <a:rPr lang="ro-RO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chimen negru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185" y="2801194"/>
            <a:ext cx="2916214" cy="101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Ulei presat la rece</a:t>
            </a:r>
          </a:p>
          <a:p>
            <a:pPr algn="ctr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volatil, lipide</a:t>
            </a:r>
            <a:endParaRPr lang="ro-RO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9576" y="2925390"/>
            <a:ext cx="3234906" cy="792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Afecțiuni respiratorii</a:t>
            </a:r>
          </a:p>
        </p:txBody>
      </p:sp>
      <p:sp>
        <p:nvSpPr>
          <p:cNvPr id="45063" name="AutoShape 11" descr="Imagini pentru medicamente cu nigell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4" name="AutoShape 13" descr="Imagini pentru medicamente cu nigell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44672" y="3293199"/>
            <a:ext cx="599480" cy="2174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4" name="Rounded Rectangle 13"/>
          <p:cNvSpPr/>
          <p:nvPr/>
        </p:nvSpPr>
        <p:spPr>
          <a:xfrm>
            <a:off x="4543865" y="2738040"/>
            <a:ext cx="2821090" cy="12255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imunostimulatoare</a:t>
            </a:r>
          </a:p>
          <a:p>
            <a:pPr algn="ctr"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antimicrobiană</a:t>
            </a:r>
          </a:p>
          <a:p>
            <a:pPr algn="ctr"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antiinflamatoare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526216" y="3321138"/>
            <a:ext cx="541902" cy="20033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pic>
        <p:nvPicPr>
          <p:cNvPr id="15" name="Picture 5" descr="Imagini pentru nigella s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0" y="312738"/>
            <a:ext cx="3276873" cy="2308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70946" y="2039825"/>
            <a:ext cx="14814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condiment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805448" y="1047542"/>
            <a:ext cx="1012874" cy="378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6" name="Picture 7" descr="Imagini pentru nigella sat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94" y="372260"/>
            <a:ext cx="2120900" cy="1590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ini pentru baraka caps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43" y="4026202"/>
            <a:ext cx="6127750" cy="266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1856908" y="3920068"/>
            <a:ext cx="2524570" cy="252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64234" y="1028700"/>
            <a:ext cx="7315200" cy="9541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SCHINUS MOLLE FRUCTUS </a:t>
            </a:r>
            <a:endParaRPr lang="ro-RO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piper fals, piper de California, piper de Peru  </a:t>
            </a:r>
          </a:p>
        </p:txBody>
      </p:sp>
      <p:pic>
        <p:nvPicPr>
          <p:cNvPr id="47107" name="Picture 2" descr="http://www.pfaf.org/Admin/PlantImages/SchinusMol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81" y="1308295"/>
            <a:ext cx="3343952" cy="328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3723" y="2546255"/>
            <a:ext cx="7251091" cy="2651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Acţiune: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tonic digestivă,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antibacteriană. </a:t>
            </a:r>
            <a:endParaRPr lang="ro-RO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o-RO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Întrebuinţări: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condiment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alimentar.</a:t>
            </a:r>
          </a:p>
          <a:p>
            <a:pPr algn="just" eaLnBrk="1" hangingPunct="1">
              <a:defRPr/>
            </a:pP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asociat pt. creşterea absorbţiei unor substanţe active.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3567" y="2217784"/>
            <a:ext cx="6825175" cy="1874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ALCOOLI ŞI ESTERI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ONOTERPEN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Image result for fructe de ienup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4" y="275331"/>
            <a:ext cx="3118338" cy="2519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.tootoo.com/mytootoo/upload/50/500717/product/500717_ef0665a675d509740d1bac2c45888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2" y="3846291"/>
            <a:ext cx="3615395" cy="271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t0.gstatic.com/images?q=tbn:ANd9GcQBfw6E_tZk7bYO2-YiwkmAuBPRet3UJZ61_pf5kqAmZrhLV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698">
            <a:off x="313939" y="3686163"/>
            <a:ext cx="3253802" cy="2437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8391389" y="3876297"/>
            <a:ext cx="3360737" cy="252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2" y="-283880"/>
            <a:ext cx="4593686" cy="3438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1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963476" y="2859684"/>
            <a:ext cx="5286375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</a:t>
            </a:r>
            <a:r>
              <a:rPr lang="ro-RO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generală:</a:t>
            </a:r>
            <a:r>
              <a:rPr lang="ro-RO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antiinfecţioasă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1487328"/>
            <a:ext cx="5254505" cy="42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397805" y="1055528"/>
            <a:ext cx="4929187" cy="863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Alcooli monoterpenici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70277" y="1583721"/>
            <a:ext cx="8637563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 de acţiune 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acţiunea antiinfecţioasă este datorată cedării de H</a:t>
            </a:r>
            <a:r>
              <a:rPr lang="ro-RO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 acid); </a:t>
            </a:r>
          </a:p>
          <a:p>
            <a:pPr algn="just" eaLnBrk="1" hangingPunct="1">
              <a:buFontTx/>
              <a:buChar char="-"/>
              <a:defRPr/>
            </a:pP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aciditatea         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puterea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antiinfecţioasă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54" y="3334915"/>
            <a:ext cx="8715375" cy="100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Întrebuinţări: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afecţiuni digestive,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respiratorii.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44112" y="2796824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634937" y="280697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02443" y="2916285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890" name="Picture 2" descr="Image result for anti infectious pH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37" y="161853"/>
            <a:ext cx="5978768" cy="18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21" y="2220844"/>
            <a:ext cx="2798951" cy="3953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Image result for antiinfectios respirator digest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4" y="3834977"/>
            <a:ext cx="4050665" cy="295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79" name="Picture 4" descr="http://img.tootoo.com/mytootoo/upload/50/500717/product/500717_ef0665a675d509740d1bac2c45888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8" y="187326"/>
            <a:ext cx="2941201" cy="220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01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0542"/>
              </p:ext>
            </p:extLst>
          </p:nvPr>
        </p:nvGraphicFramePr>
        <p:xfrm>
          <a:off x="2220437" y="934158"/>
          <a:ext cx="168592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CS ChemDraw Drawing" r:id="rId4" imgW="886486" imgH="1397176" progId="MDLDrawOLE.MDLDrawObject.1">
                  <p:embed/>
                </p:oleObj>
              </mc:Choice>
              <mc:Fallback>
                <p:oleObj name="CS ChemDraw Drawing" r:id="rId4" imgW="886486" imgH="1397176" progId="MDLDrawOLE.MDLDrawObject.1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437" y="934158"/>
                        <a:ext cx="1685925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4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0185" name="Picture 16" descr="Imagine similar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8806" r="12131"/>
          <a:stretch/>
        </p:blipFill>
        <p:spPr bwMode="auto">
          <a:xfrm>
            <a:off x="5666440" y="2500876"/>
            <a:ext cx="2088232" cy="165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9" descr="http://farmacia-atena.ro/761-749-large/strepsils-mentol-si-eucalip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5849" r="6957" b="16394"/>
          <a:stretch/>
        </p:blipFill>
        <p:spPr bwMode="auto">
          <a:xfrm>
            <a:off x="302483" y="553846"/>
            <a:ext cx="1584176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0187" name="Picture 21" descr="Plasture antireumatic cu mentol,12/ 18 cm,Minut 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t="13920" r="18312" b="8306"/>
          <a:stretch/>
        </p:blipFill>
        <p:spPr bwMode="auto">
          <a:xfrm>
            <a:off x="8884814" y="330856"/>
            <a:ext cx="158417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0188" name="Picture 24" descr="Imagini pentru ha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90" y="2543771"/>
            <a:ext cx="4010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29" descr="Imagine similară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r="27787"/>
          <a:stretch/>
        </p:blipFill>
        <p:spPr bwMode="auto">
          <a:xfrm>
            <a:off x="7468178" y="160518"/>
            <a:ext cx="936104" cy="2082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30284" y="3718462"/>
            <a:ext cx="5000625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Acţiuni</a:t>
            </a:r>
            <a:r>
              <a:rPr lang="ro-RO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specifice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anestezică locală;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hepatostimulatoare;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vasoconstrictoare şi decongestivă pentru căile respiratorii superioare;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antipruriginoasă.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1995" y="4732803"/>
            <a:ext cx="403241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Toxicitate: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o-RO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 </a:t>
            </a:r>
            <a:r>
              <a:rPr lang="ro-RO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spasm </a:t>
            </a:r>
            <a:r>
              <a:rPr lang="ro-RO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glotic</a:t>
            </a:r>
            <a:endParaRPr lang="ro-RO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modificări histopatologice la  nivelul encefalului (cercetări experimentale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Image result for semnul exclamari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09" y="4277165"/>
            <a:ext cx="95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aporub prospec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11" y="3901769"/>
            <a:ext cx="1568191" cy="14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2" y="1231107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471747" y="3214688"/>
            <a:ext cx="335299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</a:t>
            </a: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antispastică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170613" y="290857"/>
            <a:ext cx="522421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  <a:defRPr/>
            </a:pPr>
            <a:r>
              <a:rPr lang="ro-RO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acţiunea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antispastică  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nr. atomilor de C din molecula acidului (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maximă la acizii cu 7 atomi C)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buFontTx/>
              <a:buChar char="•"/>
              <a:defRPr/>
            </a:pP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nucleul aromatic acţiunea terapeutică.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738314" y="4377206"/>
            <a:ext cx="8643937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Toxicitate</a:t>
            </a: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formiaţii           tahicardie 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acetaţii               manifestări epileptiforme</a:t>
            </a:r>
          </a:p>
          <a:p>
            <a:pPr algn="just" eaLnBrk="1" hangingPunct="1">
              <a:buFontTx/>
              <a:buChar char="-"/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masajele repetate cu </a:t>
            </a:r>
            <a:r>
              <a:rPr lang="ro-RO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Lavandulae angustifoliae aetheroleum  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uscarea tegumentelor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9664163" y="1947621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02844" y="4945455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8532" y="535781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096375" y="571500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2077" y="211382"/>
            <a:ext cx="3357562" cy="12747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Esteri monoterpenici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239250" y="239518"/>
            <a:ext cx="0" cy="410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2314" y="596436"/>
            <a:ext cx="364189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LAVANDULAE </a:t>
            </a:r>
            <a:r>
              <a:rPr lang="ro-RO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FLOS</a:t>
            </a:r>
            <a:r>
              <a:rPr lang="ro-RO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3" descr="http://kalyx.com/images/full/images_misc/1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66" y="100866"/>
            <a:ext cx="4552950" cy="408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4501" y="1408112"/>
            <a:ext cx="3887788" cy="6477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Lavandula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officinal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ro-RO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2" name="Picture 6" descr="Lavandulae f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96" y="2570528"/>
            <a:ext cx="3376612" cy="28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Image result for lavandula officina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1" y="1731962"/>
            <a:ext cx="4160179" cy="41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http://www.styllmed.sk/domain/sylmed/files/ruky/levand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71501"/>
            <a:ext cx="32146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9975" y="1214438"/>
            <a:ext cx="15183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Cumarine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3779" y="2671704"/>
            <a:ext cx="25939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Flavone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antociani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438" y="1252538"/>
            <a:ext cx="174118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antispastică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07363" y="4062655"/>
            <a:ext cx="18437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antioxidantă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9498683" y="3619365"/>
            <a:ext cx="784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596188" y="142875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766589" y="3393283"/>
            <a:ext cx="642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3311" y="1366838"/>
            <a:ext cx="16097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Ulei volatil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469" y="3177487"/>
            <a:ext cx="66784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sedativă, antispastică (esteri), antiseptică (alcooli)</a:t>
            </a:r>
          </a:p>
          <a:p>
            <a:pPr eaLnBrk="1" hangingPunct="1">
              <a:defRPr/>
            </a:pPr>
            <a:endParaRPr lang="ro-RO" altLang="en-US" sz="2400" b="1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37957" y="1913206"/>
            <a:ext cx="45719" cy="102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1220526" y="5065048"/>
            <a:ext cx="42862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tulburări minore ale somnului, </a:t>
            </a:r>
            <a:endParaRPr lang="ro-RO" altLang="en-US" sz="2400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o-RO" altLang="en-US" sz="2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hiperexcitabilitate nervoasă, cardiacă</a:t>
            </a:r>
            <a:endParaRPr lang="ro-RO" altLang="en-US" sz="2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449875" y="4351538"/>
            <a:ext cx="5078437" cy="2135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infuzie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51" y="1295765"/>
            <a:ext cx="5456214" cy="40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9084202"/>
              </p:ext>
            </p:extLst>
          </p:nvPr>
        </p:nvGraphicFramePr>
        <p:xfrm>
          <a:off x="5598942" y="1192663"/>
          <a:ext cx="5626786" cy="478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506" name="Picture 2" descr="Image result for semnul exlamari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99" y="948203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http://www.mamanatura.ro/images/products/mamanatura.ro/ceai_bai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1" b="22263"/>
          <a:stretch/>
        </p:blipFill>
        <p:spPr bwMode="auto">
          <a:xfrm>
            <a:off x="7381874" y="692696"/>
            <a:ext cx="3452997" cy="186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0659" name="Picture 6" descr="http://tea.mug.ro/wp-content/uploads/2010/12/DSCN8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9" y="771758"/>
            <a:ext cx="3131820" cy="2349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0660" name="Picture 8" descr="TINCTURA DE LAVANDA 50 ml Dacia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76" y="3218173"/>
            <a:ext cx="2366700" cy="236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7" descr="http://wwwdelivery.superstock.com/WI/223/1566/200607/PreviewComp/SuperStock_1566-2944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347292"/>
            <a:ext cx="2807175" cy="18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2" descr="http://www.farmaverde.ro/images/ceai-levantica%20hyperic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06" y="2173165"/>
            <a:ext cx="3100168" cy="23482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3080825" y="4571999"/>
            <a:ext cx="5737086" cy="18710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o-RO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o-RO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Char char="§"/>
              <a:defRPr/>
            </a:pP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orală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infuzie, tinctură diluată</a:t>
            </a:r>
          </a:p>
          <a:p>
            <a:pPr algn="ctr" eaLnBrk="1" hangingPunct="1">
              <a:buFont typeface="Wingdings" panose="05000000000000000000" pitchFamily="2" charset="2"/>
              <a:buChar char="§"/>
              <a:defRPr/>
            </a:pP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băi aromatice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o-RO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daciccool.ro/images/stories/Dacicool/Remedii_naturiste_produse/Hofigal/Suplimente_nutritive/Somn%20u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2" y="1216856"/>
            <a:ext cx="30495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6" descr="http://t0.gstatic.com/images?q=tbn:ANd9GcTBioc9dNoDTa6hNdAR2A55c-9xLGZg7kxgYuXdyt1K0Pcpy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646509"/>
            <a:ext cx="2873335" cy="2593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http://www.mami.ro/&amp;files/levantica.350-thumb-358-0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2" y="214712"/>
            <a:ext cx="3962953" cy="3088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04" y="4334817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2" descr="Imagini pentru emocal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2132"/>
          <a:stretch/>
        </p:blipFill>
        <p:spPr bwMode="auto">
          <a:xfrm>
            <a:off x="10035434" y="836613"/>
            <a:ext cx="1781428" cy="3202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8" descr="Ceai - Noapte buna (sedativ) 50g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t="8943" r="31070" b="9106"/>
          <a:stretch/>
        </p:blipFill>
        <p:spPr bwMode="auto">
          <a:xfrm>
            <a:off x="7855040" y="819492"/>
            <a:ext cx="1796542" cy="26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Image result for CULTURA LAVAN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3646509"/>
            <a:ext cx="4410222" cy="29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641" y="319511"/>
            <a:ext cx="556575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LAVANDULAE AETHEROLEUM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55995" y="565370"/>
            <a:ext cx="28071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Antiseptică (alcooli)</a:t>
            </a:r>
            <a:endParaRPr lang="ro-RO" altLang="en-US" sz="2400"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3362" y="1034400"/>
            <a:ext cx="560416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 </a:t>
            </a: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 - sedativă, antispastică (esteri), </a:t>
            </a:r>
            <a:endParaRPr lang="ro-RO" altLang="en-US" sz="2400" b="1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alt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 </a:t>
            </a: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 – tonică (alcooli</a:t>
            </a:r>
            <a:r>
              <a:rPr lang="ro-RO" alt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altLang="en-US" sz="2400"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56395"/>
              </p:ext>
            </p:extLst>
          </p:nvPr>
        </p:nvGraphicFramePr>
        <p:xfrm>
          <a:off x="532034" y="965420"/>
          <a:ext cx="1163123" cy="283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CS ChemDraw Drawing" r:id="rId3" imgW="624643" imgH="1531063" progId="MDLDrawOLE.MDLDrawObject.1">
                  <p:embed/>
                </p:oleObj>
              </mc:Choice>
              <mc:Fallback>
                <p:oleObj name="CS ChemDraw Drawing" r:id="rId3" imgW="624643" imgH="1531063" progId="MDLDrawOLE.MDLDrawObject.1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4" y="965420"/>
                        <a:ext cx="1163123" cy="2832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4" descr="http://t1.gstatic.com/images?q=tbn:ANd9GcRT4_lXMlFBPxPOdIYJn8807_PFCZmrPcsDvGV4YEVbIGEpc6hNH3FWtMtP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29" y="4406538"/>
            <a:ext cx="4215656" cy="2156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07337"/>
              </p:ext>
            </p:extLst>
          </p:nvPr>
        </p:nvGraphicFramePr>
        <p:xfrm>
          <a:off x="2457987" y="1123510"/>
          <a:ext cx="2466557" cy="270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CS ChemDraw Drawing" r:id="rId6" imgW="1395594" imgH="1531063" progId="MDLDrawOLE.MDLDrawObject.1">
                  <p:embed/>
                </p:oleObj>
              </mc:Choice>
              <mc:Fallback>
                <p:oleObj name="CS ChemDraw Drawing" r:id="rId6" imgW="1395594" imgH="1531063" progId="MDLDrawOLE.MDLDrawObject.1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87" y="1123510"/>
                        <a:ext cx="2466557" cy="2702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660078" y="1955295"/>
            <a:ext cx="2067950" cy="541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cumarine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780" y="5404250"/>
            <a:ext cx="720031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 de administrare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ulei volatil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miere, 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cub de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zahăr, 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aerosoli,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oleosoli (diluat în ulei gras, creme grase).</a:t>
            </a:r>
            <a:endParaRPr lang="ro-RO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1895" y="2521464"/>
            <a:ext cx="6111590" cy="17584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Doze adm. intern pt.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fectul sedativ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 1-6 ani – 1-2 pic., x2/zi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 7-14 ani – 2-3 pic.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3/zi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Adulţi – 3-5 pic. x3/zi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9305" y="4375716"/>
            <a:ext cx="508775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tulburări minore ale somnului, </a:t>
            </a:r>
            <a:endParaRPr lang="ro-RO" altLang="en-US" sz="2400" b="1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o-RO" alt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hiperexcitabilitate nervoasă, cardiacă</a:t>
            </a:r>
            <a:endParaRPr lang="ro-RO" altLang="en-US" sz="2400"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440" y="3892955"/>
            <a:ext cx="185243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o-R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antifungic şi antibacterian de 5 x fenolul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08780" y="3207434"/>
            <a:ext cx="194605" cy="685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44" y="555026"/>
            <a:ext cx="1863823" cy="414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4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r="30402"/>
          <a:stretch>
            <a:fillRect/>
          </a:stretch>
        </p:blipFill>
        <p:spPr bwMode="auto">
          <a:xfrm>
            <a:off x="8697546" y="186660"/>
            <a:ext cx="18288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6" descr="Imagine similar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20753" r="16778" b="16438"/>
          <a:stretch/>
        </p:blipFill>
        <p:spPr bwMode="auto">
          <a:xfrm>
            <a:off x="6955291" y="505254"/>
            <a:ext cx="1728192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8" descr="Imagine similar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6107" r="17016" b="6968"/>
          <a:stretch/>
        </p:blipFill>
        <p:spPr bwMode="auto">
          <a:xfrm>
            <a:off x="3914633" y="3356992"/>
            <a:ext cx="244827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0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82" y="664962"/>
            <a:ext cx="2252244" cy="20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2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13" y="3356992"/>
            <a:ext cx="158417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www.naturafarm.ro/poze/plante/ienup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28788"/>
            <a:ext cx="207168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http://emaramures.ro/FotoMaramures/La%20Basesti,%20in%20raiul%20lacrimioarelor/Pin-ro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36" y="2663361"/>
            <a:ext cx="17986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4562" y="2924176"/>
            <a:ext cx="5932975" cy="3071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o-RO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dministrarea 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ro-RO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timp 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îndelu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fenomene iritative. </a:t>
            </a:r>
            <a:endParaRPr lang="ro-RO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o-RO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o-RO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Pinenul (doze mari, intern) – nefrotoxicitate.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28068" y="426997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532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68" y="1459596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633" y="844550"/>
            <a:ext cx="39661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AURANTII PERICARPIUM 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http://1.bp.blogspot.com/-4BgkD5IKve8/TiqHqglSZ3I/AAAAAAAADA0/QQ0IfSmIGf8/s1600/bitter-orange-Citrus-aurant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62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data:image/jpeg;base64,/9j/4AAQSkZJRgABAQAAAQABAAD/2wCEAAkGBhQSERQUExQWFRUWGB4YGBgXGBgYGBocGxoYFxkZHBoXHCYfHRojGxcXHy8gJCcpLCwsGB4xNTAqNSYrLCkBCQoKDgwOGg8PGiwkHyQsLCwsLCwsLCwsLCwsLCwsLCwsLCwsLCwsLCwsLCwsLCwsLCwsLCwsLCwsLCwsLCwpKf/AABEIALcBEwMBIgACEQEDEQH/xAAbAAACAgMBAAAAAAAAAAAAAAAEBQMGAAECB//EAEAQAAECBAQDBgUCBQIEBwAAAAECEQADBCEFEjFBUWFxBhMigZGhMrHB0fBC4QcUI1LxYpIVM3KCFkNTorLC0v/EABoBAAMBAQEBAAAAAAAAAAAAAAIDBAUBAAb/xAAtEQACAgICAQMCBgEFAAAAAAAAAQIRAyESMQQTQVEiYQUUMkJxsYEzkaHR8f/aAAwDAQACEQMRAD8AR4xSELzcdW4/vCxCSC42iyzqkKQQsba78j1hHNksYwceTQpoLk4282WZwzZC4VZxcG40It1+RsONY6Kj+jIZMoDMtVxmZmSSBYOTbkXilTJUZLnLleJJbiNjyI3ij1ZcXGL2w4t6v2HVRUqBvlLuzABOuwGkRKWSATEC8Ulq7sqUxy3yhwCTf5Q1kSUzA4KVDigsfMH7CJc05qFMq8WcMeRzmLTEE+XmB4jSGs/DD+lQPJXhP294XTaSYH8Jt0LeQvE+OW+SNaU8eWLV9jykkZ5QO7AwPidRMkhExLDKFkMf1AA6AuNAXjuRXCVTBT+JmAPFoHm4734QAl8gyuWZQHw2axAYOGMa+LFGU+TZ8/8A6bYroZs85USpaSF3/UQ1nJKjYXBd49FoMVTSy1SrTC7hSHDkgfFm4GwI1HC8VKlrghwAzl7CNza+/OLIxjjfKPYuWQnqZic+dSQtZVmJXcPxyhk+THSI01ndqKwEmYVBXeqdaw23iJtxG+8A1E4q4wIucrgfQxDmjKTAi2hrLxhYKhNImA3CmAbkw26PG5s1CxYhXIaQj746EFogLE3tz/NYhn4qk+XTC5MPmSsinFuW3nyiwVWEKRKCkIRNlrAuUhS5RWHMtV/Cq9j6MTCeZVGSyJAKlkeKaRm8kP4Ugf3C/OCMExpUmcrPMYTUlCkgBblQygrexYnMdTrxaKIYlHUnsKNCqTUGUopJs/57RZsLxTMtL6Bz6CK7XJzLUFBly/Cp7FTFio7Zn1bjEcipKDu35aJvJwKf8gvT0ek0mJnOW9uIvA68H/4lXTkqPdnu0rCgynLJS7Ft3doTYfW+Enj8z+0N8EqgJxWm0xDMoHRJcKSRoQXGvCE/hqfq+m+v+g3JNbB8X/hRUgHKpM4dcp9FW94oqqWdInmTLd0k5gSPCdCHBbaPVUdu5k+om0yJAqAzKSDlAH6hoXBfePLv4kUI/m1qTIVTgsCizBQHibLZjrbjG9KGPls590DV2IElrAPoHZ9yb3J4xZuxS5qpakkq7kLzAEnLma7Di0VXsf2Gm1ylMsIQggKJcm97Dyj1yqoJdOhEiWLSx9Lk8STE3mV6UpAMqvawgpY3Bt9oqKjmUzWSHP0i74ilKwQd3b0gSjwOWE5SjMs3d9Tw8vvGXgyqK2BV7EmE4eqZMZA114DmeUN8ZUiTLKAeaiTqdCST0A6CGdZJ/kadc3K2ZkgAb3MeZ4pivfH+oNdBw8xv6w6OOeaW9INIMM6XsA6jqBqAPeCaSYg7iE+HSU5mJUwZaQPidN2B0IOnpC2oxkjwpGUPc/q6cou9Jt0jzhYyxGURNUS7EuOUdyEBQdXwgOW+UGTgFpSr+4A+ojiZTlSUpSAA123OxPNtodNuqQ2bqIOvES9kgDaMiQ4K2qvaMgPRl8COZYiCoAJck9fz/EEnDv6ehzJuTxG9vzeJsHk5V5nZtDwGpPo0WZNKlRK5SwoBJcfX2jGk50+Cv+xl8WUUSH0EdDD0qISq7ni20WTGZUlBSAUoUzqAFyfpC8yrBSXAI1MBhz899Do/U+K7Ec/s8P8Ay1eR+4+0BTKVclQex1BB9dL7xaUyLawJWUKVkOTa2trnpFmPO2+LdlH5TLGLk1SQrlYuv9WVf/UL/wC5LK94aoplliJJSTshTq6lCi/yjqVSy0XSL8Tc/t5Q6wbN3ngSFK3zPlQ/HieVvKHcIuW9ITjTk6irK72owtSZYPiUp/F/akFmBP8Ac4f8sHg9I4DqCRvHoU7B+8P9Zal8gyEDoE/cxBO7KymuhItwvFH5rHjl9KKl4UpfqdCyhlUEpjOmpPIkknySYmqO1lAktKlLUBuEJS/mq8Dr7Myw7J3/AG+cBz+z6Rx4mPT/ABKX7Uh8fw2K7YVV4/KV8MtTcg4fm19txCqbiaDdlN0P1EZNwjZDv1/PwRJLqZkoGWplJ0UkgEEX3439hHl5/JbQuf4al0xfMrUf2k+f1iWTS50KUXDAkAezkwPWYeAQUElBNx/by5jgfWGBn5EMnVW/AD8ENxTeQy8sHjdMT1FQxYXI1Jvs0blVCHBmS87EEZfC7XYtqDpxvBEinUqyb8zp7wXg9BKmTVJXMUyCM2WwPIE25aQnJjlBcvgFOwXFJqpk9aiUlSlOWsnxElQ1P93P5QrnVpNjFvn9lJaZimnFSdvCEnoemltYrqcJCppRMVka2azPs7/pPGJ4+Riytu7oN7YXgldZidNPz81jJvaJUhWYJCnJzB2tYBj5n0jVZgKqVIWZiFJVYM4IPMcCDsTCDGSoBLmx0DDQbvuSSY9ghH1ecen0DRYsE7aTKOpXOkEZZwGdKw/4QSbg7xDj2KqqVqWspU92BLXiqIBU7HSC6WvQhCgXzHSK8kG2q9jvZ6N/DKUsSZ0xK0pQSEhJIzKUlsxHIAj1ibGO04/m0yshWZoOXLqCksLNd2MVTC+1K5VPLly2SQore2Zy7+oMNaDtQaarRVBKVrVJY5kszqJVly/CXDW2iSTWR1LS3/6caBsamLVMCQCCNtC8PlSSXKvCE3UeEBTc9TM7xCXmzFOB/wBRf0H0hv2jwyamWE5gd12YE8ByHvEsvHlNfStIW6XZXsPxYVC50ubOyy8ry0LcupJsz6KZ34vFSxPAJ82YpUtIUkbp4cW1aH3/AIXmrfw5cpB9TF5TNpqGWlaylFmD3UogX5xZjqDTv7Hk/g8YQghGZKklQWPBxYOS+19o5xekB8SgwUHSbZhxSeLF4ddsEpmzHpCCJqlLKEWKQGF9GckloSSMOmGWqWtJCknMl+dlJf0PkYvdKnY5NDvBkhdOkDUHL6H/ABDaRRAHxE/faA+yUllLSoNcK8wL+7esM6qQtU0DMwVryA1hUssYS+RWaW6B1FINo3Fk/wCKIFk06FAADMUpcsGeNQz118iBRTpykJzs/OHlLlluc/8AUayWd3+V94o3aOc9SZgABsSwYOANAw4CLziUijUmWpM9bqAOYpDCwLbFw/SMiXizjUoyLZNJLQmXTIfNMUrN4iUs50t4t3ME4PO76ahBS8t7/T3gyioc1pi0qsyF6Eh/1eW8dSJQkKUlKtDqn6HhCM0opWu/sKXZuqwslZYhCd30ffn6QrqZCgWLHmIay0KWbcdTBtNhEsqZawo8Hb94lXkpNKt/b3LoeVl48HtfcUYVhSpigf0vr0Z/nFspaYJskADlz/zBlJhqZSEoAsNyz348yYkmpCbBnNht+aRqZbNLBFQjXuDzQ3X8t1jaGA8ojrVsH1HWwu/nAsycNOvyD621+kRSlTZUoto5qJ+UgBnN+Y4BuMCYggg5QHIubuT6WghQACrB7Aezs9+ED1s0pQpVvFod7Ppy1hFtDUhLNXkIO97+0LKuYVF2eJ50x7xCQWtv/mHQGtA5mWZ7EabGBEozLZR8KAVHgd0g8n1HJommWifBcNVUTDKQCVrDDTYglyf0gOryPGNPxMlTpmR5+FOHL3Rukp1JlpU+XNfOoOkkH4SR8PUjVxtAcxJp5ilq+NZKkpDNf9RbbhF37tEtPdgpZIyAODpbzJMef4xTZpxUm2wGzCwtwZorzuLW32YUaZi+0U53JBHAi3tHUvFlTbKSkNwe7vxPL3iKlo1KK5SwAsXSwDHz845kymJex3iaOKEJqkG1RMqpUBkJKkagP6EcD+NAuOy0dyFSiRchSQ7Mbh79fWCFhw3pAyVEHnD+NO0CmJKZbG+8bmoBWBsA5ht/w5GdMxKQrKoFUs2CgC5AOz3Dc7cIs/Y7sbIxCnr5wzonS1nu5aT4UpIzpTcOTZSdf0jjDovlbQcRF2Kw6XU1kmVOUUy1KYkWLscofmrKI9p7NdghTrnImhE2USkyypIJs9i+jHyMeVdmcAUirkoBObOCQQxADLzegePZsRxRZJD5U6Fter7RMp45N8l0znP3FtLhiJM2dMyhJUtWQDRKXbyeK7j+OqlLITlmI/Uk6oPXnq0WPFKWfNlHug5ZnJAyjV/TaKTiqZdNIUgMubM1Ow84hzPJHI53S6X3Ae4h/Z/Fe+KlKAAdg3uYm/iJhEldMh/FMzjKAQ4AfMejfSK3gE/I1nfVuusRdpqyYpRTnBCbW4bQ2GbitoWtFelSBIKstyoAdAPq8E0uH94fET5RDTyXVfeLDTU2RLkNAzyNuzrZ3g+FJTMUc2oCU8hqb8Tb0i30lBIT+lK1cxmP7QhThqihLDYN53jhOKLlll66AnfkYrwZFB/Uhbd7Ld3Y/wDSPokRkIU9oFG5yv5/eMjQ/NYvk9yRWe3lAgMqWUlPJYWWJI228O97xmEVtLMoky1JmCoS4cKTl1dKmN9C1ohmdn1FJAUL9WeF2H9k56pikgeJIC03GVQGrK4i1ozcc45IcYUq6KlThREusXKUUglLHTb00hnQ9pbgTEhuIB9x9oAxGlUpCpgBISQFHg75SerQrQqOThjyr6kLWi6YhiJnBkqySyHzpuyk3AtfUD1ifspLz4h3gYZr5XzNkQd9zmvFQpqkpNjrrwPXjFp7G4lTypwWt5Sikh9ZRdrl/hNveE+l6UXxQ/Fuas9OWoa+gt9YgWi+t20DfnnGKnhgbF7gbX3fg28Bz5r7g8ABZ7hyeAvaJJZuS2b0IkNT8LqLs7X1Ow9DEEtYEo8bk9dOHKN1S1ElwHa3EANtxgWehkJcsSW43NnJPraJW72WRjpJg9TXFh1vxJ+1xAdWtSgHOlmEcrSMxY/e72EbUoJKnDsLfnKPUh1V0LJuraCIFzInnAvAyhaHROsGnDWIpExlA3305gj6xJNMQSC8xAIcFQt539oohoi8lfRL+C7y8QQuUgywAGDhmu3DjFSxDxrCkg348eEWOlojNfulJzBgXUwAGgtwEAowldJmWuZJWlSVDKc2a9gUAjV94uS/MQU6aR8rEQTaI+LOb2I18x+cIHfKS8ErmlRcxpaAUkEtHVkrQQEqZd4xV77j3EaSnURpKoLmcollTQ0NqXtFPRKMmVMMtJUVqyAJUskBLKUA5DCExRuPMfWJErAGhgZfYJFj7IdoZVPMWubmWopZOViUj9RUVEAWEGYj/Ez+slaJRUgEWUWzNxYFop0+Y40vYHiwL/P5coEVpCYQinYMtaPTVfxmzIKTTlJIvlUDy3GkUxJ75RUXcl7/ACEJpafSH+DS8ygIrlD1aUhcmWXs7hspKSucoiWlL+G5V/pGzwhXS99PKU+FBJLnZL8tTpDDFMPmSCLnJMDlIuApvmdfWOMPkuVNqAPQ3+YiDLH028bWzyRuXhMuSokkqbQbeo1jhdQZ8xCEj4lBNuf7RHInmcMrMoP6E/R4sfZTCUieFfpQCSo2uxD/AJwjmODckgWtknaxf8vQz1pJQQlknfMohI87xUMOIVTSiTmzJu5J0d9d9I6/i32vRNmopZEwKlo8UwpYgzLhIcahIfzVyhfgEx6SWTqglDeevoBGwoJFMI1GhkpKhpMSBsC5I841Eag5doyB9LH8HfTj8D+qpf6MvKvNNmFRyJvlQLJVbRzximYDPmGoU6lEBJzOTxsL8/rB1SmfQEJEwLSzlnIQoj4S+8L8IxFACgSEqUvM5sCG0fk59YH0ceOLcEeUKTrYyRWS0y1yyS6wyr25WAuQz7awhVJYwfXUoSSR1Id3e7jleNSJPeJtc7BvURJCL9hTsXixghE6zREpB6RgTB3R4snZ/tRMkMnM6NknbodR005Rc6ftFLUnMguSwYs/S21vaPKkriaTXqll0kj8uOhhGbxlkVx0y/xvLeOlLaPRa3ERcBQvro5J6cICra1JazXFmazXfnCGXjeZOY3VoX2DNGpOIIKdTm3jMeGUX9R9JjyQnFOIxVNZR9ub7x3PmN8vvAPe2HpGTJtzo0d4jbMmLvEcwxyF3jiZMeDSBbB6gwCpYKg5UB/pbN5PBU9TAxugw/MnvFfC5YDdjpFuDG5PRmedkUMbJKfFxToUJOclW68rDyTr5mAZU1SipSiSos5Jc66e4tyg6XRBUx1B+AdkjlbWDZlPLCVBKRmI1GzXYekaLxSce+j51MTTJ2UPqdAOJiEVCgo6gg6MCPeNVZZWrNvG6M5lcTs/HZzE8Y2E2GVdGpABmIOaeFdyxYFWYEkgOcoGYNbUcIEMopYKABba8GYbVzZVQJklbTEhSc7OlAUkpUQ/6mJiX+WSQNSTqo3USdyfSOyaiuj3YJLSzGO6mWLlNg+nDT2cx2UM6dx8o2uXY+UJk6OoDgdUpieEGS5fIQzk9mZk2TOnpumQkFaR8WUu5GzBiTyjuL6p8Tso2rEstDxYcGAlDOtgBx/L9IRormslAB4nxH7QPPnKUp1Enrp5DaKeah12T0WPEMeXULGWyE2T56k8/tB/ZalMytkhJsyhMb+0BwW3uTFRkz33aHOEV8yQsTZCigpcZtXcMbHUX3iCW8vPIEh122o0U9TmlLuoXZnChY+oiDEsafBqlIIzjICxuUqUACerEeXOFuJTFz5ips5ZWtW9gPQBoUVaMqZqAxE5ABY3dKgpJynViDp/cYrxcU/pDW2UkzCC/OL32WW8qYguWuP+4fsYqE/DlBV+EWXsnMYqSbFSfk/0MWN6GobzJhBO8ZHQPKMgDoprsSzOjMkPq4N35wlmJIe7j6iCq2ZmUbDqIDm06tgTHsPGKro9BqtB1GVTJYyj4bG926QTMrzJ8KS5LEt7DzhOlMyXo6SReJsPSpUwP4j+XgljSdo5x3Yyp5xmozsQQb2twEcEw2pZkxQShKApLaAXvr7wDiFEqUvKsMfoYkbV0IaYK8YpcaUBGiLR5aPWYmfljozSnxIdjqOB+0QKEbkzGNr8QYY0porwZ3jeug+nxK4dxBisRG0LwkKAKfzrHZkbiIZY42b8MjlG09B8ok35WvHapoAgOlTNWQiWgqUdAkEn0EWTDuwVRMSZk9pEsA/F/wAwtsE7Odz6GOxwTyPSOT8mGNbZXkSzNXl23PAffaOpQVIzAqDF2I1HA6aiHuCUARVd2HALElVmAAK9d2+cVvtjUJ/m5vcn+kSCg8mAb1BivDDj7mD5Gf1p37EysdHEttBVPXJUU9RFUSOcG0ajmHURX6tKhDRLXJOdT2b7CCsIwqZPzd2lRSlsxA8RBcMODsbxlbRvNWpV/E4GwHHrDjs1WdwJl/iy6Hhm+8QSyKK0NxY/UmogqTkSqQpXdoKkpUSPHLzKAWW1ICXNtYYV1PKQookTDNlggIWQ2YML6Ddw/KG1OsVSsikhaf8AUAW6ftFxwns/KlAMgEj9RufLh5Ql54zVPson4bi9PR5mvslVVE0TJUshOylEIta/iuR0GxhrM7FTwGIlsAz5zmJ4sEsByj0sSYFnIiTL5jX7R0fGi/c8xPZWoTcJllv9Z/8AzrAOKzKpKcvcrQndSFFQPXJtyMenzE7wsqZepheP8QUZ8uCGvw01SbPMESgQFbEO3Dl6x1LpX9TFwxXC0LBIZKuIFvMfhgCVhBsAtAKhd3DHcO2sU+tz3EzM/jSxPfRV10vDi0F0E0lQSpzyhhMw8oJDOx2vENJKaZ4g17jcXG0dbclTJqGFVIILbsD6h4rPaeTeWev0h7ieMALzM7nQHQAACFuIYbOqAZqEHukjxLV4UJ4eI2fkIo8WLtWGu9FamVBIyvYH5QRgdVlnyxo5IPNwR82hLOlEKialSUkH+0hTdDGnSGI9EnU5CjaMhwKXMApyHAOkZHuAR59UVIJJ0cvpHE2dMUlwDlHEN0h/Lo0p0A9InUkGxD3B84zF5MU9REKSXSK9Jppkw28TAm/ABz7QEVlKgpJ0i7TVyJEiahDqmz7NtLl2JD8VG1thAlTgKV0jyUHwArznVemYD1sOUaUWmHGfyJ6XFVhzLVkBN+XrFhEn+ZkpzLSpf6Vpf35RTqgKQlsrA3BIIf11i29g6lMxORwFJ25G7xn+bFQj6kew3H2EtVQqlKyrBB24HmDuIiXHp1UUJQoTAlSNWUAfYxTsWw5CmMlBCiASAfDflsOkS4c/qOmhU4cSuZIhXLhpUYcQAeOoIZjw4REcMmkOJayOIDj2i7adAJgUiqKTx+cH/wDESJMyXZQWPCrcXvAi6JWmVX+0/aJabD5tx3am5ghubmwjt19Q1T9mW2hq5dMsCkVmKkgBSvGoDf1VxiwqxoKCxNmlMxOUAh7Pq3OxDx5fNQpCt0kcD9onRPUhaVLOhc3DmO25RpSffaBcK2W+srBMrA5d5YS54upr8WJHmIr3aHDQFKSlipN7XHMfnCOKzFBm7wOGZhx9IiE9U5TrLP8ApGp6n6CHOacH/JynYpRIhjSU94Jl4cpeYpSTk+JhoNB529oJpqPSEp8uj0rXYVUIGrXN4E3Yf4EF4pUolJGcsSLeTaevvA9ErMAWZ734bRHODjbZtePODjFQW62XfspSgJfcxdZI8LRW+zqAEpixIVaMzE25Nsoyr2JFqgSrv+fnGJJ05m/PzeBlKsPzQj7x7M7tAwj7gNQr2gKdeCpqx72hZPqwFfSIEmWpA2YCFNWWfht0gqpneNzvoPzpAVbfjGhhbi0DkxqSphNLKsCA4NwY6n0IJJCUoHJhCiSoXBflcj5RMmmzORduOsbuNKStHzWXH6c3EZS8EpAyinvCNQVHL530gDtt2j75AkSwEyZLZgjwgq2DC2VPzJ4CFk7EVhx6D6wvlzDLSt2OazmG7jqIpyrQkKEvZx1vERlAPcXBHrHU+dlUQ1ns0D0FMZswgai8PekEuz1vs9VGZTSlndO2nCMiqYViqpUpKCFeF9NPiJHtGR7md2NKmT3Yc3BLA8efSBp1TLch3t1L8IBxnFVKUE6MIEkGMTFjfHlLsSkjubISFDYq8Lvd9X6NFiwyompkiSkyxLzE2SSejvFfqJZclUskBNjs78eNoa02OJUkMGEbfiqCV5n2Kyyn+0g7WSVTloCLhKS72uTFUlmZImBSXSpJ/Ooi3hafEVKDE22McYsELl3A0ZJA8o9Dx2ou2uI1eRtKhcnHp9V4SQnLc5Rcc4suGYUEBk5lKVqpWvTkIrGBYetNWx8OVJKuBGz8vtFon4+hDJlF8xYrG0JUYw0kkg8m3oLq6VCWlBlKN1n+0C7DmbCJjMADCwAbpA9IpJSwNiXJ3JicpJYC5Nh8y54Dj04iBbt2Ts5lDNofXSFFRiQUFd2LAlOY3fmNgI1WzloLkhwMrDQ316faF0qpCU5Qnr9YVkyukl/kJI5XOJSc1y9rCFFVOCiXFxbk0OJqAbA6n5tCwyMxOVDA7qcq8th6ecGkn0hmyBU4KBcMdAwNukFYeopSVEHwjV/QM2r846lYeSpmgjFqXu0y0Czuoj0A+vqYNpKISCsF7S9xLUClyovfjpp6RxL7UHvHVLSEHXKGI5j7QnEu8YJcIhGMHyXbGyyylFRfRYe1clM2XKWggjNlcc3t7D0jikDNHOGYaoSyVEhKmIRxLghR4fM9IYig3iPyc6ldGx4HjyjG5Iu2BL8AfRodS5nFxy0LRXMDmMgbQ5XOYaX2b8eMeM6ZXkhs7mkm5sB8hAk6pKtOcanKd2JYfm+8L5c0pWUk2Vp+c3gZyGQhqyaa7EfghTUM5bzhnVFmGj/aE1bPyuE3tfz68I5BbGoDqTf86QNVqjc6a+kDzlFhFsEDI6w2nEyZkNnSWI2YO/tEuKL7pGUEl7QPhtTknIJ/Ucn+7wv7iFHa7F2WASUh3DBz4bARsYU5pQT7s+b85P1v8HeGB5htZnjntFLADJ11blxifAKiWqVMqCWShKs3Fwxbz+sVOqxtc6Yl/CLBvpDsOOfv7EEYu7B0JKuIEO8LwvOCxKA2o1J6wEkCGVROUiQ4JbQJD+VhtFEothuyQV0uX4GzN+rjGQtpaKdkDoL89Y3HfTGfSMp8oqn5XuXbVmF39IkTkyFSFOUkF9mP2MRTq0rUmYt0qTZ3AtppAM+rQm0oEjS/M7RPHx2o7BUdFnwbFEuxISD8QOnpA+MUUqWp5cwEKvkH6f2hQmhyscxfhEyJbmONroU6XRPS4eqcQEiw3Jg+rXLlBLHNlLORqdz02hlJmAS8qLOPpCTKpb+HQMqzD/MG1dQicT+STG5RUVFDpQEC73JcODyvFYVLUEqBJceLUvwMOatcxIyqPxAZQd3b5NACZalLIUb6cYfkcFpDcT+n6mW/swoqppZJcsXJ5FWvRvaMmYurOtaWypDeLZI+pNz+0Q0Ke7pkyxvYnlmJPqflzhVidQmc8uWvwcrFXWJItSnfshVbbJpONCpUtWTKOI0JFt9I3Ilg2IcqUA2toFosOSgeEqA3BNosuHYXlQJh+JVxyTsPPU8rQXpqT0dc17CqdRKSf9Q2Gg38R0f/AEi/SOSgtr/nfSGs1Gx9I4FHnITo/AbbwyMFBaBc7OMIw39Z1OnT9/pAHaT/AJzf2pA9XV/9ouEmmAAYMGim43WJFVNbZeX/AGgJPuIHKqiEnsXS5b3gmlmJQtKlJzh9OHNjr0gZE5lqS4L3Fw/QjWMxKUTKUB+cYQoKTSl7joycGmixLxVCrBaXN2cA+8PqWWCAeMeWy6YhKfUR6H2dxELlJJO3ysYg8zxvSVxPofD8x5m1JbLHR+Hyg7+Z/PKFyFhrDqdLR33obQ9XjGp2XuNks2frpCzE5xd9wePC8an1DvlGUalz784BrKt97EQxQbDjGg6vn358eUJqmY8ZOqH9IFXNLxRDHRx6NFbGIFmOyIjVFMIoVJgOIzygBSdQcw6i494rWMYiZ6goi2XTnvBeOVeaaRsAAPVyfeFQGo6x9B4+FKKk+z5bycnPI2gumriinmydpikk9EuSPO3pAIYMW5wbR0S5qmQkqZibWAa5PAQYigE6YEPlSkNmbnFDSX+SayfCKcLm+JmPwJ47vFlRSC4Kh0G8ZJwECV4PHM0cnLlHG+2ggObSGQlS5isxSlyEm3R9+EBXBfIEth4CIyKke1E43dI5AWHtG456q+D3psytwUpQVg5wQ77i1wRyhz2ewNJKEN4zdSj+new5QXU4PNTJVPK0Szm7sSlfEqzlxswYvCzstiSkKnz5qiUykfCOKiwYeRiX08kqU+v7GW5LQx7RYcmVMyocgAXPG7/SAaeUfODq+b3iAtCnCi50sW9oioVMWACnGh+nOF+MlmyNJUv6QmcuKC6OWUs2rudxBGI1KQQAwPxED2eI6eoBsgMH0MJKnOJy+Zd+W0WPNHHk5JHODcasixVYUre3HjEWFSSVuGtr+HeCTRqWSTYQfQykyi9lOk2VZ7bRHKTyPl8sZGo/SbrqnLLBF/CR5lw/vFTpKruZt9Ie00wKlZd0uD9IXqwwGch9MweO4lwk4sYlVoteHUecoSd7q6an2BhxXT3sG+3TygfBg61tqEFvVIPtBEqSHvcxXBatE5zT0QyvE1FJBJI6ev7CJCpkxPRyfBz1+nyg2jiJnGm0eTYzWPMKxqpZV5lWb3ePS8YqO6kTFOxCSB1Nh53fyjyaZMK5gAGp8oX1t9D8avZ2lRcrOpIV0vDHD8REx0Kspj0P7wJPkkaqv05xHTURUt/fzj2VKUE49HuW9mS1KOoYC1gbtDnA64y1klJCFM7bHjE3fpkIK2KlfnpCxeMKUpKlAEC+Xa5aAcPVTUhmPPLHJSiehyqt2yxk2rtfY/n5ziq0OOpSk5hodBw5PDCRiSJnwKfdrv5g3EYWXxXCX2PqfG8uGZfD+A+dVW1125QCqoPtHM1bxCRAxikVNslC3jbQPNnJQHUoJHEloFmYulnT4ueghixyl0hGTNjx7mxgowprcR/SnzP0H3hbXYhMWpLlkk6Cw8+MDrqwkkHRvSLsPi6tmL5Xnc1xx9fILiB8R/OBiADxNz+Ygiul3J2+4Ec0lKuZOCEJKlKZgA5jZhqKMgY4VjkyTImIlEDvGC7XIBsAdoOw5GRbm5Ov7RPQ9gqqWSqahMtIButaQL3HnE1HRHMSv4Ui7b8AOsLlqSBYwq5+eWAhwUkE9BcwLW0yqpBQhQSeB/U36eXWO1LZLCzkRLSuhQKWJBB5Fr/SCmrYK0UCZVEEhmYs3S0ZFnxPs/LmzlzHMvOoqKU3SCbliTo7nzjIRwRRaOUywPEokk7u5hQJikrXLeyw7PYlrP6wZLqmSoH4tuULZqiLn94FxrV9novdD2SCgZQoKADKPPdoLw6UpSgEu4FjFZw+pITlSFKIL8uhj0PCqiWE96UiWn9Q56fOHwfFV7v/AJJ8kNi/EUimyJSxWQSonnZvnA0qdLIUtbvYDRnu8QYlWGbMUpXHbQAaQJ3W8ZqacnrSDQyq8RSUKCD4iAziMMsmWc81kOGyJDkgaA6xxR4ZnZeiRqenCIcYrFFYCB4Uhm013EV4uUl1/B7VgFJMT3zJBSnR7qUb8IIxOWnJnSXyquDYpfR4U1NTkOYC40HOI5kxaUl3BV8XneOZY1v3HyVbLj2Mx4KnBKrKIUnrZ/W0Wyew11jyTB6rup0uZslYJ6Pf2ePXpksEu8Ow9UTTRwtLiw9YJByi2gt6WiITA4jhE2xB1g56AKz/ABCxJpSJY1Wpz/2j7qHpFXopiZYYh21POGna1QmVATfwIe25JNvQe8I0Tip2QSf2aFKMJqpjrfFJHdaRmLc/mIZyKIJ57+sASZZKgS1jcHytDKfP1Owj2WapQi+hdAOKLcNxMKkK8TesT1c8qcjiwiKVJaEbiOS0FhfCIJ4IuPa0TShHakR72PJ0wWTikwaLV6k/OO52ITGcTF/7jpAU1OVRiZFxHqSadDfUn8v/AHBpkwl3JJvcl/nEsitKQ2xMQEXV5xwD9Iv4pqhNu7Y4XOZOjsQ3yhVmJzPzjeYgjp9YxOqup+UDjx8NHG7OiSQBrcN5iLbhdWinSJcv/nlLqUNtmf6RVKeoyeIAEsGfbZ4JoKkIX3ijdiANSdyYDPByjSOWWpU5az41qUeZf5xPS1YZcsC7p8Xuw9oqdTj6leFIyhw53L/KH+Eq/oIJNwkqJ4lRtfp8oRDG4NOQLRJW1aZTrV8KP/cWJA8zbo/CKGiqmMwWpuAJaHWP1edkjQEk8zp7X9TChCDaGuVsZFUiMKPH5xkGpSmNRygrHeIYOUZZiVBSF3B0PMEGAVU5UDyDxkZHJrjLQMewPDpuSaBsqx+kWqomnupY/Tc67uftGRkWY9pJi/IVStEc9A0A29YinL8HtGRkYjm9r7hxWw2pxA90kCwYAcoTMdQX67xkZG346TjYibp0dYdIE2cHFk3I5xHjl1kcn+kZGRDm/UU/ur7CmUmPV8Kre9ky1OXKQ/XQ+4MZGQeN/UBPoNJbTVtd4inTHvGRkMyCjzzFMYzuW1v5GIKPFfAwSBxO8ZGQjJOS0iiieTJc5szAXIveAqqvzksbB2EbjIdiSe2LOZKHiVKLtGRkT5f1sNdEkveJcriMjIW+jwrrUMRG5RtpGRkef6Qwab8Suv0iAG3kPnGRkaUf0oWdrNx5xtOp6j3EZGQZw5bw/wDb8jGHUdSPZ4yMjjPI4zf/ABB9DFooMYSZK5bhOU+EkE/pA2HF43GQrKtBIRTJyVPlLtEJL5TuA/nGRkIfYRJ35jUZGQfFB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7" name="Picture 6" descr="http://whitesagelanding.net/wp-content/uploads/2010/05/800px-Citrus_aurantium-400x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2875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8926" y="3565526"/>
            <a:ext cx="4824413" cy="720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Citrus aurantium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L. var.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amara</a:t>
            </a:r>
          </a:p>
        </p:txBody>
      </p:sp>
      <p:pic>
        <p:nvPicPr>
          <p:cNvPr id="18439" name="Picture 8" descr="http://coaja-de-portocala.home.ro/images/coaja-de-portocala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3" y="4467227"/>
            <a:ext cx="4345453" cy="207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51538" y="4149725"/>
            <a:ext cx="4608512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Citrus aurantium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L. var.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dulcis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8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data:image/jpeg;base64,/9j/4AAQSkZJRgABAQAAAQABAAD/2wCEAAkGBhESEBISEBASFBASEg8QEA8QEA8PFBAQFBAVFBQQFBQXHCYeFxkjGRQUHy8gJCcpLCwsFR4xNTAqNSYrLCkBCQoKDgwOGg8PGiwkHCQpKSwpLCkqKSwpLCksKSwpKSkpKSwsKSkpLCksKSwsKSwsKSwpKSksKSwsLCkpKSksLP/AABEIALcBEwMBIgACEQEDEQH/xAAbAAABBQEBAAAAAAAAAAAAAAAAAgMEBQYBB//EADcQAAIBAwIFAQcDBAEEAwAAAAABAgMEEQUhEjFBUWFxBhMiMoGRoRRCwVJisdEjU+Hw8RUzcv/EABsBAAIDAQEBAAAAAAAAAAAAAAAEAgMFAQYH/8QAKhEAAgIBBAEDAwUBAQAAAAAAAAECAxEEEiExBRNBUSIykRRhcYGhIwb/2gAMAwEAAhEDEQA/APcQAAAAAAAAAAAAAAAAAAAAAAAAA4wA6cyInUS3bwu7IFXW6aeI5k/7Vt9+RTZfXX9zJKLl0ixyGUZyt7SPOPgj65m/xsRauvv/AKk36JQ+xn2eVpj1yXrTTZrOJHPfR7r7oxc9XT5xb9ZyZxavH/px/LFZeXa+2JYtJI2qqro19zpj6OrUutNrzF4LG0vIy2p1ZJ9pP/ZKvy0n90PwVy07iaFM6VSuK0eeJL7MdpatF7SzF+eX3G6vJ0Te1vD/AH4KnWywAbhUT5MVxGjGSksor6FAcydJAAAAAAAAAAAAAAAAAAAAAAAAAAAAAAAAAAAAAAAN1aqim28Jc2+RxvACnIp9R19RbhSSnPrviMPV9/BX6hrE63w0m40k3motnPwuyKys0lwxSSX58syNRrX1X+RqqjPLJFzfp71JOpLHR4hF+EVVe+k+rx0XI7PMnwxi5S7JFtYeyEm1KvNKP9EXu/DZkqqd0uOf5Ht0K1yZ/jbfd9luWNloVepyg4x/qnsjY2WmUKW0IRT77N/ckqvFvCaz2yaFPjIrmchaesfUUUND2Ph++pJvxsiZT9l7dftb9ZMtjOe0ftM6L93Txx4zKXPh7L1HLYabTw3SRRCVtstqZY1re1pLMo04ryig1D2gobqjRi8fvccfjmZyvdTnLinJyb333x/ocUF6+X/ow9T5LKxXFI1qNB7zeSyp6vWbxGeE+i6fcVxVW3mTeerY3YpZNBb0IKPFJ4S6vBgWai22W1F1rhT0iBbU6qW05L0ZOhcV1+9v1SY/G8otYVTH0/2Z3UL6tBuKq5XNSSSyhnbqaoqXqfgUindLG1f2aWOr1Ir4oZ9NidbapCeyeJf0vZmEtfaGrF4nLKz+5Jl9JppSksJ8pxeY/dch+jyerr5++P8ApVdpFDvg1HEKM/bX86eOL44dOrS9epc291GazF5X+D0ei8jVqlw8P4YhOqUP4HwOI6aRUAAAAAAAAAAAAAAAAAAAAAAAAAHGxudxFdd+xGUlFZYC5Mymv6g61T3EPkT/AOTH7mv2+hM9otYlTp7PEpfDBLnnuUuj2uE5y8vL6sxNXrPUkqof2N1VYW5kucFCKj9/Uqq8pSfBTWZfhFjUoTrNb4h1fV+hLt7SMFiK9X1YlJOXC6G4vaiJYW8qUOHi+J7yfX0HZTl/U/ux6pEalg6uFhMhtTeWNutLPzP7sS6z553CQzJkXJr3JqC+CVLU5qPzvbfmZStUc3KUm3l/E/UsdUr4XCuvMqU/X/uZ+oulJ4b6HtPSorI9T5rnjm0h+C/yxmnleCVbbtZM6yTwPx4LCyofcnanQzR3lw4+KMm9m+zO2FMj+1Uko0453548egrQnKbfwZd091iRRqpJ9fyTqenSmtpJ4XcrIsfjVa5Mdg4p/UsjDz7EW5otNp81sy09nPaH3LcJ/FTlth/tfjwQKiINWOGXUXyrlmBe4RuhskbyqlH46DzB/PS/mIu0rrapSf8A+4dfRoodB1NNcE3h/tkTqjlTn7yHJ/MlyZG29b1NLbL9jMnQ45izX21wpxTXUeTM9Y3vC1OP/wBc/mXZl/CWfQ9l4/XLU18/cuzJsrcGLAANMqAAAAAAAAAAAAAAAAATKeBNWrhESc2+f2Frb1WSjHIudw3svuNKkufXu+YqI3eV1CEpPlGLf2RlW2ynyy5R9kZHV67q3LjzUMRivPUuqNpiEU1yy2u7MvY1cz4nzcuLPruaRVFGKbfxNZz6mNRat85SH5waaih1vHgUq6wUl7q2dokenfzS/wC5bDUOTxBZRJwwuWXtaqkQKt5HuVtS7nLqjkLfPNs5JaibxGIJwXbJM79DS1BDtOxj1TY87Snj5SxaHUyWWyLvrRTX1fiefoRY9yVqNFRm0uWzREMucXGTUuzVqacU0Px/gepT33I9N814Hl8vnYXksjKL/T67O+0VnOrGE4LPCnxJc/oQrGRo7LeDS2aX8C+nz6u1e5lalbJbkYWIvIVYNSlnGcvOOWc9BJfJYeBhcrIpMau6WB6hScpJIk6rSS5AuCyt4kVVpW4ZrtlZNdWhOlBP5qcln0MS5YZ6ZolanXtoxynhJPuma2l0sNQpQfeOCnXz9PbJrj3KbS7qKlwt/wDHPo/2yNBYV3CXu5cv2v8Agy+sabKjP+17pltp9772kv64Y39OorXOzQzz7r/UJaiuM4qcemadMUQ7C544+VtJeSYe6ptjbWpx6ZjtYeGAABccAAAAADjYiUwAW2N1qyim29kMVLnBQavqLnUjSjy2ciq6z045OxW5lr+pc3xft6IWpDFNbDjkYs57nljajwO8RVe0NfFCa6tYx6jl3qCgt2ZzUr+VXOE+FLLYhdelwhiqp5yyutnhlzUi6lPEfmj8u+M90Z+FXfdb8voW9jWeVuY8ZKNuX0x++DxlHLb2drT3bwizoeyP9Tb+peafdRcEuqX3JLro9jQqowWxGJOU5PkqqPs5BdCStKguiH53eCNUvi7ccCVjFEepbxEVb1kC41BLqvuVyml2WRhnoha9bcpLplP+Ckzy8bFndXymms5Kyp+DzGuS9TK9zb0uduGKj22x3HafUZT2x35C6T/Ai18DqZY2lTBf6XXw/XYy9Kbx49UWNrd7cxOcXFqSF9RVvQrXLWNOrxYfDP4tlsn1GKVlCazCX3LdXUZw4Hy87jK0aL+VvrjHYZWqrb5jyJwbgsSeCFb2yp7t77ldqdzker3MYNxb5PD58xh6jR64K8PdnBo1xx9RSt7ml9mdUlSn/a/mX8kalcUnukvsS6ck+S+yGVqp1STisMLYqyOJFnquu+9XDwLHlvKGdGrRpzfE3wtY9Bi1tZVW/drOOeOgu5tZUscaay8I5dO+7/pNNr+BNQrjH0ky/sLlKr8LTjPbbuXyMfC0cMSz2awam0rcUFLul9zf/wDP6nMZUvtGPqoJNSRJA4B6gTOnGwY3UmACalXBAr3Qm5uCpu7kDnY7c3vkp9NuOO5lLs8ETUNRx1I+j3GJ58mJ5O5w2/GRvT15TZuHUSWWVuoazGK23YzqVxKSjGHNrfwOafoG6lU3fZiDhbdxDr5Gk4R5ZBt7KpcSy8qBoVpMIUZRiucWs/QnUqKSwlhCprYaq0ca4v3ZVO9yfHR5ZVjhvvy/JLtKuBOs27hVksfuZFo1GmeZuhhtG4vrijVWlznxsWlOtlJLn2MpbXPIsqN7un2L9N5GVH0yXBnXaR5yi0q1SqutVxlRWX3eyLODjUj8XJ80+fqUt9Yxjybe/Uf1PkW4ZrI6amEpYmRqlzUlzljwkRKlmn1bf1JCiKTZjS1Nk+WzYjVCPSIf6CXNMS6bXNFnTeDjgnzIStyGMFXLp+BUOxMq2S6bDEqElzR1TTLEcS325DnvH1WPQaWcYXIEwk8k0ibQqPJc2laXR+hn6UiztbjKE7Y+6F9RXlHfaf2flUgqtGOamfjjFrdY54MZC3k5NY3XPwenWN6liOHh/grdS9nknKdJbNuTXl7vBqV2qdWV37iFN8q3sn0Zm2pcMUifSqYQl0HF7rAipV2FJtyZo1x3F37F1cVaq74f4LH2y+SGeXEZPRNR91Ucu+xd+0OpKpCGPVnoo3wWhcM8mdZQ1qlJdE33vFTi1y4Vj7FjoFbMXF9Hn6MprFP3EH4f+Sfoc8VGu6Mbw9jr1mPkWvgvTl+xokAID6KZByRCuqhMmysu5ABX3VUodQuS1u5Gc1OZXNnYrkqbmq2+ZItpYaZExuS1SainjbuYXkYudfHsaem4eDV6RfQbSlz5ZNLSieZULlpl7pmuzjtnbzuZ+l8l6a2WLj5JXaWSeUbXB3hK/T9bhU2ez8lojepshasxeTPkmnyZL2zsFiM0t902Y3keq6jaKpTlB9U0ec6lpFSlJ8UXw5xxdGYfkdM1PfFcGvor047WRYVSZSvCuTFZMWUMmn2XMb7HUanfNvd5Kz3gKRWq8EfTWclrTkn69Rx0vyVUKrTLC3u0+b3IuGCfI4LQqSWdlt2/k7Gnul9ysi5ITwnUhcYrfm8dhOMPC3ObSO4ZqWyfQjztGuW5PcJdjmdzuZR7JqbKzGOhIo1cepKlSTI8rXGf8ElNPst3qS5J9teFrS1FtYz9zLKe/wDBMo3pVKEo8wFbtMpcl1eaTGslKM8S5eCqv/ZuSg/dy45rnFLGfQfp33ZkyhedS1alR+6IqvWq6ZQ2PsxWb/5Eorm3nP0JWqW8Y8MI+F9WW1e/eOZBsrd1ayb+Rb58kpahTeI9E1ZNv1Jk90OGnGPZL7ndInisl/5yFXchjT5f8iflHNBNvVKS+RZrNbNcByPID6cujEE1CsvEWkkV95AkBQXhnNRXM1F3TM9qFFlU0dj2VlpQzJI0609ToyiueMr1MxTqcMsmn0jUk+om4qSaY1uaaaMs04txfNbMdp1MFt7S6ZiXvYLZ/NgolM8lqqHVNxZu0zVkMlnb3TXUt7LXqkMb5XYzUag9CuKwnOt5g8EbNPGRtaPtHGXzLHnI5Wu4SWMprnvvsYyF0SKd55NCHlbYrE1kUloscxHNV0hNynTfPfhx/gpHH7lzO/INzVi3nG4tddC2WYxwNU74rEiJg5g7nyGCkcAUpCGgSAkiVTvpR8+pJWr/ANn5KxnMkdiZJxUi/srlVMrDXd52JSaS+HicuWccjNW104STX1T5PwaO01FVto4jj9v8goKPIpbBxfHQpyccLLy/C5HIwy9+fRPkx6ouF7Zb6vHLykLlCTWW+f8AaTjDd2L78ESdPG26x9UJlTfLfv5wSVS35rGN9uYqNPlju0n0K3Ru5J+pgg1LSL8PwM/oHvuT6kWsZ2ays9H4Ex6eeaF5RlAtja8FUpkqndYJFXT4y3TwRqulTx8O/ghmMuy/1ISXIpXfFJJdWXNPEFsV+n6Xw/FLd7NeGSLiqUWYbxEVtxOWI9Cq1XIrT38Xo0Qoz3LHTo7rbm0aHjas3Jldq2QaNXB7IAiB9JinhHm2xTItxTySxucCZ0oruiU17a56Gqr25WXNp4ISQIxd1Z+CNSnKL2Zqbmy8FVX0/wACtkBiE0WWl6gqkOCphp7FVrOhun8UN4f4GFSlB5RY22sZXDUWU9nkQvojasS7G6rXW8x6M8hakXlbRac96csPs9yru9OnB4a+q5Hn7tJZXy1wateohP3I/EdVZjbGpTFdoxlEmVwMTrDEqwh1CagGRx1WLjeNc9yI5Cclu1Bksad2nz2HX6ldCnks9P02Un1S77nPRcniIOajyxtoOE1FDS6SSzFN9wqaVRf7cejGf0FmCv8AUxMrwi6eVye5oKulUuia9GRKunQXJsplpLIk1fF8Mf0/X8bVF44ks/dFtb3yaxH4k1hyX+jNzt0uQq2vJU38OMZzhlOZ1lFlUJcxL+dN7t5kuqTjj7cztOWXzzFc9lsN2ur05r4tpdFy+mRSbSeHHLzndlm5JpiuH00Gowx+7fyyNKWcJcsc/JIrySXDzlLfOFt9RlzfyxS37dO5RelKTwW15wJctljbDHady1zI8442YSeXt1M+VeS/amTJXJEqTyxLfc4yqMMEoxSHaEcv8F9o9vmfhf5KS2jh/nBptDh8LeOZ6XxFKdiENbPEWWiQHcAe0wYR040dA6A3KIzUtyTg44gBV1rIg1tO8GgdMblRItAZatpngg1dL8GxlbLsRqliimVaLFNmRVrKPJhKrPGGsryaOrY+CLUtPBU600WKfJl7mhF/tafgrK1pLsbKdouxGqWi7GfboIT5HK9VKPBjXaz/AKWCs5djU1LRdiPO2FnoEvcYWqbKSOmNkmlpHdk73eDnE0cWkiuw9aTHLbT6cee7LCnUS5FbGox2My6KUOkcy32WHvxLrkaDH4wBts6sHJTY06bZNhTH6VBEHXk7vwVSsWxynpGS9p0Ij8YJHP00X2DvZS09D8D1TTZRWVyXNeC44kcdZHJ6SuUcFfrSM7KtzS/ImO2Nv/Za3sISXZ88oq6kEuv1MLUaW2p/KHa5qSGpZ9fIlpod4kzkY98iL5ePcvTwhEeY/CGfoxvhy9uRKpU88vQvprzLDIykkhyzocT+uDVWNvwRx9Sv0awa+KS9F/JdJHsfG6X04732YWru3y2roAO4A2REAAAAAAAADmDoAAnhEumOAcwBHnQItWzLEHEi4nclDVs/BFq2jNJKimMTs0ytxwSTMxUtSPO0NRU08jz07wQcCakZmVoMytTSy07wNPTvBS6y1WGbdqCoNGglpvgalpjKnUWq0qIRHozJr0x9hD019ip1MsViGY1h2Fwc/wDjpHVYyK3GSJbkOxuTv6waVnI7+kZx7vgl9IqV4+4h3T7nf0bOqxl2K3vJJxI06zYzNNlgtOl2FR0ib6FE6rJFisiipUGtx6FTui2h7PTZKo+zPeQs/G2WPKR16qte5XUKEp4UV1+xf2miwjhy3fPwSrWyjBYSJKNrR+MjV9U+WZl+qlPiPRxRFABsJYEwAAOgAAAAAAAAAAAAAAAAAAAABzB0DgHMHHEADCA57tdjjoo4BxpHcnHboS7VABzagyw/SROfo4gAbUG5h+jj2D9FEAObEd3MP0UQ/Rx7AAbIhvkH6OIpWsewAHpx+Dm9ilQXYUoIAJKCObmKwGAA7gDoAB0AAAAAAAA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59" name="Picture 6" descr="http://www.gradinamea.ro/_files/Image/articole/5/coaja%20de%20portoc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06" y="1136511"/>
            <a:ext cx="4292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66117" y="217605"/>
            <a:ext cx="81592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materie primă în extracția citroflavonoidelor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tratamentul insuficienţei venoase.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Box 15"/>
          <p:cNvSpPr txBox="1">
            <a:spLocks noChangeArrowheads="1"/>
          </p:cNvSpPr>
          <p:nvPr/>
        </p:nvSpPr>
        <p:spPr bwMode="auto">
          <a:xfrm>
            <a:off x="1231900" y="5341700"/>
            <a:ext cx="6357894" cy="7386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Furanocumarine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(bergapten) -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fotosensibilizare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 dirty="0">
              <a:latin typeface="Arial" panose="020B0604020202020204" pitchFamily="34" charset="0"/>
            </a:endParaRPr>
          </a:p>
        </p:txBody>
      </p:sp>
      <p:pic>
        <p:nvPicPr>
          <p:cNvPr id="19475" name="Picture 13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2" y="4657432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31900" y="3854548"/>
            <a:ext cx="3113089" cy="12286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ínerea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volatil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2173" y="5945390"/>
            <a:ext cx="487588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ro-RO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aromatizant (compoziţii de ceaiuri) </a:t>
            </a:r>
          </a:p>
        </p:txBody>
      </p:sp>
      <p:pic>
        <p:nvPicPr>
          <p:cNvPr id="12" name="Picture 12" descr="Image result for detralex, prosp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79" y="181489"/>
            <a:ext cx="2381250" cy="194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35340"/>
              </p:ext>
            </p:extLst>
          </p:nvPr>
        </p:nvGraphicFramePr>
        <p:xfrm>
          <a:off x="541338" y="1196975"/>
          <a:ext cx="309403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r:id="rId6" imgW="2627065" imgH="1560216" progId="MDLDrawOLE.MDLDrawObject.1">
                  <p:embed/>
                </p:oleObj>
              </mc:Choice>
              <mc:Fallback>
                <p:oleObj r:id="rId6" imgW="2627065" imgH="1560216" progId="MDLDrawOLE.MDLDrawObject.1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196975"/>
                        <a:ext cx="3094037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32706"/>
              </p:ext>
            </p:extLst>
          </p:nvPr>
        </p:nvGraphicFramePr>
        <p:xfrm>
          <a:off x="3844946" y="1244601"/>
          <a:ext cx="3182937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r:id="rId8" imgW="2626795" imgH="1554008" progId="MDLDrawOLE.MDLDrawObject.1">
                  <p:embed/>
                </p:oleObj>
              </mc:Choice>
              <mc:Fallback>
                <p:oleObj r:id="rId8" imgW="2626795" imgH="1554008" progId="MDLDrawOLE.MDLDrawObject.1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46" y="1244601"/>
                        <a:ext cx="3182937" cy="187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6" descr="Image result for normov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06" y="3513952"/>
            <a:ext cx="2464509" cy="2053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prospecte.net/wp-content/uploads/2011/10/devarici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62" y="2887501"/>
            <a:ext cx="2195674" cy="2195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06390" y="467153"/>
            <a:ext cx="394655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AURANTII AETHEROLEUM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www.elemental.ro/598-2000-large/ulei-esential-de-portocala-dul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r="7003"/>
          <a:stretch/>
        </p:blipFill>
        <p:spPr bwMode="auto">
          <a:xfrm>
            <a:off x="4700070" y="1828799"/>
            <a:ext cx="2923140" cy="241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111887" y="5666531"/>
            <a:ext cx="438619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corector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gust şi </a:t>
            </a:r>
            <a:r>
              <a:rPr lang="ro-R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miros</a:t>
            </a:r>
            <a:endParaRPr lang="ro-RO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835705" y="5655602"/>
            <a:ext cx="4185615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o-RO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 de 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administrare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aerosoli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oleosoli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o-RO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8751" y="577851"/>
            <a:ext cx="663438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Hidrocarburi C10 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(până la 90%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limonen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antiinflamatoare, antiseptice, tonice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Aldehide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C10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calmant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relaxante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(doze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0852" y="4327357"/>
            <a:ext cx="469391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Furanocumarine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fotosensibilizare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59435"/>
              </p:ext>
            </p:extLst>
          </p:nvPr>
        </p:nvGraphicFramePr>
        <p:xfrm>
          <a:off x="9491766" y="1653838"/>
          <a:ext cx="1230312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CS ChemDraw Drawing" r:id="rId4" imgW="566606" imgH="1599896" progId="MDLDrawOLE.MDLDrawObject.1">
                  <p:embed/>
                </p:oleObj>
              </mc:Choice>
              <mc:Fallback>
                <p:oleObj name="CS ChemDraw Drawing" r:id="rId4" imgW="566606" imgH="1599896" progId="MDLDrawOLE.MDLDrawObject.1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1766" y="1653838"/>
                        <a:ext cx="1230312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 descr="Imagini pentru emocal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9" y="1236664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Imagini pentru cosmetice portocal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/>
          <a:stretch/>
        </p:blipFill>
        <p:spPr bwMode="auto">
          <a:xfrm>
            <a:off x="405268" y="4044976"/>
            <a:ext cx="2561733" cy="214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87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919287" y="590878"/>
            <a:ext cx="3888681" cy="5232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CITRI PERICARPIUM</a:t>
            </a:r>
            <a:endParaRPr lang="ro-RO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3" descr="http://www.fara-celulita.com/wp-content/uploads/2011/10/coaja-de-lama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300857"/>
            <a:ext cx="4218553" cy="2801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ttp://www.fara-celulita.com/wp-content/uploads/2011/10/lam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284538"/>
            <a:ext cx="4524375" cy="3400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7608888" y="3853792"/>
            <a:ext cx="2592387" cy="720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Citrus </a:t>
            </a:r>
            <a:r>
              <a:rPr lang="ro-RO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limonum</a:t>
            </a:r>
            <a:endParaRPr lang="ro-RO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7" descr="http://i0.data.avantaje.mysitepreview.info/F1CBE4C687800DB2C161125EDA470E021/lamaie.jpg?width=250&amp;height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96975"/>
            <a:ext cx="2381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499009" y="5976754"/>
            <a:ext cx="5265199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Acţiune: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stomahică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aromatizantă.</a:t>
            </a: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79" name="Picture 5" descr="http://www.stiri.com.ro/img_mare/3934limona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6" y="1490517"/>
            <a:ext cx="471487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06826" y="285750"/>
            <a:ext cx="1558440" cy="461665"/>
          </a:xfrm>
          <a:prstGeom prst="rect">
            <a:avLst/>
          </a:prstGeom>
          <a:solidFill>
            <a:srgbClr val="F7FEB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ulei volatil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711019" y="629967"/>
            <a:ext cx="1552028" cy="461665"/>
          </a:xfrm>
          <a:prstGeom prst="rect">
            <a:avLst/>
          </a:prstGeom>
          <a:solidFill>
            <a:srgbClr val="F5F14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flavonoid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41127" y="639861"/>
            <a:ext cx="239841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cumarine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uranocumarine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vitamina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2895015" y="1783245"/>
            <a:ext cx="2430462" cy="114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306685" y="2603189"/>
            <a:ext cx="30019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042879" y="2069802"/>
            <a:ext cx="3143250" cy="498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228149" y="3033401"/>
            <a:ext cx="3321425" cy="1071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Alcalinizarea urinei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3" descr="http://www.fara-celulita.com/wp-content/uploads/2011/10/coaja-de-lama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9" y="4341189"/>
            <a:ext cx="3361907" cy="2232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756</Words>
  <Application>Microsoft Office PowerPoint</Application>
  <PresentationFormat>Custom</PresentationFormat>
  <Paragraphs>172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MDLDrawOLE.MDLDrawObject.1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Ligia</cp:lastModifiedBy>
  <cp:revision>76</cp:revision>
  <dcterms:created xsi:type="dcterms:W3CDTF">2017-03-24T19:38:26Z</dcterms:created>
  <dcterms:modified xsi:type="dcterms:W3CDTF">2018-04-18T08:52:11Z</dcterms:modified>
</cp:coreProperties>
</file>